
<file path=[Content_Types].xml><?xml version="1.0" encoding="utf-8"?>
<Types xmlns="http://schemas.openxmlformats.org/package/2006/content-types">
  <Default Extension="bin" ContentType="application/vnd.openxmlformats-officedocument.oleObject"/>
  <Default Extension="png" ContentType="image/png"/>
  <Default Extension="tiff" ContentType="image/tiff"/>
  <Default Extension="jpeg" ContentType="image/jpe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harts/colors1.xml" ContentType="application/vnd.ms-office.chartcolorstyle+xml"/>
  <Override PartName="/ppt/charts/style1.xml" ContentType="application/vnd.ms-office.chartstyle+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handoutMasterIdLst>
    <p:handoutMasterId r:id="rId82"/>
  </p:handoutMasterIdLst>
  <p:sldIdLst>
    <p:sldId id="256" r:id="rId3"/>
    <p:sldId id="283" r:id="rId5"/>
    <p:sldId id="285" r:id="rId6"/>
    <p:sldId id="280" r:id="rId7"/>
    <p:sldId id="284" r:id="rId8"/>
    <p:sldId id="281" r:id="rId9"/>
    <p:sldId id="360" r:id="rId10"/>
    <p:sldId id="323" r:id="rId11"/>
    <p:sldId id="304" r:id="rId12"/>
    <p:sldId id="310" r:id="rId13"/>
    <p:sldId id="326" r:id="rId14"/>
    <p:sldId id="362" r:id="rId15"/>
    <p:sldId id="361" r:id="rId16"/>
    <p:sldId id="307" r:id="rId17"/>
    <p:sldId id="366" r:id="rId18"/>
    <p:sldId id="325" r:id="rId19"/>
    <p:sldId id="364" r:id="rId20"/>
    <p:sldId id="363" r:id="rId21"/>
    <p:sldId id="329" r:id="rId22"/>
    <p:sldId id="308" r:id="rId23"/>
    <p:sldId id="335" r:id="rId24"/>
    <p:sldId id="383" r:id="rId25"/>
    <p:sldId id="286" r:id="rId26"/>
    <p:sldId id="324" r:id="rId27"/>
    <p:sldId id="311" r:id="rId28"/>
    <p:sldId id="313" r:id="rId29"/>
    <p:sldId id="367" r:id="rId30"/>
    <p:sldId id="296" r:id="rId31"/>
    <p:sldId id="322" r:id="rId32"/>
    <p:sldId id="312" r:id="rId33"/>
    <p:sldId id="369" r:id="rId34"/>
    <p:sldId id="370" r:id="rId35"/>
    <p:sldId id="371" r:id="rId36"/>
    <p:sldId id="368" r:id="rId37"/>
    <p:sldId id="372" r:id="rId38"/>
    <p:sldId id="501" r:id="rId39"/>
    <p:sldId id="373" r:id="rId40"/>
    <p:sldId id="502" r:id="rId41"/>
    <p:sldId id="503" r:id="rId42"/>
    <p:sldId id="504" r:id="rId43"/>
    <p:sldId id="505" r:id="rId44"/>
    <p:sldId id="506" r:id="rId45"/>
    <p:sldId id="374" r:id="rId46"/>
    <p:sldId id="375" r:id="rId47"/>
    <p:sldId id="376" r:id="rId48"/>
    <p:sldId id="377" r:id="rId49"/>
    <p:sldId id="378" r:id="rId50"/>
    <p:sldId id="379" r:id="rId51"/>
    <p:sldId id="380" r:id="rId52"/>
    <p:sldId id="381" r:id="rId53"/>
    <p:sldId id="390" r:id="rId54"/>
    <p:sldId id="451" r:id="rId55"/>
    <p:sldId id="453" r:id="rId56"/>
    <p:sldId id="499" r:id="rId57"/>
    <p:sldId id="455" r:id="rId58"/>
    <p:sldId id="452" r:id="rId59"/>
    <p:sldId id="457" r:id="rId60"/>
    <p:sldId id="454" r:id="rId61"/>
    <p:sldId id="456" r:id="rId62"/>
    <p:sldId id="388" r:id="rId63"/>
    <p:sldId id="338" r:id="rId64"/>
    <p:sldId id="350" r:id="rId65"/>
    <p:sldId id="351" r:id="rId66"/>
    <p:sldId id="352" r:id="rId67"/>
    <p:sldId id="353" r:id="rId68"/>
    <p:sldId id="354" r:id="rId69"/>
    <p:sldId id="355" r:id="rId70"/>
    <p:sldId id="356" r:id="rId71"/>
    <p:sldId id="357" r:id="rId72"/>
    <p:sldId id="358" r:id="rId73"/>
    <p:sldId id="359" r:id="rId74"/>
    <p:sldId id="401" r:id="rId75"/>
    <p:sldId id="292" r:id="rId76"/>
    <p:sldId id="302" r:id="rId77"/>
    <p:sldId id="365" r:id="rId78"/>
    <p:sldId id="328" r:id="rId79"/>
    <p:sldId id="294" r:id="rId80"/>
    <p:sldId id="303" r:id="rId81"/>
  </p:sldIdLst>
  <p:sldSz cx="20104100" cy="11461750"/>
  <p:notesSz cx="10234295" cy="70993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6494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721" autoAdjust="0"/>
    <p:restoredTop sz="76036" autoAdjust="0"/>
  </p:normalViewPr>
  <p:slideViewPr>
    <p:cSldViewPr>
      <p:cViewPr varScale="1">
        <p:scale>
          <a:sx n="53" d="100"/>
          <a:sy n="53" d="100"/>
        </p:scale>
        <p:origin x="1380" y="96"/>
      </p:cViewPr>
      <p:guideLst>
        <p:guide orient="horz" pos="2887"/>
        <p:guide pos="2209"/>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5" Type="http://schemas.openxmlformats.org/officeDocument/2006/relationships/tableStyles" Target="tableStyles.xml"/><Relationship Id="rId84" Type="http://schemas.openxmlformats.org/officeDocument/2006/relationships/viewProps" Target="viewProps.xml"/><Relationship Id="rId83" Type="http://schemas.openxmlformats.org/officeDocument/2006/relationships/presProps" Target="presProps.xml"/><Relationship Id="rId82" Type="http://schemas.openxmlformats.org/officeDocument/2006/relationships/handoutMaster" Target="handoutMasters/handoutMaster1.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oleObject" Target="../embeddings/oleObject1.bin"/></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09759886601066"/>
          <c:y val="0.0904946814097342"/>
          <c:w val="0.582492154388689"/>
          <c:h val="0.873738231583034"/>
        </c:manualLayout>
      </c:layout>
      <c:radarChart>
        <c:radarStyle val="filled"/>
        <c:varyColors val="0"/>
        <c:ser>
          <c:idx val="0"/>
          <c:order val="0"/>
          <c:tx>
            <c:strRef>
              <c:f>Sheet1!$B$1</c:f>
              <c:strCache>
                <c:ptCount val="1"/>
                <c:pt idx="0">
                  <c:v>Series 1</c:v>
                </c:pt>
              </c:strCache>
            </c:strRef>
          </c:tx>
          <c:spPr>
            <a:solidFill>
              <a:schemeClr val="bg1">
                <a:lumMod val="95000"/>
                <a:alpha val="7000"/>
              </a:schemeClr>
            </a:solidFill>
            <a:ln w="57150">
              <a:solidFill>
                <a:schemeClr val="bg1"/>
              </a:solidFill>
            </a:ln>
            <a:effectLst/>
          </c:spPr>
          <c:marker>
            <c:symbol val="none"/>
          </c:marker>
          <c:dLbls>
            <c:dLbl>
              <c:idx val="0"/>
              <c:layout>
                <c:manualLayout>
                  <c:x val="-8.26571058994849e-17"/>
                  <c:y val="0.0438568324011666"/>
                </c:manualLayout>
              </c:layout>
              <c:showLegendKey val="0"/>
              <c:showVal val="1"/>
              <c:showCatName val="0"/>
              <c:showSerName val="0"/>
              <c:showPercent val="0"/>
              <c:showBubbleSize val="0"/>
              <c:extLst>
                <c:ext xmlns:c15="http://schemas.microsoft.com/office/drawing/2012/chart" uri="{CE6537A1-D6FC-4f65-9D91-7224C49458BB}">
                  <c15:layout/>
                </c:ext>
              </c:extLst>
            </c:dLbl>
            <c:dLbl>
              <c:idx val="1"/>
              <c:layout>
                <c:manualLayout>
                  <c:x val="-0.0262867616620239"/>
                  <c:y val="0.0151654394203984"/>
                </c:manualLayout>
              </c:layout>
              <c:showLegendKey val="0"/>
              <c:showVal val="1"/>
              <c:showCatName val="0"/>
              <c:showSerName val="0"/>
              <c:showPercent val="0"/>
              <c:showBubbleSize val="0"/>
              <c:extLst>
                <c:ext xmlns:c15="http://schemas.microsoft.com/office/drawing/2012/chart" uri="{CE6537A1-D6FC-4f65-9D91-7224C49458BB}">
                  <c15:layout/>
                </c:ext>
              </c:extLst>
            </c:dLbl>
            <c:dLbl>
              <c:idx val="2"/>
              <c:layout>
                <c:manualLayout>
                  <c:x val="-0.0242647030726374"/>
                  <c:y val="-0.0303308788407968"/>
                </c:manualLayout>
              </c:layout>
              <c:showLegendKey val="0"/>
              <c:showVal val="1"/>
              <c:showCatName val="0"/>
              <c:showSerName val="0"/>
              <c:showPercent val="0"/>
              <c:showBubbleSize val="0"/>
              <c:extLst>
                <c:ext xmlns:c15="http://schemas.microsoft.com/office/drawing/2012/chart" uri="{CE6537A1-D6FC-4f65-9D91-7224C49458BB}">
                  <c15:layout/>
                </c:ext>
              </c:extLst>
            </c:dLbl>
            <c:dLbl>
              <c:idx val="3"/>
              <c:layout>
                <c:manualLayout>
                  <c:x val="0.00202205858938645"/>
                  <c:y val="-0.0424632303771156"/>
                </c:manualLayout>
              </c:layout>
              <c:showLegendKey val="0"/>
              <c:showVal val="1"/>
              <c:showCatName val="0"/>
              <c:showSerName val="0"/>
              <c:showPercent val="0"/>
              <c:showBubbleSize val="0"/>
              <c:extLst>
                <c:ext xmlns:c15="http://schemas.microsoft.com/office/drawing/2012/chart" uri="{CE6537A1-D6FC-4f65-9D91-7224C49458BB}">
                  <c15:layout/>
                </c:ext>
              </c:extLst>
            </c:dLbl>
            <c:dLbl>
              <c:idx val="4"/>
              <c:layout>
                <c:manualLayout>
                  <c:x val="0.0222426444832509"/>
                  <c:y val="0.0121323515363187"/>
                </c:manualLayout>
              </c:layout>
              <c:showLegendKey val="0"/>
              <c:showVal val="1"/>
              <c:showCatName val="0"/>
              <c:showSerName val="0"/>
              <c:showPercent val="0"/>
              <c:showBubbleSize val="0"/>
              <c:extLst>
                <c:ext xmlns:c15="http://schemas.microsoft.com/office/drawing/2012/chart" uri="{CE6537A1-D6FC-4f65-9D91-7224C49458BB}">
                  <c15:layout/>
                </c:ext>
              </c:extLst>
            </c:dLbl>
            <c:spPr>
              <a:noFill/>
              <a:ln>
                <a:noFill/>
              </a:ln>
              <a:effectLst/>
            </c:spPr>
            <c:txPr>
              <a:bodyPr rot="0" spcFirstLastPara="1" vertOverflow="ellipsis" vert="horz" wrap="square" lIns="38100" tIns="19050" rIns="38100" bIns="19050" anchor="ctr" anchorCtr="1">
                <a:spAutoFit/>
              </a:bodyPr>
              <a:lstStyle/>
              <a:p>
                <a:pPr>
                  <a:defRPr lang="zh-CN" sz="1600" b="1" i="0" u="none" strike="noStrike" kern="1200" baseline="0">
                    <a:solidFill>
                      <a:srgbClr val="54D0CA"/>
                    </a:solidFill>
                    <a:latin typeface="+mn-lt"/>
                    <a:ea typeface="+mn-ea"/>
                    <a:cs typeface="+mn-cs"/>
                  </a:defRPr>
                </a:pPr>
              </a:p>
            </c:txP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A</c:v>
                </c:pt>
                <c:pt idx="1">
                  <c:v>B</c:v>
                </c:pt>
                <c:pt idx="2">
                  <c:v>C</c:v>
                </c:pt>
                <c:pt idx="3">
                  <c:v>D</c:v>
                </c:pt>
                <c:pt idx="4">
                  <c:v>E</c:v>
                </c:pt>
              </c:strCache>
            </c:strRef>
          </c:cat>
          <c:val>
            <c:numRef>
              <c:f>Sheet1!$B$2:$B$6</c:f>
              <c:numCache>
                <c:formatCode>General</c:formatCode>
                <c:ptCount val="5"/>
                <c:pt idx="0">
                  <c:v>32</c:v>
                </c:pt>
                <c:pt idx="1">
                  <c:v>32</c:v>
                </c:pt>
                <c:pt idx="2">
                  <c:v>28</c:v>
                </c:pt>
                <c:pt idx="3">
                  <c:v>12</c:v>
                </c:pt>
                <c:pt idx="4">
                  <c:v>15</c:v>
                </c:pt>
              </c:numCache>
            </c:numRef>
          </c:val>
        </c:ser>
        <c:dLbls>
          <c:showLegendKey val="0"/>
          <c:showVal val="0"/>
          <c:showCatName val="0"/>
          <c:showSerName val="0"/>
          <c:showPercent val="0"/>
          <c:showBubbleSize val="0"/>
        </c:dLbls>
        <c:axId val="558569216"/>
        <c:axId val="558563232"/>
      </c:radarChart>
      <c:catAx>
        <c:axId val="558569216"/>
        <c:scaling>
          <c:orientation val="minMax"/>
        </c:scaling>
        <c:delete val="1"/>
        <c:axPos val="b"/>
        <c:numFmt formatCode="General" sourceLinked="1"/>
        <c:majorTickMark val="none"/>
        <c:minorTickMark val="none"/>
        <c:tickLblPos val="nextTo"/>
        <c:txPr>
          <a:bodyPr rot="-60000000" spcFirstLastPara="0"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p>
        </c:txPr>
        <c:crossAx val="558563232"/>
        <c:crosses val="autoZero"/>
        <c:auto val="1"/>
        <c:lblAlgn val="ctr"/>
        <c:lblOffset val="100"/>
        <c:noMultiLvlLbl val="0"/>
      </c:catAx>
      <c:valAx>
        <c:axId val="558563232"/>
        <c:scaling>
          <c:orientation val="minMax"/>
        </c:scaling>
        <c:delete val="1"/>
        <c:axPos val="l"/>
        <c:majorGridlines>
          <c:spPr>
            <a:ln w="3175" cap="flat" cmpd="sng" algn="ctr">
              <a:noFill/>
              <a:prstDash val="sysDot"/>
              <a:round/>
            </a:ln>
            <a:effectLst/>
          </c:spPr>
        </c:majorGridlines>
        <c:numFmt formatCode="General" sourceLinked="1"/>
        <c:majorTickMark val="none"/>
        <c:minorTickMark val="none"/>
        <c:tickLblPos val="nextTo"/>
        <c:txPr>
          <a:bodyPr rot="-60000000" spcFirstLastPara="0"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p>
        </c:txPr>
        <c:crossAx val="558569216"/>
        <c:crosses val="autoZero"/>
        <c:crossBetween val="between"/>
        <c:majorUnit val="10"/>
      </c:valAx>
      <c:spPr>
        <a:noFill/>
        <a:ln>
          <a:noFill/>
        </a:ln>
        <a:effectLst/>
      </c:spPr>
    </c:plotArea>
    <c:plotVisOnly val="1"/>
    <c:dispBlanksAs val="gap"/>
    <c:showDLblsOverMax val="0"/>
  </c:chart>
  <c:spPr>
    <a:noFill/>
    <a:ln>
      <a:noFill/>
    </a:ln>
    <a:effectLst/>
  </c:spPr>
  <c:txPr>
    <a:bodyPr/>
    <a:lstStyle/>
    <a:p>
      <a:pPr>
        <a:defRPr lang="zh-CN"/>
      </a:pPr>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1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4434999" cy="356198"/>
          </a:xfrm>
          <a:prstGeom prst="rect">
            <a:avLst/>
          </a:prstGeom>
        </p:spPr>
        <p:txBody>
          <a:bodyPr vert="horz" lIns="50210" tIns="25105" rIns="50210" bIns="25105" rtlCol="0"/>
          <a:lstStyle>
            <a:lvl1pPr algn="l">
              <a:defRPr sz="800"/>
            </a:lvl1pPr>
          </a:lstStyle>
          <a:p>
            <a:endParaRPr lang="zh-CN" altLang="en-US"/>
          </a:p>
        </p:txBody>
      </p:sp>
      <p:sp>
        <p:nvSpPr>
          <p:cNvPr id="3" name="日期占位符 2"/>
          <p:cNvSpPr>
            <a:spLocks noGrp="1"/>
          </p:cNvSpPr>
          <p:nvPr>
            <p:ph type="dt" sz="quarter" idx="1"/>
          </p:nvPr>
        </p:nvSpPr>
        <p:spPr>
          <a:xfrm>
            <a:off x="5797246" y="0"/>
            <a:ext cx="4434999" cy="356198"/>
          </a:xfrm>
          <a:prstGeom prst="rect">
            <a:avLst/>
          </a:prstGeom>
        </p:spPr>
        <p:txBody>
          <a:bodyPr vert="horz" lIns="50210" tIns="25105" rIns="50210" bIns="25105" rtlCol="0"/>
          <a:lstStyle>
            <a:lvl1pPr algn="r">
              <a:defRPr sz="8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6743103"/>
            <a:ext cx="4434999" cy="356197"/>
          </a:xfrm>
          <a:prstGeom prst="rect">
            <a:avLst/>
          </a:prstGeom>
        </p:spPr>
        <p:txBody>
          <a:bodyPr vert="horz" lIns="50210" tIns="25105" rIns="50210" bIns="25105" rtlCol="0" anchor="b"/>
          <a:lstStyle>
            <a:lvl1pPr algn="l">
              <a:defRPr sz="800"/>
            </a:lvl1pPr>
          </a:lstStyle>
          <a:p>
            <a:endParaRPr lang="zh-CN" altLang="en-US"/>
          </a:p>
        </p:txBody>
      </p:sp>
      <p:sp>
        <p:nvSpPr>
          <p:cNvPr id="5" name="灯片编号占位符 4"/>
          <p:cNvSpPr>
            <a:spLocks noGrp="1"/>
          </p:cNvSpPr>
          <p:nvPr>
            <p:ph type="sldNum" sz="quarter" idx="3"/>
          </p:nvPr>
        </p:nvSpPr>
        <p:spPr>
          <a:xfrm>
            <a:off x="5797246" y="6743103"/>
            <a:ext cx="4434999" cy="356197"/>
          </a:xfrm>
          <a:prstGeom prst="rect">
            <a:avLst/>
          </a:prstGeom>
        </p:spPr>
        <p:txBody>
          <a:bodyPr vert="horz" lIns="50210" tIns="25105" rIns="50210" bIns="25105" rtlCol="0" anchor="b"/>
          <a:lstStyle>
            <a:lvl1pPr algn="r">
              <a:defRPr sz="8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4434999" cy="356198"/>
          </a:xfrm>
          <a:prstGeom prst="rect">
            <a:avLst/>
          </a:prstGeom>
        </p:spPr>
        <p:txBody>
          <a:bodyPr vert="horz" lIns="50210" tIns="25105" rIns="50210" bIns="25105" rtlCol="0"/>
          <a:lstStyle>
            <a:lvl1pPr algn="l">
              <a:defRPr sz="700"/>
            </a:lvl1pPr>
          </a:lstStyle>
          <a:p>
            <a:endParaRPr lang="zh-CN" altLang="en-US"/>
          </a:p>
        </p:txBody>
      </p:sp>
      <p:sp>
        <p:nvSpPr>
          <p:cNvPr id="3" name="日期占位符 2"/>
          <p:cNvSpPr>
            <a:spLocks noGrp="1"/>
          </p:cNvSpPr>
          <p:nvPr>
            <p:ph type="dt" idx="1"/>
          </p:nvPr>
        </p:nvSpPr>
        <p:spPr>
          <a:xfrm>
            <a:off x="5797246" y="0"/>
            <a:ext cx="4434999" cy="356198"/>
          </a:xfrm>
          <a:prstGeom prst="rect">
            <a:avLst/>
          </a:prstGeom>
        </p:spPr>
        <p:txBody>
          <a:bodyPr vert="horz" lIns="50210" tIns="25105" rIns="50210" bIns="25105" rtlCol="0"/>
          <a:lstStyle>
            <a:lvl1pPr algn="r">
              <a:defRPr sz="7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3017838" y="887413"/>
            <a:ext cx="4198937" cy="2395537"/>
          </a:xfrm>
          <a:prstGeom prst="rect">
            <a:avLst/>
          </a:prstGeom>
          <a:noFill/>
          <a:ln w="12700">
            <a:solidFill>
              <a:prstClr val="black"/>
            </a:solidFill>
          </a:ln>
        </p:spPr>
        <p:txBody>
          <a:bodyPr vert="horz" lIns="50210" tIns="25105" rIns="50210" bIns="25105" rtlCol="0" anchor="ctr"/>
          <a:lstStyle/>
          <a:p>
            <a:endParaRPr lang="zh-CN" altLang="en-US"/>
          </a:p>
        </p:txBody>
      </p:sp>
      <p:sp>
        <p:nvSpPr>
          <p:cNvPr id="5" name="备注占位符 4"/>
          <p:cNvSpPr>
            <a:spLocks noGrp="1"/>
          </p:cNvSpPr>
          <p:nvPr>
            <p:ph type="body" sz="quarter" idx="3"/>
          </p:nvPr>
        </p:nvSpPr>
        <p:spPr>
          <a:xfrm>
            <a:off x="1023462" y="3416538"/>
            <a:ext cx="8187690" cy="2795349"/>
          </a:xfrm>
          <a:prstGeom prst="rect">
            <a:avLst/>
          </a:prstGeom>
        </p:spPr>
        <p:txBody>
          <a:bodyPr vert="horz" lIns="50210" tIns="25105" rIns="50210" bIns="25105"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6743103"/>
            <a:ext cx="4434999" cy="356197"/>
          </a:xfrm>
          <a:prstGeom prst="rect">
            <a:avLst/>
          </a:prstGeom>
        </p:spPr>
        <p:txBody>
          <a:bodyPr vert="horz" lIns="50210" tIns="25105" rIns="50210" bIns="25105" rtlCol="0" anchor="b"/>
          <a:lstStyle>
            <a:lvl1pPr algn="l">
              <a:defRPr sz="700"/>
            </a:lvl1pPr>
          </a:lstStyle>
          <a:p>
            <a:endParaRPr lang="zh-CN" altLang="en-US"/>
          </a:p>
        </p:txBody>
      </p:sp>
      <p:sp>
        <p:nvSpPr>
          <p:cNvPr id="7" name="灯片编号占位符 6"/>
          <p:cNvSpPr>
            <a:spLocks noGrp="1"/>
          </p:cNvSpPr>
          <p:nvPr>
            <p:ph type="sldNum" sz="quarter" idx="5"/>
          </p:nvPr>
        </p:nvSpPr>
        <p:spPr>
          <a:xfrm>
            <a:off x="5797246" y="6743103"/>
            <a:ext cx="4434999" cy="356197"/>
          </a:xfrm>
          <a:prstGeom prst="rect">
            <a:avLst/>
          </a:prstGeom>
        </p:spPr>
        <p:txBody>
          <a:bodyPr vert="horz" lIns="50210" tIns="25105" rIns="50210" bIns="25105" rtlCol="0" anchor="b"/>
          <a:lstStyle>
            <a:lvl1pPr algn="r">
              <a:defRPr sz="7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www.jianshu.com/p/412fa2beacc9" TargetMode="External"/><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www.jianshu.com/p/efd210735aed" TargetMode="External"/><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4" Type="http://schemas.openxmlformats.org/officeDocument/2006/relationships/hyperlink" Target="https://www.jianshu.com/p/bc1aac28fcdf" TargetMode="External"/><Relationship Id="rId3" Type="http://schemas.openxmlformats.org/officeDocument/2006/relationships/hyperlink" Target="https://www.jianshu.com/p/276698f13258" TargetMode="External"/><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www.jianshu.com/p/efd210735aed" TargetMode="External"/><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www.zhihu.com/question/20302197/answer/325612495" TargetMode="External"/><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www.zhihu.com/question/20302197/answer/325612495" TargetMode="External"/><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www.sohu.com/a/331314240_753835" TargetMode="External"/><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zhuanlan.zhihu.com/p/48857108" TargetMode="External"/><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s://zhuanlan.zhihu.com/p/38475238" TargetMode="External"/><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zhuanlan.zhihu.com/p/38475238" TargetMode="External"/><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s://zhuanlan.zhihu.com/p/38475238" TargetMode="External"/><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41.xml.rels><?xml version="1.0" encoding="UTF-8" standalone="yes"?>
<Relationships xmlns="http://schemas.openxmlformats.org/package/2006/relationships"><Relationship Id="rId3" Type="http://schemas.openxmlformats.org/officeDocument/2006/relationships/hyperlink" Target="https://www.jianshu.com/p/586e8341a3dc" TargetMode="External"/><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47.xml.rels><?xml version="1.0" encoding="UTF-8" standalone="yes"?>
<Relationships xmlns="http://schemas.openxmlformats.org/package/2006/relationships"><Relationship Id="rId5" Type="http://schemas.openxmlformats.org/officeDocument/2006/relationships/hyperlink" Target="https://engineering.fb.com/security/zoncolan/" TargetMode="External"/><Relationship Id="rId4" Type="http://schemas.openxmlformats.org/officeDocument/2006/relationships/hyperlink" Target="http://jasmine.github.io/" TargetMode="External"/><Relationship Id="rId3" Type="http://schemas.openxmlformats.org/officeDocument/2006/relationships/hyperlink" Target="http://facebook.github.io/jest/" TargetMode="External"/><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48.xml.rels><?xml version="1.0" encoding="UTF-8" standalone="yes"?>
<Relationships xmlns="http://schemas.openxmlformats.org/package/2006/relationships"><Relationship Id="rId5" Type="http://schemas.openxmlformats.org/officeDocument/2006/relationships/hyperlink" Target="https://engineering.fb.com/security/zoncolan/" TargetMode="External"/><Relationship Id="rId4" Type="http://schemas.openxmlformats.org/officeDocument/2006/relationships/hyperlink" Target="http://jasmine.github.io/" TargetMode="External"/><Relationship Id="rId3" Type="http://schemas.openxmlformats.org/officeDocument/2006/relationships/hyperlink" Target="http://facebook.github.io/jest/" TargetMode="External"/><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51.xml.rels><?xml version="1.0" encoding="UTF-8" standalone="yes"?>
<Relationships xmlns="http://schemas.openxmlformats.org/package/2006/relationships"><Relationship Id="rId3" Type="http://schemas.openxmlformats.org/officeDocument/2006/relationships/hyperlink" Target="https://engineering.fb.com/security/zoncolan/" TargetMode="External"/><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0.xml"/></Relationships>
</file>

<file path=ppt/notesSlides/_rels/notesSlide6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1.xml"/></Relationships>
</file>

<file path=ppt/notesSlides/_rels/notesSlide63.xml.rels><?xml version="1.0" encoding="UTF-8" standalone="yes"?>
<Relationships xmlns="http://schemas.openxmlformats.org/package/2006/relationships"><Relationship Id="rId9" Type="http://schemas.openxmlformats.org/officeDocument/2006/relationships/hyperlink" Target="https://www.ca.com/us/trials/ca-test-data-manager.html" TargetMode="External"/><Relationship Id="rId8" Type="http://schemas.openxmlformats.org/officeDocument/2006/relationships/hyperlink" Target="https://www.ca.com/us/products/ca-agile-requirements-designer.html" TargetMode="External"/><Relationship Id="rId7" Type="http://schemas.openxmlformats.org/officeDocument/2006/relationships/hyperlink" Target="https://docs.cucumber.io/" TargetMode="External"/><Relationship Id="rId6" Type="http://schemas.openxmlformats.org/officeDocument/2006/relationships/hyperlink" Target="https://en.wikipedia.org/wiki/Model-based_testing" TargetMode="External"/><Relationship Id="rId5" Type="http://schemas.openxmlformats.org/officeDocument/2006/relationships/hyperlink" Target="https://en.wikipedia.org/wiki/Acceptance_test%E2%80%93driven_development" TargetMode="External"/><Relationship Id="rId4" Type="http://schemas.openxmlformats.org/officeDocument/2006/relationships/hyperlink" Target="https://en.wikipedia.org/wiki/Behavior-driven_development" TargetMode="External"/><Relationship Id="rId3" Type="http://schemas.openxmlformats.org/officeDocument/2006/relationships/hyperlink" Target="https://dzone.com/articles/continuous-testing-what-why-and-how" TargetMode="External"/><Relationship Id="rId2" Type="http://schemas.openxmlformats.org/officeDocument/2006/relationships/notesMaster" Target="../notesMasters/notesMaster1.xml"/><Relationship Id="rId11" Type="http://schemas.openxmlformats.org/officeDocument/2006/relationships/hyperlink" Target="https://www.gartner.com/doc/3898164/devops-success-requires-shiftright-testing" TargetMode="External"/><Relationship Id="rId10" Type="http://schemas.openxmlformats.org/officeDocument/2006/relationships/hyperlink" Target="https://code.fb.com/web/rapid-release-at-massive-scale/" TargetMode="External"/><Relationship Id="rId1" Type="http://schemas.openxmlformats.org/officeDocument/2006/relationships/slide" Target="../slides/slide72.xml"/></Relationships>
</file>

<file path=ppt/notesSlides/_rels/notesSlide6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3.xml"/></Relationships>
</file>

<file path=ppt/notesSlides/_rels/notesSlide65.xml.rels><?xml version="1.0" encoding="UTF-8" standalone="yes"?>
<Relationships xmlns="http://schemas.openxmlformats.org/package/2006/relationships"><Relationship Id="rId3" Type="http://schemas.openxmlformats.org/officeDocument/2006/relationships/hyperlink" Target="https://www.jianshu.com/p/efd210735aed" TargetMode="External"/><Relationship Id="rId2" Type="http://schemas.openxmlformats.org/officeDocument/2006/relationships/notesMaster" Target="../notesMasters/notesMaster1.xml"/><Relationship Id="rId1" Type="http://schemas.openxmlformats.org/officeDocument/2006/relationships/slide" Target="../slides/slide74.xml"/></Relationships>
</file>

<file path=ppt/notesSlides/_rels/notesSlide6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5.xml"/></Relationships>
</file>

<file path=ppt/notesSlides/_rels/notesSlide67.xml.rels><?xml version="1.0" encoding="UTF-8" standalone="yes"?>
<Relationships xmlns="http://schemas.openxmlformats.org/package/2006/relationships"><Relationship Id="rId3" Type="http://schemas.openxmlformats.org/officeDocument/2006/relationships/hyperlink" Target="https://www.jianshu.com/p/741783b0ec16" TargetMode="External"/><Relationship Id="rId2" Type="http://schemas.openxmlformats.org/officeDocument/2006/relationships/notesMaster" Target="../notesMasters/notesMaster1.xml"/><Relationship Id="rId1" Type="http://schemas.openxmlformats.org/officeDocument/2006/relationships/slide" Target="../slides/slide76.xml"/></Relationships>
</file>

<file path=ppt/notesSlides/_rels/notesSlide6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7.xml"/></Relationships>
</file>

<file path=ppt/notesSlides/_rels/notesSlide7.xml.rels><?xml version="1.0" encoding="UTF-8" standalone="yes"?>
<Relationships xmlns="http://schemas.openxmlformats.org/package/2006/relationships"><Relationship Id="rId4" Type="http://schemas.openxmlformats.org/officeDocument/2006/relationships/hyperlink" Target="https://qcon.infoq.cn/2018/shanghai/" TargetMode="External"/><Relationship Id="rId3" Type="http://schemas.openxmlformats.org/officeDocument/2006/relationships/hyperlink" Target="https://www.infoq.cn/article/IHfKjKdmyZcLv3PjkCom" TargetMode="External"/><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017838" y="887413"/>
            <a:ext cx="4198937" cy="2395537"/>
          </a:xfrm>
        </p:spPr>
      </p:sp>
      <p:sp>
        <p:nvSpPr>
          <p:cNvPr id="3" name="备注占位符 2"/>
          <p:cNvSpPr>
            <a:spLocks noGrp="1"/>
          </p:cNvSpPr>
          <p:nvPr>
            <p:ph type="body" idx="1"/>
          </p:nvPr>
        </p:nvSpPr>
        <p:spPr/>
        <p:txBody>
          <a:bodyPr/>
          <a:lstStyle/>
          <a:p>
            <a:r>
              <a:rPr kumimoji="1" lang="zh-CN" altLang="en-US" dirty="0"/>
              <a:t>注意：每个案例都应该用一个四字成语，做一个高度概括，让受众能够记住案例的特点，譬如这里的“庖丁解牛”</a:t>
            </a:r>
            <a:endParaRPr kumimoji="1" lang="en-US" altLang="zh-CN" dirty="0"/>
          </a:p>
          <a:p>
            <a:r>
              <a:rPr kumimoji="1" lang="zh-CN" altLang="en-US" dirty="0"/>
              <a:t>副标题 是 </a:t>
            </a:r>
            <a:r>
              <a:rPr kumimoji="1" lang="en-US" altLang="zh-CN" dirty="0"/>
              <a:t>xx</a:t>
            </a:r>
            <a:r>
              <a:rPr kumimoji="1" lang="zh-CN" altLang="en-US" dirty="0"/>
              <a:t>公司 </a:t>
            </a:r>
            <a:r>
              <a:rPr kumimoji="1" lang="en-US" altLang="zh-CN" dirty="0" err="1"/>
              <a:t>xxxx</a:t>
            </a:r>
            <a:endParaRPr kumimoji="1" lang="en-US" altLang="zh-CN" dirty="0"/>
          </a:p>
          <a:p>
            <a:endParaRPr kumimoji="1"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017838" y="887413"/>
            <a:ext cx="4198937" cy="2395537"/>
          </a:xfrm>
        </p:spPr>
      </p:sp>
      <p:sp>
        <p:nvSpPr>
          <p:cNvPr id="3" name="备注占位符 2"/>
          <p:cNvSpPr>
            <a:spLocks noGrp="1"/>
          </p:cNvSpPr>
          <p:nvPr>
            <p:ph type="body" idx="1"/>
          </p:nvPr>
        </p:nvSpPr>
        <p:spPr/>
        <p:txBody>
          <a:bodyPr/>
          <a:lstStyle/>
          <a:p>
            <a:r>
              <a:rPr lang="zh-CN" altLang="en-US" dirty="0"/>
              <a:t>内容来自：图书：</a:t>
            </a:r>
            <a:r>
              <a:rPr lang="en-US" altLang="zh-CN" dirty="0"/>
              <a:t>《Facebook</a:t>
            </a:r>
            <a:r>
              <a:rPr lang="zh-CN" altLang="en-US" dirty="0"/>
              <a:t>效应</a:t>
            </a:r>
            <a:r>
              <a:rPr lang="en-US" altLang="zh-CN" dirty="0"/>
              <a:t>》</a:t>
            </a:r>
            <a:endParaRPr lang="en-US" altLang="zh-CN" dirty="0"/>
          </a:p>
          <a:p>
            <a:r>
              <a:rPr lang="zh-CN" altLang="en-US" dirty="0"/>
              <a:t>链接来自：</a:t>
            </a:r>
            <a:r>
              <a:rPr lang="en-US" altLang="zh-CN" dirty="0">
                <a:hlinkClick r:id="rId3"/>
              </a:rPr>
              <a:t>https://</a:t>
            </a:r>
            <a:r>
              <a:rPr lang="en-US" altLang="zh-CN" dirty="0" smtClean="0">
                <a:hlinkClick r:id="rId3"/>
              </a:rPr>
              <a:t>www.jianshu.com/p/412fa2beacc9</a:t>
            </a:r>
            <a:endParaRPr lang="en-US" altLang="zh-CN" dirty="0" smtClean="0"/>
          </a:p>
          <a:p>
            <a:endParaRPr lang="en-US" altLang="zh-CN" dirty="0" smtClean="0"/>
          </a:p>
          <a:p>
            <a:pPr>
              <a:lnSpc>
                <a:spcPct val="150000"/>
              </a:lnSpc>
            </a:pPr>
            <a:r>
              <a:rPr lang="zh-CN" altLang="en-US" sz="700" dirty="0"/>
              <a:t>初期，</a:t>
            </a:r>
            <a:r>
              <a:rPr lang="en-US" altLang="zh-CN" sz="700" dirty="0"/>
              <a:t>Facebook</a:t>
            </a:r>
            <a:r>
              <a:rPr lang="zh-CN" altLang="en-US" sz="700" dirty="0"/>
              <a:t>是由</a:t>
            </a:r>
            <a:r>
              <a:rPr lang="zh-CN" altLang="en-US" sz="700" dirty="0">
                <a:solidFill>
                  <a:srgbClr val="FFC000"/>
                </a:solidFill>
              </a:rPr>
              <a:t>马克</a:t>
            </a:r>
            <a:r>
              <a:rPr lang="en-US" altLang="zh-CN" sz="700" dirty="0">
                <a:solidFill>
                  <a:srgbClr val="FFC000"/>
                </a:solidFill>
              </a:rPr>
              <a:t>·</a:t>
            </a:r>
            <a:r>
              <a:rPr lang="zh-CN" altLang="en-US" sz="700" dirty="0">
                <a:solidFill>
                  <a:srgbClr val="FFC000"/>
                </a:solidFill>
              </a:rPr>
              <a:t>扎克伯克</a:t>
            </a:r>
            <a:r>
              <a:rPr lang="zh-CN" altLang="en-US" sz="700" dirty="0"/>
              <a:t>在大二的时候一手创立的，上线前引入</a:t>
            </a:r>
            <a:r>
              <a:rPr lang="zh-CN" altLang="en-US" sz="700" dirty="0">
                <a:solidFill>
                  <a:srgbClr val="FFC000"/>
                </a:solidFill>
              </a:rPr>
              <a:t>爱德华多</a:t>
            </a:r>
            <a:r>
              <a:rPr lang="en-US" altLang="zh-CN" sz="700" dirty="0">
                <a:solidFill>
                  <a:srgbClr val="FFC000"/>
                </a:solidFill>
              </a:rPr>
              <a:t>·</a:t>
            </a:r>
            <a:r>
              <a:rPr lang="zh-CN" altLang="en-US" sz="700" dirty="0">
                <a:solidFill>
                  <a:srgbClr val="FFC000"/>
                </a:solidFill>
              </a:rPr>
              <a:t>萨维林</a:t>
            </a:r>
            <a:r>
              <a:rPr lang="zh-CN" altLang="en-US" sz="700" dirty="0"/>
              <a:t>作为负责商业变现的合伙人占</a:t>
            </a:r>
            <a:r>
              <a:rPr lang="en-US" altLang="zh-CN" sz="700" dirty="0"/>
              <a:t>40%</a:t>
            </a:r>
            <a:r>
              <a:rPr lang="zh-CN" altLang="en-US" sz="700" dirty="0"/>
              <a:t>的股份，后爱德华多</a:t>
            </a:r>
            <a:r>
              <a:rPr lang="en-US" altLang="zh-CN" sz="700" dirty="0"/>
              <a:t>·</a:t>
            </a:r>
            <a:r>
              <a:rPr lang="zh-CN" altLang="en-US" sz="700" dirty="0"/>
              <a:t>萨维林加入作为运营推广、研发的负责人，占</a:t>
            </a:r>
            <a:r>
              <a:rPr lang="en-US" altLang="zh-CN" sz="700" dirty="0"/>
              <a:t>5%</a:t>
            </a:r>
            <a:r>
              <a:rPr lang="zh-CN" altLang="en-US" sz="700" dirty="0"/>
              <a:t>的股份。</a:t>
            </a:r>
            <a:endParaRPr lang="en-US" altLang="zh-CN" sz="700" dirty="0"/>
          </a:p>
          <a:p>
            <a:pPr>
              <a:lnSpc>
                <a:spcPct val="150000"/>
              </a:lnSpc>
            </a:pPr>
            <a:r>
              <a:rPr lang="zh-CN" altLang="en-US" sz="700" dirty="0"/>
              <a:t>在</a:t>
            </a:r>
            <a:r>
              <a:rPr lang="zh-CN" altLang="en-US" sz="700" dirty="0">
                <a:solidFill>
                  <a:srgbClr val="FFC000"/>
                </a:solidFill>
              </a:rPr>
              <a:t>肖恩</a:t>
            </a:r>
            <a:r>
              <a:rPr lang="en-US" altLang="zh-CN" sz="700" dirty="0">
                <a:solidFill>
                  <a:srgbClr val="FFC000"/>
                </a:solidFill>
              </a:rPr>
              <a:t>·</a:t>
            </a:r>
            <a:r>
              <a:rPr lang="zh-CN" altLang="en-US" sz="700" dirty="0">
                <a:solidFill>
                  <a:srgbClr val="FFC000"/>
                </a:solidFill>
              </a:rPr>
              <a:t>帕克</a:t>
            </a:r>
            <a:r>
              <a:rPr lang="zh-CN" altLang="en-US" sz="700" dirty="0"/>
              <a:t>加入成为</a:t>
            </a:r>
            <a:r>
              <a:rPr lang="en-US" altLang="zh-CN" sz="700" dirty="0"/>
              <a:t>CEO</a:t>
            </a:r>
            <a:r>
              <a:rPr lang="zh-CN" altLang="en-US" sz="700" dirty="0"/>
              <a:t>时，通过引入彼得</a:t>
            </a:r>
            <a:r>
              <a:rPr lang="en-US" altLang="zh-CN" sz="700" dirty="0"/>
              <a:t>·</a:t>
            </a:r>
            <a:r>
              <a:rPr lang="zh-CN" altLang="en-US" sz="700" dirty="0"/>
              <a:t>提尔的投资稀释萨维林的占股，将其踢出了管理团队。此后在设立的董事会中，扎克伯格占两个席位，帕克和泰尔各占一个，即使后续引入阿克塞尔、微软、李嘉诚、俄罗斯数字天空科技等投资方，因确保投资方的目的不是控制</a:t>
            </a:r>
            <a:r>
              <a:rPr lang="en-US" altLang="zh-CN" sz="700" dirty="0"/>
              <a:t>Facebook</a:t>
            </a:r>
            <a:r>
              <a:rPr lang="zh-CN" altLang="en-US" sz="700" dirty="0"/>
              <a:t>，所以董事会席位也只增加了布雷耶一个席位，甚至帕克在退出</a:t>
            </a:r>
            <a:r>
              <a:rPr lang="en-US" altLang="zh-CN" sz="700" dirty="0"/>
              <a:t>Facebook</a:t>
            </a:r>
            <a:r>
              <a:rPr lang="zh-CN" altLang="en-US" sz="700" dirty="0"/>
              <a:t>后也将席位让给了扎克伯格。在</a:t>
            </a:r>
            <a:r>
              <a:rPr lang="en-US" altLang="zh-CN" sz="700" dirty="0"/>
              <a:t>IPO</a:t>
            </a:r>
            <a:r>
              <a:rPr lang="zh-CN" altLang="en-US" sz="700" dirty="0"/>
              <a:t>前，</a:t>
            </a:r>
            <a:r>
              <a:rPr lang="en-US" altLang="zh-CN" sz="700" dirty="0"/>
              <a:t>Facebook</a:t>
            </a:r>
            <a:r>
              <a:rPr lang="zh-CN" altLang="en-US" sz="700" dirty="0"/>
              <a:t>采取</a:t>
            </a:r>
            <a:r>
              <a:rPr lang="en-US" altLang="zh-CN" sz="700" dirty="0"/>
              <a:t>A/B</a:t>
            </a:r>
            <a:r>
              <a:rPr lang="zh-CN" altLang="en-US" sz="700" dirty="0"/>
              <a:t>形式防止上市后的恶意收购。因此从寻找志投意合的创业团队到快速扩展期的职业经理人和投资团队，扎克伯格都能紧紧抓住</a:t>
            </a:r>
            <a:r>
              <a:rPr lang="en-US" altLang="zh-CN" sz="700" dirty="0"/>
              <a:t>Facebook</a:t>
            </a:r>
            <a:r>
              <a:rPr lang="zh-CN" altLang="en-US" sz="700" dirty="0"/>
              <a:t>的控制权。</a:t>
            </a:r>
            <a:endParaRPr lang="en-US" altLang="zh-CN" sz="700" b="1" dirty="0"/>
          </a:p>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017838" y="887413"/>
            <a:ext cx="4198937" cy="2395537"/>
          </a:xfrm>
        </p:spPr>
      </p:sp>
      <p:sp>
        <p:nvSpPr>
          <p:cNvPr id="3" name="备注占位符 2"/>
          <p:cNvSpPr>
            <a:spLocks noGrp="1"/>
          </p:cNvSpPr>
          <p:nvPr>
            <p:ph type="body" idx="1"/>
          </p:nvPr>
        </p:nvSpPr>
        <p:spPr/>
        <p:txBody>
          <a:bodyPr/>
          <a:lstStyle/>
          <a:p>
            <a:pPr defTabSz="501650">
              <a:defRPr/>
            </a:pPr>
            <a:r>
              <a:rPr lang="zh-CN" altLang="en-US" sz="700" dirty="0"/>
              <a:t>扎克伯格被时代杂志称为“第三大国的国王”</a:t>
            </a:r>
            <a:endParaRPr lang="en-US" altLang="zh-CN" sz="700" dirty="0"/>
          </a:p>
          <a:p>
            <a:pPr defTabSz="501650">
              <a:defRPr/>
            </a:pPr>
            <a:endParaRPr lang="en-US" altLang="zh-CN" sz="700" dirty="0"/>
          </a:p>
          <a:p>
            <a:pPr defTabSz="501650">
              <a:defRPr/>
            </a:pPr>
            <a:r>
              <a:rPr lang="en-US" altLang="zh-CN" sz="700" dirty="0"/>
              <a:t>Facebook</a:t>
            </a:r>
            <a:r>
              <a:rPr lang="zh-CN" altLang="en-US" sz="700" dirty="0"/>
              <a:t>被网民戏称为“非使不可”，除了俄罗斯、中国、日本，韩国四个国家外，</a:t>
            </a:r>
            <a:r>
              <a:rPr lang="en-US" altLang="zh-CN" sz="700" dirty="0" err="1"/>
              <a:t>facebook</a:t>
            </a:r>
            <a:r>
              <a:rPr lang="zh-CN" altLang="en-US" sz="700" dirty="0"/>
              <a:t>目前在社交网站领域内建立了绝对统治地位。</a:t>
            </a:r>
            <a:endParaRPr lang="zh-CN" altLang="en-US" sz="700" dirty="0"/>
          </a:p>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017838" y="887413"/>
            <a:ext cx="4198937" cy="2395537"/>
          </a:xfrm>
        </p:spPr>
      </p:sp>
      <p:sp>
        <p:nvSpPr>
          <p:cNvPr id="3" name="备注占位符 2"/>
          <p:cNvSpPr>
            <a:spLocks noGrp="1"/>
          </p:cNvSpPr>
          <p:nvPr>
            <p:ph type="body" idx="1"/>
          </p:nvPr>
        </p:nvSpPr>
        <p:spPr/>
        <p:txBody>
          <a:bodyPr/>
          <a:lstStyle/>
          <a:p>
            <a:pPr defTabSz="501650">
              <a:defRPr/>
            </a:pPr>
            <a:r>
              <a:rPr lang="en-US" altLang="zh-CN" b="0" i="0" dirty="0" smtClean="0">
                <a:solidFill>
                  <a:schemeClr val="bg1"/>
                </a:solidFill>
                <a:effectLst/>
                <a:latin typeface="微软雅黑" panose="020B0503020204020204" pitchFamily="34" charset="-122"/>
                <a:ea typeface="微软雅黑" panose="020B0503020204020204" pitchFamily="34" charset="-122"/>
              </a:rPr>
              <a:t>https://mp.weixin.qq.com/s?src=11&amp;timestamp=1569485730&amp;ver=1875&amp;signature=aof*Z6s4*FV1XNkUbxuqtRtJYn6DZ**OqgTpvrhJ2rWhg-QbsHR1Os*bZz7pheSQeDNG8avTs39IdjCuKqPuKf4Jb2F7NPxq9POpADrmfkzOdTY8R9cu20iMHwDtpdT5&amp;new=1</a:t>
            </a:r>
            <a:endParaRPr lang="zh-CN" altLang="en-US" b="0" i="0" dirty="0" smtClean="0">
              <a:solidFill>
                <a:schemeClr val="bg1"/>
              </a:solidFill>
              <a:effectLst/>
              <a:latin typeface="微软雅黑" panose="020B0503020204020204" pitchFamily="34" charset="-122"/>
              <a:ea typeface="微软雅黑" panose="020B0503020204020204" pitchFamily="34" charset="-122"/>
            </a:endParaRPr>
          </a:p>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017838" y="887413"/>
            <a:ext cx="4198937" cy="2395537"/>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017838" y="887413"/>
            <a:ext cx="4198937" cy="2395537"/>
          </a:xfrm>
        </p:spPr>
      </p:sp>
      <p:sp>
        <p:nvSpPr>
          <p:cNvPr id="3" name="备注占位符 2"/>
          <p:cNvSpPr>
            <a:spLocks noGrp="1"/>
          </p:cNvSpPr>
          <p:nvPr>
            <p:ph type="body" idx="1"/>
          </p:nvPr>
        </p:nvSpPr>
        <p:spPr/>
        <p:txBody>
          <a:bodyPr/>
          <a:lstStyle/>
          <a:p>
            <a:r>
              <a:rPr lang="en-US" altLang="zh-CN" dirty="0" smtClean="0"/>
              <a:t>1</a:t>
            </a:r>
            <a:r>
              <a:rPr lang="zh-CN" altLang="en-US" dirty="0" smtClean="0"/>
              <a:t>、</a:t>
            </a:r>
            <a:r>
              <a:rPr lang="en-US" altLang="zh-CN" dirty="0" smtClean="0"/>
              <a:t>8</a:t>
            </a:r>
            <a:r>
              <a:rPr lang="zh-CN" altLang="en-US" dirty="0" smtClean="0"/>
              <a:t>个字母</a:t>
            </a:r>
            <a:endParaRPr lang="en-US" altLang="zh-CN" dirty="0" smtClean="0"/>
          </a:p>
          <a:p>
            <a:r>
              <a:rPr lang="en-US" altLang="zh-CN" dirty="0" smtClean="0"/>
              <a:t>2</a:t>
            </a:r>
            <a:r>
              <a:rPr lang="zh-CN" altLang="en-US" dirty="0" smtClean="0"/>
              <a:t>、</a:t>
            </a:r>
            <a:r>
              <a:rPr lang="en-US" altLang="zh-CN" dirty="0" smtClean="0"/>
              <a:t>Facebook</a:t>
            </a:r>
            <a:r>
              <a:rPr lang="zh-CN" altLang="en-US" dirty="0" smtClean="0"/>
              <a:t>的最初想法是在</a:t>
            </a:r>
            <a:r>
              <a:rPr lang="en-US" altLang="zh-CN" dirty="0" smtClean="0"/>
              <a:t>F8</a:t>
            </a:r>
            <a:r>
              <a:rPr lang="zh-CN" altLang="en-US" dirty="0" smtClean="0"/>
              <a:t>大会最后都有</a:t>
            </a:r>
            <a:r>
              <a:rPr lang="en-US" altLang="zh-CN" dirty="0" smtClean="0"/>
              <a:t>8</a:t>
            </a:r>
            <a:r>
              <a:rPr lang="zh-CN" altLang="en-US" dirty="0" smtClean="0"/>
              <a:t>个小时的黑客马拉松活动。</a:t>
            </a:r>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017838" y="887413"/>
            <a:ext cx="4198937" cy="2395537"/>
          </a:xfrm>
        </p:spPr>
      </p:sp>
      <p:sp>
        <p:nvSpPr>
          <p:cNvPr id="3" name="备注占位符 2"/>
          <p:cNvSpPr>
            <a:spLocks noGrp="1"/>
          </p:cNvSpPr>
          <p:nvPr>
            <p:ph type="body" idx="1"/>
          </p:nvPr>
        </p:nvSpPr>
        <p:spPr/>
        <p:txBody>
          <a:bodyPr/>
          <a:lstStyle/>
          <a:p>
            <a:r>
              <a:rPr lang="zh-CN" altLang="en-US" sz="700" dirty="0" smtClean="0"/>
              <a:t>核心产品：信息流</a:t>
            </a:r>
            <a:endParaRPr lang="en-US" altLang="zh-CN" sz="700" dirty="0" smtClean="0"/>
          </a:p>
          <a:p>
            <a:r>
              <a:rPr lang="en-US" altLang="zh-CN" sz="700" dirty="0" smtClean="0"/>
              <a:t>--</a:t>
            </a:r>
            <a:r>
              <a:rPr lang="zh-CN" altLang="en-US" sz="700" dirty="0" smtClean="0"/>
              <a:t>群组  </a:t>
            </a:r>
            <a:r>
              <a:rPr lang="en-US" altLang="zh-CN" sz="700" dirty="0" smtClean="0"/>
              <a:t>(</a:t>
            </a:r>
            <a:r>
              <a:rPr lang="zh-CN" altLang="en-US" sz="700" dirty="0" smtClean="0"/>
              <a:t>左</a:t>
            </a:r>
            <a:r>
              <a:rPr lang="en-US" altLang="zh-CN" sz="700" dirty="0" smtClean="0"/>
              <a:t>1)</a:t>
            </a:r>
            <a:endParaRPr lang="en-US" altLang="zh-CN" sz="700" dirty="0" smtClean="0"/>
          </a:p>
          <a:p>
            <a:r>
              <a:rPr lang="en-US" altLang="zh-CN" sz="700" dirty="0" smtClean="0"/>
              <a:t>--</a:t>
            </a:r>
            <a:r>
              <a:rPr lang="en-US" altLang="zh-CN" sz="700" dirty="0" err="1" smtClean="0"/>
              <a:t>facebook</a:t>
            </a:r>
            <a:r>
              <a:rPr lang="en-US" altLang="zh-CN" sz="700" dirty="0" smtClean="0"/>
              <a:t>—logo f</a:t>
            </a:r>
            <a:r>
              <a:rPr lang="zh-CN" altLang="en-US" sz="700" dirty="0" smtClean="0"/>
              <a:t>（左</a:t>
            </a:r>
            <a:r>
              <a:rPr lang="en-US" altLang="zh-CN" sz="700" dirty="0" smtClean="0"/>
              <a:t>3</a:t>
            </a:r>
            <a:r>
              <a:rPr lang="zh-CN" altLang="en-US" sz="700" dirty="0" smtClean="0"/>
              <a:t>）</a:t>
            </a:r>
            <a:endParaRPr lang="en-US" altLang="zh-CN" sz="700" dirty="0" smtClean="0"/>
          </a:p>
          <a:p>
            <a:r>
              <a:rPr lang="en-US" altLang="zh-CN" sz="700" dirty="0" smtClean="0"/>
              <a:t>--Instagram </a:t>
            </a:r>
            <a:r>
              <a:rPr lang="zh-CN" altLang="en-US" sz="700" dirty="0" smtClean="0"/>
              <a:t>是一个具有图片以及短视频分享功能的社交应用。 </a:t>
            </a:r>
            <a:r>
              <a:rPr lang="en-US" altLang="zh-CN" sz="700" dirty="0" smtClean="0"/>
              <a:t>2012</a:t>
            </a:r>
            <a:r>
              <a:rPr lang="zh-CN" altLang="en-US" sz="700" dirty="0" smtClean="0"/>
              <a:t>年收购  （左</a:t>
            </a:r>
            <a:r>
              <a:rPr lang="en-US" altLang="zh-CN" sz="700" dirty="0" smtClean="0"/>
              <a:t>5</a:t>
            </a:r>
            <a:r>
              <a:rPr lang="zh-CN" altLang="en-US" sz="700" dirty="0" smtClean="0"/>
              <a:t>）</a:t>
            </a:r>
            <a:endParaRPr lang="en-US" altLang="zh-CN" sz="700" dirty="0" smtClean="0"/>
          </a:p>
          <a:p>
            <a:r>
              <a:rPr lang="en-US" altLang="zh-CN" sz="700" dirty="0" smtClean="0"/>
              <a:t>--</a:t>
            </a:r>
            <a:r>
              <a:rPr lang="en-US" altLang="zh-CN" sz="700" dirty="0" err="1" smtClean="0"/>
              <a:t>WhatsApp</a:t>
            </a:r>
            <a:r>
              <a:rPr lang="zh-CN" altLang="en-US" sz="700" dirty="0" smtClean="0"/>
              <a:t>：全球最大的移动通讯应用。</a:t>
            </a:r>
            <a:r>
              <a:rPr lang="en-US" altLang="zh-CN" sz="700" dirty="0" smtClean="0"/>
              <a:t>2014</a:t>
            </a:r>
            <a:r>
              <a:rPr lang="zh-CN" altLang="en-US" sz="700" dirty="0" smtClean="0"/>
              <a:t>年收购  （左</a:t>
            </a:r>
            <a:r>
              <a:rPr lang="en-US" altLang="zh-CN" sz="700" dirty="0" smtClean="0"/>
              <a:t>2</a:t>
            </a:r>
            <a:r>
              <a:rPr lang="zh-CN" altLang="en-US" sz="700" dirty="0" smtClean="0"/>
              <a:t>）</a:t>
            </a:r>
            <a:endParaRPr lang="en-US" altLang="zh-CN" sz="700" dirty="0" smtClean="0"/>
          </a:p>
          <a:p>
            <a:r>
              <a:rPr lang="en-US" altLang="zh-CN" sz="700" dirty="0" smtClean="0"/>
              <a:t>--Messenger</a:t>
            </a:r>
            <a:r>
              <a:rPr lang="zh-CN" altLang="en-US" sz="700" dirty="0" smtClean="0"/>
              <a:t>：增长最快的移动通讯平台；  </a:t>
            </a:r>
            <a:r>
              <a:rPr lang="en-US" altLang="zh-CN" sz="700" dirty="0" smtClean="0"/>
              <a:t>2011</a:t>
            </a:r>
            <a:r>
              <a:rPr lang="zh-CN" altLang="en-US" sz="700" dirty="0" smtClean="0"/>
              <a:t>年，</a:t>
            </a:r>
            <a:r>
              <a:rPr lang="en-US" altLang="zh-CN" sz="700" dirty="0" smtClean="0"/>
              <a:t>FB</a:t>
            </a:r>
            <a:r>
              <a:rPr lang="zh-CN" altLang="en-US" sz="700" dirty="0" smtClean="0"/>
              <a:t>推出； </a:t>
            </a:r>
            <a:r>
              <a:rPr lang="en-US" altLang="zh-CN" sz="700" dirty="0" smtClean="0"/>
              <a:t>Messenger</a:t>
            </a:r>
            <a:r>
              <a:rPr lang="zh-CN" altLang="en-US" sz="700" dirty="0" smtClean="0"/>
              <a:t>平台战略；（左</a:t>
            </a:r>
            <a:r>
              <a:rPr lang="en-US" altLang="zh-CN" sz="700" dirty="0" smtClean="0"/>
              <a:t>4</a:t>
            </a:r>
            <a:r>
              <a:rPr lang="zh-CN" altLang="en-US" sz="700" dirty="0" smtClean="0"/>
              <a:t>）</a:t>
            </a:r>
            <a:endParaRPr lang="en-US" altLang="zh-CN" sz="700" dirty="0" smtClean="0"/>
          </a:p>
          <a:p>
            <a:r>
              <a:rPr lang="en-US" altLang="zh-CN" sz="700" dirty="0" smtClean="0"/>
              <a:t>--VR:</a:t>
            </a:r>
            <a:r>
              <a:rPr lang="zh-CN" altLang="en-US" sz="700" dirty="0" smtClean="0"/>
              <a:t>下一代社交平台； </a:t>
            </a:r>
            <a:r>
              <a:rPr lang="en-US" altLang="zh-CN" sz="700" dirty="0" smtClean="0"/>
              <a:t>2014</a:t>
            </a:r>
            <a:r>
              <a:rPr lang="zh-CN" altLang="en-US" sz="700" dirty="0" smtClean="0"/>
              <a:t>年收购</a:t>
            </a:r>
            <a:endParaRPr lang="en-US" altLang="zh-CN" sz="700" dirty="0" smtClean="0"/>
          </a:p>
          <a:p>
            <a:endParaRPr lang="en-US" altLang="zh-CN" sz="700" dirty="0" smtClean="0"/>
          </a:p>
          <a:p>
            <a:endParaRPr lang="en-US" altLang="zh-CN" sz="700" dirty="0" smtClean="0"/>
          </a:p>
          <a:p>
            <a:endParaRPr lang="en-US" altLang="zh-CN" sz="700" dirty="0" smtClean="0"/>
          </a:p>
          <a:p>
            <a:endParaRPr lang="en-US" altLang="zh-CN" sz="700" dirty="0" smtClean="0"/>
          </a:p>
          <a:p>
            <a:endParaRPr lang="en-US" altLang="zh-CN" sz="700" dirty="0" smtClean="0"/>
          </a:p>
          <a:p>
            <a:r>
              <a:rPr lang="zh-CN" altLang="en-US" sz="700" dirty="0" smtClean="0"/>
              <a:t>链接</a:t>
            </a:r>
            <a:r>
              <a:rPr lang="zh-CN" altLang="en-US" sz="700" dirty="0"/>
              <a:t>地址：</a:t>
            </a:r>
            <a:r>
              <a:rPr lang="en-US" altLang="zh-CN" dirty="0">
                <a:hlinkClick r:id="rId3"/>
              </a:rPr>
              <a:t>https://www.jianshu.com/p/efd210735aed</a:t>
            </a:r>
            <a:endParaRPr lang="en-US" altLang="zh-CN" sz="700" dirty="0"/>
          </a:p>
          <a:p>
            <a:r>
              <a:rPr lang="en-US" altLang="zh-CN" sz="700" dirty="0"/>
              <a:t>Facebook</a:t>
            </a:r>
            <a:r>
              <a:rPr lang="zh-CN" altLang="en-US" sz="700" dirty="0"/>
              <a:t>独占四席，分别为</a:t>
            </a:r>
            <a:r>
              <a:rPr lang="en-US" altLang="zh-CN" sz="700" dirty="0"/>
              <a:t>Facebook</a:t>
            </a:r>
            <a:r>
              <a:rPr lang="zh-CN" altLang="en-US" sz="700" dirty="0"/>
              <a:t>、</a:t>
            </a:r>
            <a:r>
              <a:rPr lang="en-US" altLang="zh-CN" sz="700" dirty="0" err="1"/>
              <a:t>WhatsApp</a:t>
            </a:r>
            <a:r>
              <a:rPr lang="zh-CN" altLang="en-US" sz="700" dirty="0"/>
              <a:t>、</a:t>
            </a:r>
            <a:r>
              <a:rPr lang="en-US" altLang="zh-CN" sz="700" dirty="0"/>
              <a:t>Facebook Messenger</a:t>
            </a:r>
            <a:r>
              <a:rPr lang="zh-CN" altLang="en-US" sz="700" dirty="0"/>
              <a:t>和</a:t>
            </a:r>
            <a:r>
              <a:rPr lang="en-US" altLang="zh-CN" sz="700" dirty="0"/>
              <a:t>Instagram</a:t>
            </a:r>
            <a:r>
              <a:rPr lang="zh-CN" altLang="en-US" sz="700" dirty="0"/>
              <a:t>，</a:t>
            </a:r>
            <a:endParaRPr lang="en-US" altLang="zh-CN" sz="700" dirty="0"/>
          </a:p>
          <a:p>
            <a:r>
              <a:rPr lang="en-US" altLang="zh-CN" sz="700" dirty="0"/>
              <a:t>2019</a:t>
            </a:r>
            <a:r>
              <a:rPr lang="zh-CN" altLang="en-US" sz="700" dirty="0"/>
              <a:t>年扎克伯格计划将</a:t>
            </a:r>
            <a:r>
              <a:rPr lang="en-US" altLang="zh-CN" sz="700" dirty="0" err="1"/>
              <a:t>WhatsApp</a:t>
            </a:r>
            <a:r>
              <a:rPr lang="zh-CN" altLang="en-US" sz="700" dirty="0"/>
              <a:t>、</a:t>
            </a:r>
            <a:r>
              <a:rPr lang="en-US" altLang="zh-CN" sz="700" dirty="0"/>
              <a:t>Instagram</a:t>
            </a:r>
            <a:r>
              <a:rPr lang="zh-CN" altLang="en-US" sz="700" dirty="0"/>
              <a:t>以及</a:t>
            </a:r>
            <a:r>
              <a:rPr lang="en-US" altLang="zh-CN" sz="700" dirty="0"/>
              <a:t>Messenger</a:t>
            </a:r>
            <a:r>
              <a:rPr lang="zh-CN" altLang="en-US" sz="700" dirty="0"/>
              <a:t>这三款应用整合，例如，</a:t>
            </a:r>
            <a:r>
              <a:rPr lang="en-US" altLang="zh-CN" sz="700" dirty="0" err="1"/>
              <a:t>WhatsApp</a:t>
            </a:r>
            <a:r>
              <a:rPr lang="zh-CN" altLang="en-US" sz="700" dirty="0"/>
              <a:t>用户可以发起与</a:t>
            </a:r>
            <a:r>
              <a:rPr lang="en-US" altLang="zh-CN" sz="700" dirty="0"/>
              <a:t>Instagram</a:t>
            </a:r>
            <a:r>
              <a:rPr lang="zh-CN" altLang="en-US" sz="700" dirty="0"/>
              <a:t>用户的聊天会话、</a:t>
            </a:r>
            <a:r>
              <a:rPr lang="en-US" altLang="zh-CN" sz="700" dirty="0"/>
              <a:t>Messenger</a:t>
            </a:r>
            <a:r>
              <a:rPr lang="zh-CN" altLang="en-US" sz="700" dirty="0"/>
              <a:t>用户可以向只有</a:t>
            </a:r>
            <a:r>
              <a:rPr lang="en-US" altLang="zh-CN" sz="700" dirty="0" err="1"/>
              <a:t>WhatsApp</a:t>
            </a:r>
            <a:r>
              <a:rPr lang="zh-CN" altLang="en-US" sz="700" dirty="0"/>
              <a:t>账户的人发送“端到端”的加密会话。</a:t>
            </a:r>
            <a:endParaRPr lang="en-US" altLang="zh-CN" sz="700" dirty="0"/>
          </a:p>
          <a:p>
            <a:r>
              <a:rPr lang="zh-CN" altLang="en-US" sz="700" dirty="0"/>
              <a:t>在宣布消息互通前，</a:t>
            </a:r>
            <a:r>
              <a:rPr lang="en-US" altLang="zh-CN" sz="700" dirty="0" err="1"/>
              <a:t>WhatsApp</a:t>
            </a:r>
            <a:r>
              <a:rPr lang="zh-CN" altLang="en-US" sz="700" dirty="0"/>
              <a:t>、</a:t>
            </a:r>
            <a:r>
              <a:rPr lang="en-US" altLang="zh-CN" sz="700" dirty="0"/>
              <a:t>Instagram</a:t>
            </a:r>
            <a:r>
              <a:rPr lang="zh-CN" altLang="en-US" sz="700" dirty="0"/>
              <a:t>和</a:t>
            </a:r>
            <a:r>
              <a:rPr lang="en-US" altLang="zh-CN" sz="700" dirty="0"/>
              <a:t>Messenger</a:t>
            </a:r>
            <a:r>
              <a:rPr lang="zh-CN" altLang="en-US" sz="700" dirty="0"/>
              <a:t>都是各干各的，互相绝缘，在中国互联网行业，这很罕见，因为巨头旗下产品基本都会互联互通，而不会彼此完全绝缘甚至成为孤岛</a:t>
            </a:r>
            <a:endParaRPr lang="en-US" altLang="zh-CN" sz="700" dirty="0"/>
          </a:p>
          <a:p>
            <a:r>
              <a:rPr lang="zh-CN" altLang="en-US" sz="700" dirty="0"/>
              <a:t>互联网巨头不同业务间一定会有协作。腾讯会用微信和</a:t>
            </a:r>
            <a:r>
              <a:rPr lang="en-US" altLang="zh-CN" sz="700" dirty="0"/>
              <a:t>QQ</a:t>
            </a:r>
            <a:r>
              <a:rPr lang="zh-CN" altLang="en-US" sz="700" dirty="0"/>
              <a:t>给所有腾讯系产品导流，形成了独特的九宫格模式；</a:t>
            </a:r>
            <a:r>
              <a:rPr lang="en-US" altLang="zh-CN" sz="700" dirty="0"/>
              <a:t>Facebook</a:t>
            </a:r>
            <a:r>
              <a:rPr lang="zh-CN" altLang="en-US" sz="700" dirty="0"/>
              <a:t>的应用基础建设、商业化和增长这“三驾马车”则给</a:t>
            </a:r>
            <a:r>
              <a:rPr lang="en-US" altLang="zh-CN" sz="700" dirty="0"/>
              <a:t>Instagram</a:t>
            </a:r>
            <a:r>
              <a:rPr lang="zh-CN" altLang="en-US" sz="700" dirty="0"/>
              <a:t>等三驾马车提供支持，让分支产品聚焦于产品本身，</a:t>
            </a:r>
            <a:r>
              <a:rPr lang="en-US" altLang="zh-CN" sz="700" dirty="0" err="1"/>
              <a:t>WhatsApp</a:t>
            </a:r>
            <a:r>
              <a:rPr lang="zh-CN" altLang="en-US" sz="700" dirty="0"/>
              <a:t>到</a:t>
            </a:r>
            <a:r>
              <a:rPr lang="en-US" altLang="zh-CN" sz="700" dirty="0"/>
              <a:t>2017</a:t>
            </a:r>
            <a:r>
              <a:rPr lang="zh-CN" altLang="en-US" sz="700" dirty="0"/>
              <a:t>年拥有</a:t>
            </a:r>
            <a:r>
              <a:rPr lang="en-US" altLang="zh-CN" sz="700" dirty="0"/>
              <a:t>14</a:t>
            </a:r>
            <a:r>
              <a:rPr lang="zh-CN" altLang="en-US" sz="700" dirty="0"/>
              <a:t>亿的月活，团队却只有</a:t>
            </a:r>
            <a:r>
              <a:rPr lang="en-US" altLang="zh-CN" sz="700" dirty="0"/>
              <a:t>120</a:t>
            </a:r>
            <a:r>
              <a:rPr lang="zh-CN" altLang="en-US" sz="700" dirty="0"/>
              <a:t>人左右，这背后离不开</a:t>
            </a:r>
            <a:r>
              <a:rPr lang="en-US" altLang="zh-CN" sz="700" dirty="0"/>
              <a:t>Facebook</a:t>
            </a:r>
            <a:r>
              <a:rPr lang="zh-CN" altLang="en-US" sz="700" dirty="0"/>
              <a:t>的业务能力支持；</a:t>
            </a:r>
            <a:endParaRPr lang="en-US" altLang="zh-CN" sz="700" dirty="0"/>
          </a:p>
          <a:p>
            <a:r>
              <a:rPr lang="zh-CN" altLang="en-US" sz="700" dirty="0"/>
              <a:t>中国将分割的产品整合到一起，拧成一股绳的一个高手是字节跳动，其是</a:t>
            </a:r>
            <a:r>
              <a:rPr lang="en-US" altLang="zh-CN" sz="700" dirty="0"/>
              <a:t>BAT</a:t>
            </a:r>
            <a:r>
              <a:rPr lang="zh-CN" altLang="en-US" sz="700" dirty="0"/>
              <a:t>外崛起的超级内容平台。字节跳动被媒体誉为“</a:t>
            </a:r>
            <a:r>
              <a:rPr lang="en-US" altLang="zh-CN" sz="700" dirty="0"/>
              <a:t>App</a:t>
            </a:r>
            <a:r>
              <a:rPr lang="zh-CN" altLang="en-US" sz="700" dirty="0"/>
              <a:t>工厂”</a:t>
            </a: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017838" y="887413"/>
            <a:ext cx="4198937" cy="2395537"/>
          </a:xfrm>
        </p:spPr>
      </p:sp>
      <p:sp>
        <p:nvSpPr>
          <p:cNvPr id="3" name="备注占位符 2"/>
          <p:cNvSpPr>
            <a:spLocks noGrp="1"/>
          </p:cNvSpPr>
          <p:nvPr>
            <p:ph type="body" idx="1"/>
          </p:nvPr>
        </p:nvSpPr>
        <p:spPr/>
        <p:txBody>
          <a:bodyPr/>
          <a:lstStyle/>
          <a:p>
            <a:r>
              <a:rPr lang="en-US" altLang="zh-CN" dirty="0" smtClean="0"/>
              <a:t>2016</a:t>
            </a:r>
            <a:r>
              <a:rPr lang="zh-CN" altLang="en-US" dirty="0" smtClean="0"/>
              <a:t>年的十年路标规划图；</a:t>
            </a:r>
            <a:endParaRPr lang="en-US" altLang="zh-CN" dirty="0" smtClean="0"/>
          </a:p>
          <a:p>
            <a:r>
              <a:rPr lang="zh-CN" altLang="en-US" dirty="0" smtClean="0"/>
              <a:t>参考资料：</a:t>
            </a:r>
            <a:r>
              <a:rPr lang="en-US" altLang="zh-CN" u="sng" dirty="0" smtClean="0">
                <a:solidFill>
                  <a:srgbClr val="0070C0"/>
                </a:solidFill>
              </a:rPr>
              <a:t>https://mp.weixin.qq.com/s/pN9ikTv77RxWth2F6gHlYg</a:t>
            </a:r>
            <a:endParaRPr lang="en-US" altLang="zh-CN" u="sng" dirty="0" smtClean="0">
              <a:solidFill>
                <a:srgbClr val="0070C0"/>
              </a:solidFill>
            </a:endParaRPr>
          </a:p>
          <a:p>
            <a:r>
              <a:rPr lang="en-US" altLang="zh-CN" dirty="0" smtClean="0"/>
              <a:t>Facebook</a:t>
            </a:r>
            <a:r>
              <a:rPr lang="zh-CN" altLang="en-US" dirty="0" smtClean="0"/>
              <a:t>绘制了十年蓝图，从虚拟现实</a:t>
            </a:r>
            <a:r>
              <a:rPr lang="en-US" altLang="zh-CN" dirty="0" smtClean="0"/>
              <a:t>/</a:t>
            </a:r>
            <a:r>
              <a:rPr lang="zh-CN" altLang="en-US" dirty="0" smtClean="0"/>
              <a:t>增强现实起步，到发展人工智能再到联通全球的实现。</a:t>
            </a:r>
            <a:endParaRPr lang="en-US" altLang="zh-CN" dirty="0" smtClean="0"/>
          </a:p>
          <a:p>
            <a:r>
              <a:rPr lang="zh-CN" altLang="en-US" dirty="0" smtClean="0"/>
              <a:t>未来看点：</a:t>
            </a:r>
            <a:endParaRPr lang="en-US" altLang="zh-CN" dirty="0" smtClean="0"/>
          </a:p>
          <a:p>
            <a:r>
              <a:rPr lang="zh-CN" altLang="en-US" dirty="0" smtClean="0"/>
              <a:t>人工智能</a:t>
            </a:r>
            <a:r>
              <a:rPr lang="en-US" altLang="zh-CN" dirty="0" smtClean="0"/>
              <a:t>1-Messenger</a:t>
            </a:r>
            <a:r>
              <a:rPr lang="zh-CN" altLang="en-US" dirty="0" smtClean="0"/>
              <a:t>聊天机器人助手；</a:t>
            </a:r>
            <a:endParaRPr lang="en-US" altLang="zh-CN" dirty="0" smtClean="0"/>
          </a:p>
          <a:p>
            <a:r>
              <a:rPr lang="zh-CN" altLang="en-US" dirty="0" smtClean="0"/>
              <a:t>人工智能</a:t>
            </a:r>
            <a:r>
              <a:rPr lang="en-US" altLang="zh-CN" dirty="0" smtClean="0"/>
              <a:t>2</a:t>
            </a:r>
            <a:r>
              <a:rPr lang="zh-CN" altLang="en-US" dirty="0" smtClean="0"/>
              <a:t>：让搜索更便捷；</a:t>
            </a:r>
            <a:endParaRPr lang="en-US" altLang="zh-CN" dirty="0" smtClean="0"/>
          </a:p>
          <a:p>
            <a:r>
              <a:rPr lang="en-US" altLang="zh-CN" dirty="0" smtClean="0"/>
              <a:t>360</a:t>
            </a:r>
            <a:r>
              <a:rPr lang="zh-CN" altLang="en-US" dirty="0" smtClean="0"/>
              <a:t>度视频技术</a:t>
            </a:r>
            <a:r>
              <a:rPr lang="en-US" altLang="zh-CN" dirty="0" smtClean="0"/>
              <a:t>—Surround 360;</a:t>
            </a:r>
            <a:endParaRPr lang="en-US" altLang="zh-CN" dirty="0" smtClean="0"/>
          </a:p>
          <a:p>
            <a:r>
              <a:rPr lang="en-US" altLang="zh-CN" dirty="0" smtClean="0"/>
              <a:t>VR-Oculus</a:t>
            </a:r>
            <a:endParaRPr lang="en-US" altLang="zh-CN" dirty="0" smtClean="0"/>
          </a:p>
          <a:p>
            <a:r>
              <a:rPr lang="zh-CN" altLang="en-US" dirty="0" smtClean="0"/>
              <a:t>硬件研发实验室</a:t>
            </a:r>
            <a:r>
              <a:rPr lang="en-US" altLang="zh-CN" dirty="0" smtClean="0"/>
              <a:t>—Building 8</a:t>
            </a:r>
            <a:endParaRPr lang="en-US" altLang="zh-CN" dirty="0" smtClean="0"/>
          </a:p>
          <a:p>
            <a:r>
              <a:rPr lang="zh-CN" altLang="en-US" dirty="0" smtClean="0"/>
              <a:t>互联网基础建设</a:t>
            </a:r>
            <a:r>
              <a:rPr lang="en-US" altLang="zh-CN" dirty="0" smtClean="0"/>
              <a:t>—</a:t>
            </a:r>
            <a:r>
              <a:rPr lang="zh-CN" altLang="en-US" dirty="0" smtClean="0"/>
              <a:t>高速光纤宽带</a:t>
            </a:r>
            <a:r>
              <a:rPr lang="en-US" altLang="zh-CN" dirty="0" smtClean="0"/>
              <a:t>+</a:t>
            </a:r>
            <a:r>
              <a:rPr lang="zh-CN" altLang="en-US" dirty="0" smtClean="0"/>
              <a:t>无人机</a:t>
            </a:r>
            <a:endParaRPr lang="en-US" altLang="zh-CN" dirty="0" smtClean="0"/>
          </a:p>
          <a:p>
            <a:endParaRPr lang="en-US" altLang="zh-CN" dirty="0" smtClean="0"/>
          </a:p>
          <a:p>
            <a:r>
              <a:rPr lang="en-US" altLang="zh-CN" dirty="0" smtClean="0"/>
              <a:t>       </a:t>
            </a: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017838" y="887413"/>
            <a:ext cx="4198937" cy="2395537"/>
          </a:xfrm>
        </p:spPr>
      </p:sp>
      <p:sp>
        <p:nvSpPr>
          <p:cNvPr id="3" name="备注占位符 2"/>
          <p:cNvSpPr>
            <a:spLocks noGrp="1"/>
          </p:cNvSpPr>
          <p:nvPr>
            <p:ph type="body" idx="1"/>
          </p:nvPr>
        </p:nvSpPr>
        <p:spPr/>
        <p:txBody>
          <a:bodyPr/>
          <a:lstStyle/>
          <a:p>
            <a:r>
              <a:rPr lang="zh-CN" altLang="en-US" dirty="0"/>
              <a:t>链接：</a:t>
            </a:r>
            <a:r>
              <a:rPr lang="en-US" altLang="zh-CN" dirty="0">
                <a:hlinkClick r:id="rId3"/>
              </a:rPr>
              <a:t>https://www.jianshu.com/p/276698f13258</a:t>
            </a:r>
            <a:endParaRPr lang="en-US" altLang="zh-CN" dirty="0"/>
          </a:p>
          <a:p>
            <a:r>
              <a:rPr lang="en-US" altLang="zh-CN" sz="700" dirty="0"/>
              <a:t>Messenger</a:t>
            </a:r>
            <a:r>
              <a:rPr lang="zh-CN" altLang="en-US" sz="700" dirty="0"/>
              <a:t>是</a:t>
            </a:r>
            <a:r>
              <a:rPr lang="en-US" altLang="zh-CN" sz="700" dirty="0"/>
              <a:t>Facebook</a:t>
            </a:r>
            <a:r>
              <a:rPr lang="zh-CN" altLang="en-US" sz="700" dirty="0"/>
              <a:t>发布的一个重要产品。这是一个独立于</a:t>
            </a:r>
            <a:r>
              <a:rPr lang="en-US" altLang="zh-CN" sz="700" dirty="0"/>
              <a:t>Facebook</a:t>
            </a:r>
            <a:r>
              <a:rPr lang="zh-CN" altLang="en-US" sz="700" dirty="0"/>
              <a:t>的通信应用，第三方可以使用该服务并且通过聊天机器人进行信息通讯。</a:t>
            </a:r>
            <a:endParaRPr lang="zh-CN" altLang="en-US" sz="700" dirty="0"/>
          </a:p>
          <a:p>
            <a:r>
              <a:rPr lang="zh-CN" altLang="en-US" sz="700" dirty="0"/>
              <a:t>但是</a:t>
            </a:r>
            <a:r>
              <a:rPr lang="en-US" altLang="zh-CN" sz="700" dirty="0"/>
              <a:t>Facebook</a:t>
            </a:r>
            <a:r>
              <a:rPr lang="zh-CN" altLang="en-US" sz="700" dirty="0"/>
              <a:t>面临着一个挑战。有的人会问：我的手机上已经安装了</a:t>
            </a:r>
            <a:r>
              <a:rPr lang="en-US" altLang="zh-CN" sz="700" dirty="0"/>
              <a:t>Facebook</a:t>
            </a:r>
            <a:r>
              <a:rPr lang="zh-CN" altLang="en-US" sz="700" dirty="0"/>
              <a:t>应用，为什么还要下载</a:t>
            </a:r>
            <a:r>
              <a:rPr lang="en-US" altLang="zh-CN" sz="700" dirty="0"/>
              <a:t>Messenger?</a:t>
            </a:r>
            <a:endParaRPr lang="en-US" altLang="zh-CN" sz="700" dirty="0"/>
          </a:p>
          <a:p>
            <a:r>
              <a:rPr lang="zh-CN" altLang="en-US" sz="700" dirty="0"/>
              <a:t>为了解决这种问题，</a:t>
            </a:r>
            <a:r>
              <a:rPr lang="en-US" altLang="zh-CN" sz="700" dirty="0"/>
              <a:t>Facebook</a:t>
            </a:r>
            <a:r>
              <a:rPr lang="zh-CN" altLang="en-US" sz="700" dirty="0"/>
              <a:t>逐步关闭了自己应用程序上的消息传输工具，并告知用户，通信服务已经转到了</a:t>
            </a:r>
            <a:r>
              <a:rPr lang="en-US" altLang="zh-CN" sz="700" dirty="0"/>
              <a:t>Messenger</a:t>
            </a:r>
            <a:r>
              <a:rPr lang="zh-CN" altLang="en-US" sz="700" dirty="0"/>
              <a:t>上。结果，</a:t>
            </a:r>
            <a:r>
              <a:rPr lang="en-US" altLang="zh-CN" sz="700" dirty="0"/>
              <a:t>Messenger</a:t>
            </a:r>
            <a:r>
              <a:rPr lang="zh-CN" altLang="en-US" sz="700" dirty="0"/>
              <a:t>的用户出现了指数级增长。</a:t>
            </a:r>
            <a:endParaRPr lang="zh-CN" altLang="en-US" sz="700" dirty="0"/>
          </a:p>
          <a:p>
            <a:endParaRPr lang="en-US" altLang="zh-CN" dirty="0"/>
          </a:p>
          <a:p>
            <a:r>
              <a:rPr lang="zh-CN" altLang="en-US" dirty="0"/>
              <a:t>链接：</a:t>
            </a:r>
            <a:r>
              <a:rPr lang="en-US" altLang="zh-CN" dirty="0">
                <a:hlinkClick r:id="rId4"/>
              </a:rPr>
              <a:t>https://www.jianshu.com/p/bc1aac28fcdf</a:t>
            </a:r>
            <a:endParaRPr lang="en-US" altLang="zh-CN" dirty="0"/>
          </a:p>
          <a:p>
            <a:r>
              <a:rPr lang="zh-CN" altLang="en-US" dirty="0"/>
              <a:t>社交广告是</a:t>
            </a:r>
            <a:r>
              <a:rPr lang="en-US" altLang="zh-CN" dirty="0" err="1"/>
              <a:t>facebook</a:t>
            </a:r>
            <a:r>
              <a:rPr lang="zh-CN" altLang="en-US" dirty="0"/>
              <a:t>增长的引擎。</a:t>
            </a:r>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017838" y="887413"/>
            <a:ext cx="4198937" cy="2395537"/>
          </a:xfrm>
        </p:spPr>
      </p:sp>
      <p:sp>
        <p:nvSpPr>
          <p:cNvPr id="3" name="备注占位符 2"/>
          <p:cNvSpPr>
            <a:spLocks noGrp="1"/>
          </p:cNvSpPr>
          <p:nvPr>
            <p:ph type="body" idx="1"/>
          </p:nvPr>
        </p:nvSpPr>
        <p:spPr/>
        <p:txBody>
          <a:bodyPr/>
          <a:lstStyle/>
          <a:p>
            <a:r>
              <a:rPr lang="zh-CN" altLang="en-US" sz="700" dirty="0"/>
              <a:t>链接：</a:t>
            </a:r>
            <a:r>
              <a:rPr lang="en-US" altLang="zh-CN" dirty="0">
                <a:hlinkClick r:id="rId3"/>
              </a:rPr>
              <a:t>https://www.jianshu.com/p/efd210735aed</a:t>
            </a:r>
            <a:endParaRPr lang="en-US" altLang="zh-CN" sz="700" dirty="0"/>
          </a:p>
          <a:p>
            <a:r>
              <a:rPr lang="zh-CN" altLang="en-US" sz="700" dirty="0"/>
              <a:t>截止</a:t>
            </a:r>
            <a:r>
              <a:rPr lang="en-US" altLang="zh-CN" sz="700" dirty="0"/>
              <a:t>2019.01Facebook</a:t>
            </a:r>
            <a:r>
              <a:rPr lang="zh-CN" altLang="en-US" sz="700" dirty="0"/>
              <a:t>市值</a:t>
            </a:r>
            <a:r>
              <a:rPr lang="en-US" altLang="zh-CN" sz="700" dirty="0"/>
              <a:t>4282.23</a:t>
            </a:r>
            <a:r>
              <a:rPr lang="zh-CN" altLang="en-US" sz="700" dirty="0"/>
              <a:t>亿美元，已被微软、亚马逊和苹果远远甩开，跟中国社交巨头腾讯一个量级，后者最新市值</a:t>
            </a:r>
            <a:r>
              <a:rPr lang="en-US" altLang="zh-CN" sz="700" dirty="0"/>
              <a:t>4144</a:t>
            </a:r>
            <a:r>
              <a:rPr lang="zh-CN" altLang="en-US" sz="700" dirty="0"/>
              <a:t>亿美元，事实上，</a:t>
            </a:r>
            <a:r>
              <a:rPr lang="en-US" altLang="zh-CN" sz="700" dirty="0"/>
              <a:t>2018</a:t>
            </a:r>
            <a:r>
              <a:rPr lang="zh-CN" altLang="en-US" sz="700" dirty="0"/>
              <a:t>年腾讯一度曾超过</a:t>
            </a:r>
            <a:r>
              <a:rPr lang="en-US" altLang="zh-CN" sz="700" dirty="0"/>
              <a:t>Facebook</a:t>
            </a:r>
            <a:r>
              <a:rPr lang="zh-CN" altLang="en-US" sz="700" dirty="0"/>
              <a:t>，在五年前这难以想象，毕竟腾讯聚焦中国市场，</a:t>
            </a:r>
            <a:r>
              <a:rPr lang="en-US" altLang="zh-CN" sz="700" dirty="0"/>
              <a:t>Facebook</a:t>
            </a:r>
            <a:r>
              <a:rPr lang="zh-CN" altLang="en-US" sz="700" dirty="0"/>
              <a:t>连接全球。</a:t>
            </a:r>
            <a:endParaRPr lang="zh-CN" altLang="en-US" sz="700" dirty="0"/>
          </a:p>
          <a:p>
            <a:r>
              <a:rPr lang="zh-CN" altLang="en-US" sz="700" dirty="0"/>
              <a:t>影响</a:t>
            </a:r>
            <a:r>
              <a:rPr lang="en-US" altLang="zh-CN" sz="700" dirty="0"/>
              <a:t>Facebook</a:t>
            </a:r>
            <a:r>
              <a:rPr lang="zh-CN" altLang="en-US" sz="700" dirty="0"/>
              <a:t>股价的绝对不只是</a:t>
            </a:r>
            <a:r>
              <a:rPr lang="en-US" altLang="zh-CN" sz="700" dirty="0"/>
              <a:t>2018</a:t>
            </a:r>
            <a:r>
              <a:rPr lang="zh-CN" altLang="en-US" sz="700" dirty="0"/>
              <a:t>年的隐私门事件，前面提到，</a:t>
            </a:r>
            <a:r>
              <a:rPr lang="en-US" altLang="zh-CN" sz="700" dirty="0"/>
              <a:t>Facebook</a:t>
            </a:r>
            <a:r>
              <a:rPr lang="zh-CN" altLang="en-US" sz="700" dirty="0"/>
              <a:t>用户增长瓶颈已经很明显，收入依然非常依赖广告，三季度占比</a:t>
            </a:r>
            <a:r>
              <a:rPr lang="en-US" altLang="zh-CN" sz="700" dirty="0"/>
              <a:t>98%</a:t>
            </a:r>
            <a:r>
              <a:rPr lang="zh-CN" altLang="en-US" sz="700" dirty="0"/>
              <a:t>，比所有互联网公司都更依赖广告，掣肘</a:t>
            </a:r>
            <a:r>
              <a:rPr lang="en-US" altLang="zh-CN" sz="700" dirty="0"/>
              <a:t>Facebook</a:t>
            </a:r>
            <a:r>
              <a:rPr lang="zh-CN" altLang="en-US" sz="700" dirty="0"/>
              <a:t>的不是旗下</a:t>
            </a:r>
            <a:r>
              <a:rPr lang="en-US" altLang="zh-CN" sz="700" dirty="0"/>
              <a:t>App</a:t>
            </a:r>
            <a:r>
              <a:rPr lang="zh-CN" altLang="en-US" sz="700" dirty="0"/>
              <a:t>是否整合，抑或消息是否互通，而是有多重原因</a:t>
            </a:r>
            <a:endParaRPr lang="zh-CN" altLang="en-US" sz="700" dirty="0"/>
          </a:p>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017838" y="887413"/>
            <a:ext cx="4198937" cy="2395537"/>
          </a:xfrm>
        </p:spPr>
      </p:sp>
      <p:sp>
        <p:nvSpPr>
          <p:cNvPr id="3" name="文本占位符 2"/>
          <p:cNvSpPr>
            <a:spLocks noGrp="1"/>
          </p:cNvSpPr>
          <p:nvPr>
            <p:ph type="body" idx="3"/>
          </p:nvPr>
        </p:nvSpPr>
        <p:spPr/>
        <p:txBody>
          <a:bodyPr/>
          <a:lstStyle/>
          <a:p>
            <a:r>
              <a:rPr lang="en-GB" altLang="zh-CN" sz="700" b="1" dirty="0"/>
              <a:t>Facebook </a:t>
            </a:r>
            <a:r>
              <a:rPr lang="zh-CN" altLang="en-US" sz="700" b="1" dirty="0"/>
              <a:t>的盈利模式是什么？</a:t>
            </a:r>
            <a:endParaRPr lang="en-GB" altLang="zh-CN" dirty="0">
              <a:hlinkClick r:id="rId3"/>
            </a:endParaRPr>
          </a:p>
          <a:p>
            <a:r>
              <a:rPr lang="en-GB" altLang="zh-CN" dirty="0">
                <a:hlinkClick r:id="rId3"/>
              </a:rPr>
              <a:t>https://www.zhihu.com/question/20302197/answer/325612495</a:t>
            </a:r>
            <a:endParaRPr lang="en-GB" altLang="zh-CN" dirty="0"/>
          </a:p>
          <a:p>
            <a:endParaRPr lang="en-GB" altLang="zh-CN" dirty="0"/>
          </a:p>
          <a:p>
            <a:r>
              <a:rPr lang="zh-CN" altLang="en-US" dirty="0"/>
              <a:t>刚刚过去的</a:t>
            </a:r>
            <a:r>
              <a:rPr lang="en-US" altLang="zh-CN" dirty="0"/>
              <a:t>2017</a:t>
            </a:r>
            <a:r>
              <a:rPr lang="zh-CN" altLang="en-US" dirty="0"/>
              <a:t>年，</a:t>
            </a:r>
            <a:r>
              <a:rPr lang="en-GB" altLang="zh-CN" dirty="0"/>
              <a:t>Facebook</a:t>
            </a:r>
            <a:r>
              <a:rPr lang="zh-CN" altLang="en-US" dirty="0"/>
              <a:t>总收入为</a:t>
            </a:r>
            <a:r>
              <a:rPr lang="en-US" altLang="zh-CN" dirty="0"/>
              <a:t>406.53</a:t>
            </a:r>
            <a:r>
              <a:rPr lang="zh-CN" altLang="en-US" dirty="0"/>
              <a:t>亿美元，广告收入为</a:t>
            </a:r>
            <a:r>
              <a:rPr lang="en-US" altLang="zh-CN" dirty="0"/>
              <a:t>399.42</a:t>
            </a:r>
            <a:r>
              <a:rPr lang="zh-CN" altLang="en-US" dirty="0"/>
              <a:t>亿美元。广告收入占比高达</a:t>
            </a:r>
            <a:r>
              <a:rPr lang="en-US" altLang="zh-CN" dirty="0"/>
              <a:t>98%</a:t>
            </a:r>
            <a:r>
              <a:rPr lang="zh-CN" altLang="en-US" dirty="0"/>
              <a:t>以上，几乎是</a:t>
            </a:r>
            <a:r>
              <a:rPr lang="en-GB" altLang="zh-CN" dirty="0"/>
              <a:t>Facebook</a:t>
            </a:r>
            <a:r>
              <a:rPr lang="zh-CN" altLang="en-US" dirty="0"/>
              <a:t>唯一的盈利手段。详见下图，数据来源于</a:t>
            </a:r>
            <a:r>
              <a:rPr lang="en-GB" altLang="zh-CN" dirty="0"/>
              <a:t>Facebook2017</a:t>
            </a:r>
            <a:r>
              <a:rPr lang="zh-CN" altLang="en-US" dirty="0"/>
              <a:t>年第四季度和全年业绩。</a:t>
            </a:r>
            <a:endParaRPr lang="en-US" altLang="zh-CN" dirty="0"/>
          </a:p>
          <a:p>
            <a:endParaRPr lang="en-US" altLang="zh-CN" dirty="0"/>
          </a:p>
          <a:p>
            <a:r>
              <a:rPr lang="zh-CN" altLang="en-US" dirty="0"/>
              <a:t>从</a:t>
            </a:r>
            <a:r>
              <a:rPr lang="en-US" altLang="zh-CN" dirty="0"/>
              <a:t>2012</a:t>
            </a:r>
            <a:r>
              <a:rPr lang="zh-CN" altLang="en-US" dirty="0"/>
              <a:t>年开始</a:t>
            </a:r>
            <a:r>
              <a:rPr lang="en-GB" altLang="zh-CN" dirty="0"/>
              <a:t>Facebook</a:t>
            </a:r>
            <a:r>
              <a:rPr lang="zh-CN" altLang="en-US" dirty="0"/>
              <a:t>一直在赚钱，复合年增长率（</a:t>
            </a:r>
            <a:r>
              <a:rPr lang="en-GB" altLang="zh-CN" dirty="0"/>
              <a:t>CAGR</a:t>
            </a:r>
            <a:r>
              <a:rPr lang="zh-CN" altLang="en-GB" dirty="0"/>
              <a:t>）</a:t>
            </a:r>
            <a:r>
              <a:rPr lang="zh-CN" altLang="en-US" dirty="0"/>
              <a:t>大约为</a:t>
            </a:r>
            <a:r>
              <a:rPr lang="en-US" altLang="zh-CN" dirty="0"/>
              <a:t>59</a:t>
            </a:r>
            <a:r>
              <a:rPr lang="zh-CN" altLang="en-US" dirty="0"/>
              <a:t>％。由于这种健康的增长，公司保持强劲的现金流，并利用这笔资金不时购买竞争对手，</a:t>
            </a:r>
            <a:r>
              <a:rPr lang="en-GB" altLang="zh-CN" dirty="0"/>
              <a:t>ins</a:t>
            </a:r>
            <a:r>
              <a:rPr lang="zh-CN" altLang="en-US" dirty="0"/>
              <a:t>啊，</a:t>
            </a:r>
            <a:r>
              <a:rPr lang="en-GB" altLang="zh-CN" dirty="0" err="1"/>
              <a:t>whatsapp</a:t>
            </a:r>
            <a:r>
              <a:rPr lang="zh-CN" altLang="en-US" dirty="0"/>
              <a:t>啊等等，最终提升自身价值。</a:t>
            </a:r>
            <a:endParaRPr lang="zh-CN" alt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017838" y="887413"/>
            <a:ext cx="4198937" cy="2395537"/>
          </a:xfrm>
        </p:spPr>
      </p:sp>
      <p:sp>
        <p:nvSpPr>
          <p:cNvPr id="3" name="备注占位符 2"/>
          <p:cNvSpPr>
            <a:spLocks noGrp="1"/>
          </p:cNvSpPr>
          <p:nvPr>
            <p:ph type="body" idx="1"/>
          </p:nvPr>
        </p:nvSpPr>
        <p:spPr/>
        <p:txBody>
          <a:bodyPr/>
          <a:lstStyle/>
          <a:p>
            <a:pPr defTabSz="501650">
              <a:defRPr/>
            </a:pPr>
            <a:r>
              <a:rPr kumimoji="1" lang="zh-CN" altLang="en-US" dirty="0"/>
              <a:t>本页是署名页，必须保留，最后一位署名者是 </a:t>
            </a:r>
            <a:r>
              <a:rPr kumimoji="1" lang="en-US" altLang="zh-CN" dirty="0"/>
              <a:t>DevOps</a:t>
            </a:r>
            <a:r>
              <a:rPr kumimoji="1" lang="zh-CN" altLang="en-US" dirty="0"/>
              <a:t>案例研究组委会。</a:t>
            </a:r>
            <a:endParaRPr kumimoji="1" lang="en-US" altLang="zh-CN" dirty="0"/>
          </a:p>
          <a:p>
            <a:pPr defTabSz="501650">
              <a:defRPr/>
            </a:pPr>
            <a:endParaRPr kumimoji="1" lang="en-US" altLang="zh-CN" dirty="0"/>
          </a:p>
          <a:p>
            <a:pPr defTabSz="501650">
              <a:defRPr/>
            </a:pPr>
            <a:r>
              <a:rPr kumimoji="1" lang="zh-CN" altLang="en-US" dirty="0"/>
              <a:t>每组的 </a:t>
            </a:r>
            <a:r>
              <a:rPr kumimoji="1" lang="en-US" altLang="zh-CN" dirty="0"/>
              <a:t>Topic</a:t>
            </a:r>
            <a:r>
              <a:rPr kumimoji="1" lang="zh-CN" altLang="en-US" dirty="0"/>
              <a:t> </a:t>
            </a:r>
            <a:r>
              <a:rPr kumimoji="1" lang="en-US" altLang="zh-CN" dirty="0"/>
              <a:t>Leader</a:t>
            </a:r>
            <a:r>
              <a:rPr kumimoji="1" lang="zh-CN" altLang="en-US" dirty="0"/>
              <a:t> 可以特殊颜色标识</a:t>
            </a:r>
            <a:endParaRPr kumimoji="1" lang="en-US" altLang="zh-CN" dirty="0"/>
          </a:p>
          <a:p>
            <a:endParaRPr kumimoji="1"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661150" y="1433513"/>
            <a:ext cx="6781800" cy="3867150"/>
          </a:xfrm>
        </p:spPr>
      </p:sp>
      <p:sp>
        <p:nvSpPr>
          <p:cNvPr id="3" name="文本占位符 2"/>
          <p:cNvSpPr>
            <a:spLocks noGrp="1"/>
          </p:cNvSpPr>
          <p:nvPr>
            <p:ph type="body" idx="3"/>
          </p:nvPr>
        </p:nvSpPr>
        <p:spPr/>
        <p:txBody>
          <a:bodyPr/>
          <a:lstStyle/>
          <a:p>
            <a:r>
              <a:rPr lang="en-GB" altLang="zh-CN" sz="1200" b="1" i="0" kern="1200" dirty="0">
                <a:solidFill>
                  <a:schemeClr val="tx1"/>
                </a:solidFill>
                <a:effectLst/>
                <a:latin typeface="+mn-lt"/>
                <a:ea typeface="+mn-ea"/>
                <a:cs typeface="+mn-cs"/>
              </a:rPr>
              <a:t>Facebook </a:t>
            </a:r>
            <a:r>
              <a:rPr lang="zh-CN" altLang="en-US" sz="1200" b="1" i="0" kern="1200" dirty="0">
                <a:solidFill>
                  <a:schemeClr val="tx1"/>
                </a:solidFill>
                <a:effectLst/>
                <a:latin typeface="+mn-lt"/>
                <a:ea typeface="+mn-ea"/>
                <a:cs typeface="+mn-cs"/>
              </a:rPr>
              <a:t>的盈利模式是什么？</a:t>
            </a:r>
            <a:endParaRPr lang="en-GB" altLang="zh-CN" dirty="0">
              <a:hlinkClick r:id="rId3"/>
            </a:endParaRPr>
          </a:p>
          <a:p>
            <a:r>
              <a:rPr lang="en-GB" altLang="zh-CN" dirty="0">
                <a:hlinkClick r:id="rId3"/>
              </a:rPr>
              <a:t>https://www.zhihu.com/question/20302197/answer/325612495</a:t>
            </a:r>
            <a:endParaRPr lang="en-GB" altLang="zh-CN" dirty="0"/>
          </a:p>
          <a:p>
            <a:endParaRPr lang="en-US" altLang="zh-CN" dirty="0"/>
          </a:p>
          <a:p>
            <a:r>
              <a:rPr lang="zh-CN" altLang="en-US" dirty="0"/>
              <a:t>从</a:t>
            </a:r>
            <a:r>
              <a:rPr lang="en-US" altLang="zh-CN" dirty="0"/>
              <a:t>2012</a:t>
            </a:r>
            <a:r>
              <a:rPr lang="zh-CN" altLang="en-US" dirty="0"/>
              <a:t>年开始</a:t>
            </a:r>
            <a:r>
              <a:rPr lang="en-GB" altLang="zh-CN" dirty="0"/>
              <a:t>Facebook</a:t>
            </a:r>
            <a:r>
              <a:rPr lang="zh-CN" altLang="en-US" dirty="0"/>
              <a:t>一直在赚钱，复合年增长率（</a:t>
            </a:r>
            <a:r>
              <a:rPr lang="en-GB" altLang="zh-CN" dirty="0"/>
              <a:t>CAGR</a:t>
            </a:r>
            <a:r>
              <a:rPr lang="zh-CN" altLang="en-GB" dirty="0"/>
              <a:t>）</a:t>
            </a:r>
            <a:r>
              <a:rPr lang="zh-CN" altLang="en-US" dirty="0"/>
              <a:t>大约为</a:t>
            </a:r>
            <a:r>
              <a:rPr lang="en-US" altLang="zh-CN" dirty="0"/>
              <a:t>59</a:t>
            </a:r>
            <a:r>
              <a:rPr lang="zh-CN" altLang="en-US" dirty="0"/>
              <a:t>％。由于这种健康的增长，公司保持强劲的现金流，并利用这笔资金不时购买竞争对手，</a:t>
            </a:r>
            <a:r>
              <a:rPr lang="en-GB" altLang="zh-CN" dirty="0"/>
              <a:t>ins</a:t>
            </a:r>
            <a:r>
              <a:rPr lang="zh-CN" altLang="en-US" dirty="0"/>
              <a:t>啊，</a:t>
            </a:r>
            <a:r>
              <a:rPr lang="en-GB" altLang="zh-CN" dirty="0" err="1"/>
              <a:t>whatsapp</a:t>
            </a:r>
            <a:r>
              <a:rPr lang="zh-CN" altLang="en-US" dirty="0"/>
              <a:t>啊等等，最终提升自身价值。</a:t>
            </a:r>
            <a:endParaRPr lang="en-US" altLang="zh-CN" dirty="0"/>
          </a:p>
          <a:p>
            <a:endParaRPr lang="zh-CN" altLang="en-US" dirty="0"/>
          </a:p>
          <a:p>
            <a:r>
              <a:rPr lang="zh-CN" altLang="en-US" dirty="0"/>
              <a:t>每个月有超过</a:t>
            </a:r>
            <a:r>
              <a:rPr lang="en-US" altLang="zh-CN" dirty="0"/>
              <a:t>500</a:t>
            </a:r>
            <a:r>
              <a:rPr lang="zh-CN" altLang="en-US" dirty="0"/>
              <a:t>万家企业在</a:t>
            </a:r>
            <a:r>
              <a:rPr lang="en-GB" altLang="zh-CN" dirty="0"/>
              <a:t>Facebook</a:t>
            </a:r>
            <a:r>
              <a:rPr lang="zh-CN" altLang="en-US" dirty="0"/>
              <a:t>上做广告。其中大公司的花费高达数十亿美元。它们是麦当劳，雀巢，戴尔和各种银行。</a:t>
            </a:r>
            <a:endParaRPr lang="en-US" altLang="zh-CN" dirty="0"/>
          </a:p>
          <a:p>
            <a:endParaRPr lang="en-US" altLang="zh-CN" dirty="0"/>
          </a:p>
          <a:p>
            <a:r>
              <a:rPr lang="zh-CN" altLang="en-US" dirty="0"/>
              <a:t> 除了广告之外，这些公司还在向</a:t>
            </a:r>
            <a:r>
              <a:rPr lang="en-GB" altLang="zh-CN" dirty="0"/>
              <a:t>Facebook</a:t>
            </a:r>
            <a:r>
              <a:rPr lang="zh-CN" altLang="en-US" dirty="0"/>
              <a:t>支付费用，用于增加其商业页面的受欢迎程度。</a:t>
            </a:r>
            <a:endParaRPr lang="en-US" altLang="zh-CN" dirty="0"/>
          </a:p>
          <a:p>
            <a:r>
              <a:rPr lang="zh-CN" altLang="en-US" dirty="0"/>
              <a:t> 比如 工具条广告 </a:t>
            </a:r>
            <a:r>
              <a:rPr lang="en-US" altLang="zh-CN" dirty="0"/>
              <a:t>- </a:t>
            </a:r>
            <a:r>
              <a:rPr lang="zh-CN" altLang="en-US" dirty="0"/>
              <a:t>出现在网站的侧面，费用约为</a:t>
            </a:r>
            <a:r>
              <a:rPr lang="en-US" altLang="zh-CN" dirty="0"/>
              <a:t>1</a:t>
            </a:r>
            <a:r>
              <a:rPr lang="zh-CN" altLang="en-US" dirty="0"/>
              <a:t>美元到</a:t>
            </a:r>
            <a:r>
              <a:rPr lang="en-US" altLang="zh-CN" dirty="0"/>
              <a:t>5</a:t>
            </a:r>
            <a:r>
              <a:rPr lang="zh-CN" altLang="en-US" dirty="0"/>
              <a:t>美元</a:t>
            </a:r>
            <a:endParaRPr lang="en-US" altLang="zh-CN" dirty="0"/>
          </a:p>
          <a:p>
            <a:r>
              <a:rPr lang="zh-CN" altLang="en-US" dirty="0"/>
              <a:t>  赞助故事 </a:t>
            </a:r>
            <a:r>
              <a:rPr lang="en-US" altLang="zh-CN" dirty="0"/>
              <a:t>- </a:t>
            </a:r>
            <a:r>
              <a:rPr lang="zh-CN" altLang="en-US" dirty="0"/>
              <a:t>每次点击大约</a:t>
            </a:r>
            <a:r>
              <a:rPr lang="en-US" altLang="zh-CN" dirty="0"/>
              <a:t>50</a:t>
            </a:r>
            <a:r>
              <a:rPr lang="zh-CN" altLang="en-US" dirty="0"/>
              <a:t>美分。 </a:t>
            </a:r>
            <a:endParaRPr lang="en-US" altLang="zh-CN" dirty="0"/>
          </a:p>
          <a:p>
            <a:r>
              <a:rPr lang="zh-CN" altLang="en-US" dirty="0"/>
              <a:t>推荐职位 </a:t>
            </a:r>
            <a:r>
              <a:rPr lang="en-US" altLang="zh-CN" dirty="0"/>
              <a:t>- </a:t>
            </a:r>
            <a:r>
              <a:rPr lang="zh-CN" altLang="en-US" dirty="0"/>
              <a:t>在入门级大约</a:t>
            </a:r>
            <a:r>
              <a:rPr lang="en-US" altLang="zh-CN" dirty="0"/>
              <a:t>5</a:t>
            </a:r>
            <a:r>
              <a:rPr lang="zh-CN" altLang="en-US" dirty="0"/>
              <a:t>美元，实际成本取决于针对的人数。 </a:t>
            </a:r>
            <a:endParaRPr lang="en-US" altLang="zh-CN" dirty="0"/>
          </a:p>
          <a:p>
            <a:endParaRPr lang="en-US" altLang="zh-CN" dirty="0"/>
          </a:p>
          <a:p>
            <a:r>
              <a:rPr lang="zh-CN" altLang="en-US" dirty="0"/>
              <a:t>除了广告，</a:t>
            </a:r>
            <a:r>
              <a:rPr lang="en-GB" altLang="zh-CN" dirty="0"/>
              <a:t>Facebook</a:t>
            </a:r>
            <a:r>
              <a:rPr lang="zh-CN" altLang="en-US" dirty="0"/>
              <a:t>未来的收入在哪？ 除了收购潜在竞争对手为公司增值，</a:t>
            </a:r>
            <a:r>
              <a:rPr lang="en-GB" altLang="zh-CN" dirty="0"/>
              <a:t>Facebook</a:t>
            </a:r>
            <a:r>
              <a:rPr lang="zh-CN" altLang="en-US" dirty="0"/>
              <a:t>还在寻找新的技术。 </a:t>
            </a:r>
            <a:endParaRPr lang="en-US" altLang="zh-CN" dirty="0"/>
          </a:p>
          <a:p>
            <a:endParaRPr lang="en-US" altLang="zh-CN" dirty="0"/>
          </a:p>
          <a:p>
            <a:r>
              <a:rPr lang="en-GB" altLang="zh-CN" dirty="0"/>
              <a:t>Oculus Rift - </a:t>
            </a:r>
            <a:r>
              <a:rPr lang="zh-CN" altLang="en-US" dirty="0"/>
              <a:t>虚拟现实已经被吹上了天，但目前来看还不成气候。如果硬件设备的价格下降，</a:t>
            </a:r>
            <a:r>
              <a:rPr lang="en-GB" altLang="zh-CN" dirty="0"/>
              <a:t>Facebook</a:t>
            </a:r>
            <a:r>
              <a:rPr lang="zh-CN" altLang="en-US" dirty="0"/>
              <a:t>的</a:t>
            </a:r>
            <a:r>
              <a:rPr lang="en-GB" altLang="zh-CN" dirty="0"/>
              <a:t>Oculus Rift VR</a:t>
            </a:r>
            <a:r>
              <a:rPr lang="zh-CN" altLang="en-US" dirty="0"/>
              <a:t>设备可能会增加其最终收益。据西方媒体预测，到</a:t>
            </a:r>
            <a:r>
              <a:rPr lang="en-US" altLang="zh-CN" dirty="0"/>
              <a:t>2020</a:t>
            </a:r>
            <a:r>
              <a:rPr lang="zh-CN" altLang="en-US" dirty="0"/>
              <a:t>年，</a:t>
            </a:r>
            <a:r>
              <a:rPr lang="en-GB" altLang="zh-CN" dirty="0"/>
              <a:t>Oculus</a:t>
            </a:r>
            <a:r>
              <a:rPr lang="zh-CN" altLang="en-US" dirty="0"/>
              <a:t>可能占到</a:t>
            </a:r>
            <a:r>
              <a:rPr lang="en-GB" altLang="zh-CN" dirty="0"/>
              <a:t>Facebook</a:t>
            </a:r>
            <a:r>
              <a:rPr lang="zh-CN" altLang="en-US" dirty="0"/>
              <a:t>收入的</a:t>
            </a:r>
            <a:r>
              <a:rPr lang="en-US" altLang="zh-CN" dirty="0"/>
              <a:t>10</a:t>
            </a:r>
            <a:r>
              <a:rPr lang="zh-CN" altLang="en-US" dirty="0"/>
              <a:t>％。 </a:t>
            </a:r>
            <a:endParaRPr lang="en-US" altLang="zh-CN" dirty="0"/>
          </a:p>
          <a:p>
            <a:endParaRPr lang="en-US" altLang="zh-CN" dirty="0"/>
          </a:p>
          <a:p>
            <a:r>
              <a:rPr lang="en-GB" altLang="zh-CN" dirty="0"/>
              <a:t>Facebook watch - Facebook</a:t>
            </a:r>
            <a:r>
              <a:rPr lang="zh-CN" altLang="en-US" dirty="0"/>
              <a:t>正在向视频内容领域转型，同时还购买了一系列体育赛事转播权，这也会进一步增加广告收入。 </a:t>
            </a:r>
            <a:endParaRPr lang="en-US" altLang="zh-CN" dirty="0"/>
          </a:p>
          <a:p>
            <a:endParaRPr lang="en-US" altLang="zh-CN" dirty="0"/>
          </a:p>
          <a:p>
            <a:r>
              <a:rPr lang="zh-CN" altLang="en-US" dirty="0"/>
              <a:t>最后不得不佩服小扎，</a:t>
            </a:r>
            <a:r>
              <a:rPr lang="en-GB" altLang="zh-CN" dirty="0"/>
              <a:t>Facebook</a:t>
            </a:r>
            <a:r>
              <a:rPr lang="zh-CN" altLang="en-US" dirty="0"/>
              <a:t>是一个社交内容分享平台，但它却不创建任何内容。同时还要佩服的是</a:t>
            </a:r>
            <a:r>
              <a:rPr lang="en-GB" altLang="zh-CN" dirty="0"/>
              <a:t>uber</a:t>
            </a:r>
            <a:r>
              <a:rPr lang="zh-CN" altLang="en-US" dirty="0"/>
              <a:t>和</a:t>
            </a:r>
            <a:r>
              <a:rPr lang="en-GB" altLang="zh-CN" dirty="0" err="1"/>
              <a:t>airbnb</a:t>
            </a:r>
            <a:r>
              <a:rPr lang="zh-CN" altLang="en-GB" dirty="0"/>
              <a:t>，</a:t>
            </a:r>
            <a:r>
              <a:rPr lang="zh-CN" altLang="en-US" dirty="0"/>
              <a:t>它们既没有车也有旅馆，但却在运输和住宿领域是龙头老大。</a:t>
            </a:r>
            <a:endParaRPr lang="en-GB" altLang="zh-CN"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017838" y="887413"/>
            <a:ext cx="4198937" cy="2395537"/>
          </a:xfrm>
        </p:spPr>
      </p:sp>
      <p:sp>
        <p:nvSpPr>
          <p:cNvPr id="3" name="备注占位符 2"/>
          <p:cNvSpPr>
            <a:spLocks noGrp="1"/>
          </p:cNvSpPr>
          <p:nvPr>
            <p:ph type="body" idx="1"/>
          </p:nvPr>
        </p:nvSpPr>
        <p:spPr/>
        <p:txBody>
          <a:bodyPr/>
          <a:lstStyle/>
          <a:p>
            <a:r>
              <a:rPr kumimoji="1" lang="zh-CN" altLang="en-US" dirty="0"/>
              <a:t>子章节的提示分隔页</a:t>
            </a:r>
            <a:endParaRPr kumimoji="1"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017838" y="887413"/>
            <a:ext cx="4198937" cy="2395537"/>
          </a:xfrm>
        </p:spPr>
      </p:sp>
      <p:sp>
        <p:nvSpPr>
          <p:cNvPr id="3" name="备注占位符 2"/>
          <p:cNvSpPr>
            <a:spLocks noGrp="1"/>
          </p:cNvSpPr>
          <p:nvPr>
            <p:ph type="body" idx="1"/>
          </p:nvPr>
        </p:nvSpPr>
        <p:spPr/>
        <p:txBody>
          <a:bodyPr/>
          <a:lstStyle/>
          <a:p>
            <a:r>
              <a:rPr lang="zh-CN" altLang="en-US" dirty="0"/>
              <a:t>图片源自：</a:t>
            </a:r>
            <a:r>
              <a:rPr lang="en-US" altLang="zh-CN" dirty="0">
                <a:hlinkClick r:id="rId3"/>
              </a:rPr>
              <a:t>https://www.sohu.com/a/331314240_753835</a:t>
            </a:r>
            <a:endParaRPr lang="en-US" altLang="zh-CN" dirty="0"/>
          </a:p>
          <a:p>
            <a:endParaRPr lang="en-US" altLang="zh-CN" dirty="0"/>
          </a:p>
          <a:p>
            <a:pPr defTabSz="501650">
              <a:defRPr/>
            </a:pPr>
            <a:r>
              <a:rPr lang="zh-CN" altLang="en-US" dirty="0" smtClean="0"/>
              <a:t>观点源自</a:t>
            </a:r>
            <a:r>
              <a:rPr lang="en-US" altLang="zh-CN" sz="700" dirty="0"/>
              <a:t>《</a:t>
            </a:r>
            <a:r>
              <a:rPr lang="zh-CN" altLang="en-US" sz="700" dirty="0"/>
              <a:t>像扎克伯格一样思考：</a:t>
            </a:r>
            <a:r>
              <a:rPr lang="en-US" altLang="zh-CN" sz="700" dirty="0"/>
              <a:t>Facebook</a:t>
            </a:r>
            <a:r>
              <a:rPr lang="zh-CN" altLang="en-US" sz="700" dirty="0"/>
              <a:t>天才</a:t>
            </a:r>
            <a:r>
              <a:rPr lang="en-US" altLang="zh-CN" sz="700" dirty="0"/>
              <a:t>CEO</a:t>
            </a:r>
            <a:r>
              <a:rPr lang="zh-CN" altLang="en-US" sz="700" dirty="0"/>
              <a:t>的五个商业秘密</a:t>
            </a:r>
            <a:r>
              <a:rPr lang="en-US" altLang="zh-CN" sz="700" dirty="0"/>
              <a:t>》</a:t>
            </a:r>
            <a:endParaRPr lang="en-US" altLang="zh-CN" sz="700" dirty="0"/>
          </a:p>
          <a:p>
            <a:pPr defTabSz="501650">
              <a:defRPr/>
            </a:pPr>
            <a:endParaRPr lang="en-US" altLang="zh-CN" sz="700" b="1" dirty="0"/>
          </a:p>
          <a:p>
            <a:pPr defTabSz="501650">
              <a:defRPr/>
            </a:pPr>
            <a:r>
              <a:rPr lang="zh-CN" altLang="en-US" sz="700" dirty="0">
                <a:solidFill>
                  <a:srgbClr val="FFC000"/>
                </a:solidFill>
                <a:latin typeface="微软雅黑" panose="020B0503020204020204" pitchFamily="34" charset="-122"/>
                <a:ea typeface="微软雅黑" panose="020B0503020204020204" pitchFamily="34" charset="-122"/>
              </a:rPr>
              <a:t>创造变革的环境，让员工及组织处于“创造性的不稳定”中。员工可以在庞大的组织知识库里快速找到需要的知识和相关的人员，推动创新和客户服务；利用社交媒体建立的广泛联系，员工可以为企业树立品牌，甚至可以实现新业务项目的自发组织和推进。</a:t>
            </a:r>
            <a:endParaRPr lang="zh-CN" altLang="en-US" sz="700" dirty="0">
              <a:solidFill>
                <a:srgbClr val="FFC000"/>
              </a:solidFill>
              <a:latin typeface="微软雅黑" panose="020B0503020204020204" pitchFamily="34" charset="-122"/>
              <a:ea typeface="微软雅黑" panose="020B0503020204020204" pitchFamily="34" charset="-122"/>
            </a:endParaRPr>
          </a:p>
          <a:p>
            <a:pPr defTabSz="501650">
              <a:defRPr/>
            </a:pPr>
            <a:endParaRPr lang="zh-CN" altLang="en-US" b="1"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017838" y="887413"/>
            <a:ext cx="4198937" cy="2395537"/>
          </a:xfrm>
        </p:spPr>
      </p:sp>
      <p:sp>
        <p:nvSpPr>
          <p:cNvPr id="3" name="备注占位符 2"/>
          <p:cNvSpPr>
            <a:spLocks noGrp="1"/>
          </p:cNvSpPr>
          <p:nvPr>
            <p:ph type="body" idx="1"/>
          </p:nvPr>
        </p:nvSpPr>
        <p:spPr/>
        <p:txBody>
          <a:bodyPr/>
          <a:lstStyle/>
          <a:p>
            <a:r>
              <a:rPr lang="zh-CN" altLang="en-US" dirty="0"/>
              <a:t>参考书目</a:t>
            </a:r>
            <a:r>
              <a:rPr lang="en-US" altLang="zh-CN" sz="700" dirty="0"/>
              <a:t>《</a:t>
            </a:r>
            <a:r>
              <a:rPr lang="zh-CN" altLang="en-US" sz="700" dirty="0"/>
              <a:t>像扎克伯格一样思考：</a:t>
            </a:r>
            <a:r>
              <a:rPr lang="en-US" altLang="zh-CN" sz="700" dirty="0"/>
              <a:t>Facebook</a:t>
            </a:r>
            <a:r>
              <a:rPr lang="zh-CN" altLang="en-US" sz="700" dirty="0"/>
              <a:t>天才</a:t>
            </a:r>
            <a:r>
              <a:rPr lang="en-US" altLang="zh-CN" sz="700" dirty="0"/>
              <a:t>CEO</a:t>
            </a:r>
            <a:r>
              <a:rPr lang="zh-CN" altLang="en-US" sz="700" dirty="0"/>
              <a:t>的五个商业秘密</a:t>
            </a:r>
            <a:r>
              <a:rPr lang="en-US" altLang="zh-CN" sz="700" dirty="0"/>
              <a:t>》</a:t>
            </a:r>
            <a:endParaRPr lang="en-US" altLang="zh-CN" sz="700" dirty="0"/>
          </a:p>
          <a:p>
            <a:endParaRPr lang="en-US" altLang="zh-CN" sz="700" dirty="0"/>
          </a:p>
          <a:p>
            <a:r>
              <a:rPr lang="zh-CN" altLang="en-US" sz="700" dirty="0"/>
              <a:t>黑客精神是</a:t>
            </a:r>
            <a:r>
              <a:rPr lang="en-US" altLang="zh-CN" sz="700" dirty="0" err="1"/>
              <a:t>facebook</a:t>
            </a:r>
            <a:r>
              <a:rPr lang="zh-CN" altLang="en-US" sz="700" dirty="0"/>
              <a:t>对待软件开发的态度和方式。</a:t>
            </a:r>
            <a:endParaRPr lang="en-US" altLang="zh-CN" sz="700" dirty="0"/>
          </a:p>
          <a:p>
            <a:endParaRPr lang="en-US" altLang="zh-CN" sz="700" dirty="0"/>
          </a:p>
          <a:p>
            <a:r>
              <a:rPr lang="zh-CN" altLang="en-US" sz="700" dirty="0"/>
              <a:t>内容源自：</a:t>
            </a:r>
            <a:r>
              <a:rPr lang="en-US" altLang="zh-CN" sz="700" dirty="0" err="1"/>
              <a:t>facebook</a:t>
            </a:r>
            <a:r>
              <a:rPr lang="zh-CN" altLang="en-US" sz="700" dirty="0"/>
              <a:t>的黑客精神，徐飞，链接：</a:t>
            </a:r>
            <a:r>
              <a:rPr lang="en-US" altLang="zh-CN" sz="700" dirty="0"/>
              <a:t>https://time.geekbang.org/column/article/10947</a:t>
            </a:r>
            <a:endParaRPr lang="en-US" altLang="zh-CN" sz="700" dirty="0"/>
          </a:p>
          <a:p>
            <a:endParaRPr lang="en-US" altLang="zh-CN" dirty="0" smtClean="0"/>
          </a:p>
          <a:p>
            <a:pPr defTabSz="501650">
              <a:defRPr/>
            </a:pPr>
            <a:r>
              <a:rPr lang="zh-CN" altLang="en-US" sz="700" dirty="0">
                <a:solidFill>
                  <a:schemeClr val="bg1"/>
                </a:solidFill>
                <a:latin typeface="微软雅黑" panose="020B0503020204020204" pitchFamily="34" charset="-122"/>
                <a:ea typeface="微软雅黑" panose="020B0503020204020204" pitchFamily="34" charset="-122"/>
              </a:rPr>
              <a:t>麻省理工学院有一个叫铁路模型技术俱乐部的学生团体，把解决计算机难题的办法叫</a:t>
            </a:r>
            <a:r>
              <a:rPr lang="en-US" altLang="zh-CN" sz="700" dirty="0">
                <a:solidFill>
                  <a:schemeClr val="bg1"/>
                </a:solidFill>
                <a:latin typeface="微软雅黑" panose="020B0503020204020204" pitchFamily="34" charset="-122"/>
                <a:ea typeface="微软雅黑" panose="020B0503020204020204" pitchFamily="34" charset="-122"/>
              </a:rPr>
              <a:t>hack</a:t>
            </a:r>
            <a:endParaRPr lang="en-US" altLang="zh-CN" sz="700" dirty="0">
              <a:solidFill>
                <a:schemeClr val="bg1"/>
              </a:solidFill>
              <a:latin typeface="微软雅黑" panose="020B0503020204020204" pitchFamily="34" charset="-122"/>
              <a:ea typeface="微软雅黑" panose="020B0503020204020204" pitchFamily="34" charset="-122"/>
            </a:endParaRPr>
          </a:p>
          <a:p>
            <a:pPr defTabSz="501650">
              <a:defRPr/>
            </a:pPr>
            <a:endParaRPr lang="en-US" altLang="zh-CN" sz="700" dirty="0">
              <a:solidFill>
                <a:schemeClr val="bg1"/>
              </a:solidFill>
              <a:latin typeface="微软雅黑" panose="020B0503020204020204" pitchFamily="34" charset="-122"/>
              <a:ea typeface="微软雅黑" panose="020B0503020204020204" pitchFamily="34" charset="-122"/>
            </a:endParaRPr>
          </a:p>
          <a:p>
            <a:pPr defTabSz="501650">
              <a:defRPr/>
            </a:pPr>
            <a:r>
              <a:rPr lang="zh-CN" altLang="en-US" sz="700" dirty="0"/>
              <a:t>那时候，黑客是正面意义上的称呼，如果要完成一个</a:t>
            </a:r>
            <a:r>
              <a:rPr lang="en-US" altLang="zh-CN" sz="700" dirty="0"/>
              <a:t>hack</a:t>
            </a:r>
            <a:r>
              <a:rPr lang="zh-CN" altLang="en-US" sz="700" dirty="0"/>
              <a:t>，就必然包含着高度的创新、独树一帜的风格、精湛的技艺。所以，最能干的人会自豪地称自己为黑客。按照早期黑客们的价值观，黑客行为必须包含三个特点：好玩、高智商、探索精神。</a:t>
            </a:r>
            <a:endParaRPr lang="en-US" altLang="zh-CN" sz="700" dirty="0"/>
          </a:p>
          <a:p>
            <a:pPr defTabSz="501650">
              <a:defRPr/>
            </a:pPr>
            <a:endParaRPr lang="zh-CN" altLang="en-US" sz="700" dirty="0">
              <a:solidFill>
                <a:schemeClr val="bg1"/>
              </a:solidFill>
              <a:latin typeface="微软雅黑" panose="020B0503020204020204" pitchFamily="34" charset="-122"/>
              <a:ea typeface="微软雅黑" panose="020B0503020204020204" pitchFamily="34" charset="-122"/>
            </a:endParaRPr>
          </a:p>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017838" y="887413"/>
            <a:ext cx="4198937" cy="2395537"/>
          </a:xfrm>
        </p:spPr>
      </p:sp>
      <p:sp>
        <p:nvSpPr>
          <p:cNvPr id="3" name="备注占位符 2"/>
          <p:cNvSpPr>
            <a:spLocks noGrp="1"/>
          </p:cNvSpPr>
          <p:nvPr>
            <p:ph type="body" idx="1"/>
          </p:nvPr>
        </p:nvSpPr>
        <p:spPr/>
        <p:txBody>
          <a:bodyPr/>
          <a:lstStyle/>
          <a:p>
            <a:r>
              <a:rPr lang="en-US" altLang="zh-CN" dirty="0"/>
              <a:t>https://mp.weixin.qq.com/s?__biz=MjM5MDE0Mjc4MA==&amp;mid=205979964&amp;idx=2&amp;sn=9ebf5e14a7e9dfab51352594b71cb7bf&amp;chksm=2ffaf96f188d7079773d8d243945facef7ea79aacbb9112a2dbcacb568ae53dbb7f002350566&amp;scene=27#wechat_redirect</a:t>
            </a: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017838" y="887413"/>
            <a:ext cx="4198937" cy="2395537"/>
          </a:xfrm>
        </p:spPr>
      </p:sp>
      <p:sp>
        <p:nvSpPr>
          <p:cNvPr id="3" name="备注占位符 2"/>
          <p:cNvSpPr>
            <a:spLocks noGrp="1"/>
          </p:cNvSpPr>
          <p:nvPr>
            <p:ph type="body" idx="1"/>
          </p:nvPr>
        </p:nvSpPr>
        <p:spPr/>
        <p:txBody>
          <a:bodyPr/>
          <a:lstStyle/>
          <a:p>
            <a:r>
              <a:rPr lang="en-US" altLang="zh-CN" sz="700" dirty="0" err="1"/>
              <a:t>Fackbook</a:t>
            </a:r>
            <a:r>
              <a:rPr lang="zh-CN" altLang="en-US" sz="700" dirty="0"/>
              <a:t>本身是一家崇尚黑客文化的公司。</a:t>
            </a:r>
            <a:r>
              <a:rPr lang="en-US" altLang="zh-CN" sz="700" dirty="0"/>
              <a:t>Facebook</a:t>
            </a:r>
            <a:r>
              <a:rPr lang="zh-CN" altLang="en-US" sz="700" dirty="0"/>
              <a:t>将公司内的一条道路命名为黑客道（</a:t>
            </a:r>
            <a:r>
              <a:rPr lang="en-US" altLang="zh-CN" sz="700" dirty="0"/>
              <a:t>Hack way )</a:t>
            </a:r>
            <a:r>
              <a:rPr lang="zh-CN" altLang="en-US" sz="700" dirty="0"/>
              <a:t>，并在一栋公司建筑上张贴“黑客公司”的标志。而黑客马拉松也是</a:t>
            </a:r>
            <a:r>
              <a:rPr lang="en-US" altLang="zh-CN" sz="700" dirty="0" err="1"/>
              <a:t>Fackbook</a:t>
            </a:r>
            <a:r>
              <a:rPr lang="zh-CN" altLang="en-US" sz="700" dirty="0"/>
              <a:t>的重大传统。</a:t>
            </a:r>
            <a:r>
              <a:rPr lang="en-US" altLang="zh-CN" sz="700" dirty="0"/>
              <a:t>Facebook</a:t>
            </a:r>
            <a:r>
              <a:rPr lang="zh-CN" altLang="en-US" sz="700" dirty="0"/>
              <a:t>定期举办黑客马拉松。自愿参赛者不管是公司高管还是普通程序员都会聚集在一起，甩开膀子通宵地趴在屏幕前面，天马行空地把任何想法转化为一行行代码。</a:t>
            </a: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017838" y="887413"/>
            <a:ext cx="4198937" cy="2395537"/>
          </a:xfrm>
        </p:spPr>
      </p:sp>
      <p:sp>
        <p:nvSpPr>
          <p:cNvPr id="3" name="备注占位符 2"/>
          <p:cNvSpPr>
            <a:spLocks noGrp="1"/>
          </p:cNvSpPr>
          <p:nvPr>
            <p:ph type="body" idx="1"/>
          </p:nvPr>
        </p:nvSpPr>
        <p:spPr/>
        <p:txBody>
          <a:bodyPr/>
          <a:lstStyle/>
          <a:p>
            <a:r>
              <a:rPr kumimoji="1" lang="zh-CN" altLang="en-US" dirty="0"/>
              <a:t>子章节的提示分隔页</a:t>
            </a:r>
            <a:endParaRPr kumimoji="1"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017838" y="887413"/>
            <a:ext cx="4198937" cy="2395537"/>
          </a:xfrm>
        </p:spPr>
      </p:sp>
      <p:sp>
        <p:nvSpPr>
          <p:cNvPr id="3" name="备注占位符 2"/>
          <p:cNvSpPr>
            <a:spLocks noGrp="1"/>
          </p:cNvSpPr>
          <p:nvPr>
            <p:ph type="body" idx="1"/>
          </p:nvPr>
        </p:nvSpPr>
        <p:spPr/>
        <p:txBody>
          <a:bodyPr/>
          <a:lstStyle/>
          <a:p>
            <a:r>
              <a:rPr lang="zh-CN" altLang="en-US" dirty="0"/>
              <a:t>内容源自：葛俊老师课程。</a:t>
            </a: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017838" y="887413"/>
            <a:ext cx="4198937" cy="2395537"/>
          </a:xfrm>
        </p:spPr>
      </p:sp>
      <p:sp>
        <p:nvSpPr>
          <p:cNvPr id="3" name="备注占位符 2"/>
          <p:cNvSpPr>
            <a:spLocks noGrp="1"/>
          </p:cNvSpPr>
          <p:nvPr>
            <p:ph type="body" idx="1"/>
          </p:nvPr>
        </p:nvSpPr>
        <p:spPr/>
        <p:txBody>
          <a:bodyPr/>
          <a:lstStyle/>
          <a:p>
            <a:r>
              <a:rPr lang="zh-CN" altLang="en-US" dirty="0"/>
              <a:t>内容源自：葛俊老师课程</a:t>
            </a:r>
            <a:r>
              <a:rPr lang="en-US" altLang="zh-CN" dirty="0"/>
              <a:t>《</a:t>
            </a:r>
            <a:r>
              <a:rPr lang="zh-CN" altLang="en-US" dirty="0"/>
              <a:t>研发效率破局之道</a:t>
            </a:r>
            <a:r>
              <a:rPr lang="en-US" altLang="zh-CN" dirty="0"/>
              <a:t>》</a:t>
            </a:r>
            <a:endParaRPr lang="en-US" altLang="zh-CN" dirty="0"/>
          </a:p>
          <a:p>
            <a:r>
              <a:rPr lang="zh-CN" altLang="en-US" dirty="0"/>
              <a:t>测试也是全栈开发的一部分，在</a:t>
            </a:r>
            <a:r>
              <a:rPr lang="en-US" altLang="zh-CN" dirty="0" err="1"/>
              <a:t>facebook</a:t>
            </a:r>
            <a:r>
              <a:rPr lang="zh-CN" altLang="en-US" dirty="0"/>
              <a:t>，没有专门的功能测试团队，而是有一个测试工具团队提供测试平台，流程和工具，供开发者使用。</a:t>
            </a: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017838" y="887413"/>
            <a:ext cx="4198937" cy="2395537"/>
          </a:xfrm>
        </p:spPr>
      </p:sp>
      <p:sp>
        <p:nvSpPr>
          <p:cNvPr id="3" name="备注占位符 2"/>
          <p:cNvSpPr>
            <a:spLocks noGrp="1"/>
          </p:cNvSpPr>
          <p:nvPr>
            <p:ph type="body" idx="1"/>
          </p:nvPr>
        </p:nvSpPr>
        <p:spPr/>
        <p:txBody>
          <a:bodyPr/>
          <a:lstStyle/>
          <a:p>
            <a:pPr defTabSz="501650">
              <a:defRPr/>
            </a:pPr>
            <a:r>
              <a:rPr lang="zh-CN" altLang="en-US" dirty="0"/>
              <a:t>本部分来自：</a:t>
            </a:r>
            <a:r>
              <a:rPr lang="en-US" altLang="zh-CN" dirty="0">
                <a:hlinkClick r:id="rId3"/>
              </a:rPr>
              <a:t>https://zhuanlan.zhihu.com/p/48857108</a:t>
            </a:r>
            <a:r>
              <a:rPr lang="en-US" altLang="zh-CN" dirty="0"/>
              <a:t>     </a:t>
            </a:r>
            <a:r>
              <a:rPr lang="zh-CN" altLang="en-US" sz="700" b="1" dirty="0"/>
              <a:t>小红书社区技术负责人姚旭出席</a:t>
            </a:r>
            <a:r>
              <a:rPr lang="en-US" altLang="zh-CN" sz="700" b="1" dirty="0" err="1"/>
              <a:t>QCon</a:t>
            </a:r>
            <a:r>
              <a:rPr lang="zh-CN" altLang="en-US" sz="700" b="1" dirty="0"/>
              <a:t>：以</a:t>
            </a:r>
            <a:r>
              <a:rPr lang="en-US" altLang="zh-CN" sz="700" b="1" dirty="0"/>
              <a:t>Data </a:t>
            </a:r>
            <a:r>
              <a:rPr lang="en-US" altLang="zh-CN" sz="700" b="1" dirty="0" err="1"/>
              <a:t>Driven+Ownership</a:t>
            </a:r>
            <a:r>
              <a:rPr lang="zh-CN" altLang="en-US" sz="700" b="1" dirty="0"/>
              <a:t>组建高效团队 原出处</a:t>
            </a:r>
            <a:r>
              <a:rPr lang="en-US" altLang="zh-CN" sz="700" b="1" dirty="0"/>
              <a:t>: </a:t>
            </a:r>
            <a:r>
              <a:rPr lang="en-US" altLang="zh-CN" sz="700" b="1" dirty="0" err="1"/>
              <a:t>infoQ</a:t>
            </a:r>
            <a:endParaRPr lang="en-US" altLang="zh-CN" dirty="0"/>
          </a:p>
          <a:p>
            <a:r>
              <a:rPr lang="zh-CN" altLang="en-US" dirty="0">
                <a:effectLst/>
              </a:rPr>
              <a:t>工程师也不该只把自己定义为一个功能实现者，叫做我把你的文档翻译成代码，交给测试和运维，结束了。他是解决问题的人。工程师面对的其实不是产品经理，工程师面对的是终端用户，以及这些用户需要被协助解决的问题。小三人组里面的工程师基本上什么都会，他不是一个</a:t>
            </a:r>
            <a:r>
              <a:rPr lang="en-US" altLang="zh-CN" dirty="0">
                <a:effectLst/>
              </a:rPr>
              <a:t>XXX</a:t>
            </a:r>
            <a:r>
              <a:rPr lang="zh-CN" altLang="en-US" dirty="0">
                <a:effectLst/>
              </a:rPr>
              <a:t>工程师，比如说前端工程师、后端工程师、数据工程师，首先是一个工程师，之后才是附加在工程师之上的前后端、运维，等等这样的技能。他是一个问题集合</a:t>
            </a:r>
            <a:r>
              <a:rPr lang="en-US" altLang="zh-CN" dirty="0">
                <a:effectLst/>
              </a:rPr>
              <a:t>Problems Solver</a:t>
            </a:r>
            <a:r>
              <a:rPr lang="zh-CN" altLang="en-US" dirty="0">
                <a:effectLst/>
              </a:rPr>
              <a:t>。在这里，他要负责解决用户侧问题的整个周期，要解决跟产品经理讨论出来的用户侧产品侧的问题，最终将它能交付给真正的用户，并且能够验证成功。</a:t>
            </a:r>
            <a:endParaRPr lang="zh-CN" altLang="en-US" dirty="0">
              <a:effectLst/>
            </a:endParaRPr>
          </a:p>
          <a:p>
            <a:br>
              <a:rPr lang="zh-CN" altLang="en-US" dirty="0">
                <a:effectLst/>
              </a:rPr>
            </a:br>
            <a:r>
              <a:rPr lang="zh-CN" altLang="en-US" sz="700" dirty="0"/>
              <a:t>三人组这样的团队，与那个按职能来划分的团队相比，有什么区别？</a:t>
            </a:r>
            <a:endParaRPr lang="zh-CN" altLang="en-US" sz="700" dirty="0"/>
          </a:p>
          <a:p>
            <a:endParaRPr lang="zh-CN" altLang="en-US" sz="700" dirty="0"/>
          </a:p>
          <a:p>
            <a:r>
              <a:rPr lang="zh-CN" altLang="en-US" sz="700" dirty="0"/>
              <a:t>第一点，对问题是负责的，大家所有人不再是只负责流水线上的一环，而是负责最终的结果。</a:t>
            </a:r>
            <a:endParaRPr lang="zh-CN" altLang="en-US" sz="700" dirty="0"/>
          </a:p>
          <a:p>
            <a:r>
              <a:rPr lang="zh-CN" altLang="en-US" sz="700" dirty="0"/>
              <a:t>第二点，因为存在大量的面对面交流，而不是文档交流，它的结果是对于主观能动性的激发是大的。</a:t>
            </a:r>
            <a:endParaRPr lang="zh-CN" altLang="en-US" sz="700" dirty="0"/>
          </a:p>
          <a:p>
            <a:r>
              <a:rPr lang="zh-CN" altLang="en-US" sz="700" dirty="0"/>
              <a:t>这两点是为什么能激发</a:t>
            </a:r>
            <a:r>
              <a:rPr lang="en-US" altLang="zh-CN" sz="700" dirty="0"/>
              <a:t>10</a:t>
            </a:r>
            <a:r>
              <a:rPr lang="zh-CN" altLang="en-US" sz="700" dirty="0"/>
              <a:t>倍的效能的基础。我觉得人这个因素非常重要，对一件事情有</a:t>
            </a:r>
            <a:r>
              <a:rPr lang="en-US" altLang="zh-CN" sz="700" dirty="0"/>
              <a:t>Ownership</a:t>
            </a:r>
            <a:r>
              <a:rPr lang="zh-CN" altLang="en-US" sz="700" dirty="0"/>
              <a:t>可以激发个人巨大的效能。</a:t>
            </a:r>
            <a:r>
              <a:rPr lang="en-US" altLang="zh-CN" sz="700" dirty="0"/>
              <a:t>10</a:t>
            </a:r>
            <a:r>
              <a:rPr lang="zh-CN" altLang="en-US" sz="700" dirty="0"/>
              <a:t>倍的差距，我觉得在一个以不确定性的创造为主要的行业里面真的可以产生。</a:t>
            </a:r>
            <a:endParaRPr lang="zh-CN" altLang="en-US" sz="700" dirty="0"/>
          </a:p>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017838" y="887413"/>
            <a:ext cx="4198937" cy="2395537"/>
          </a:xfrm>
        </p:spPr>
      </p:sp>
      <p:sp>
        <p:nvSpPr>
          <p:cNvPr id="3" name="备注占位符 2"/>
          <p:cNvSpPr>
            <a:spLocks noGrp="1"/>
          </p:cNvSpPr>
          <p:nvPr>
            <p:ph type="body" idx="1"/>
          </p:nvPr>
        </p:nvSpPr>
        <p:spPr/>
        <p:txBody>
          <a:bodyPr/>
          <a:lstStyle/>
          <a:p>
            <a:r>
              <a:rPr kumimoji="1" lang="zh-CN" altLang="en-US" dirty="0"/>
              <a:t>参与此案例研究，即意味着认同此协议</a:t>
            </a:r>
            <a:endParaRPr kumimoji="1" lang="en-US" altLang="zh-CN" dirty="0"/>
          </a:p>
          <a:p>
            <a:endParaRPr kumimoji="1" lang="en-US" altLang="zh-CN" dirty="0"/>
          </a:p>
          <a:p>
            <a:pPr defTabSz="501650">
              <a:defRPr/>
            </a:pPr>
            <a:r>
              <a:rPr kumimoji="1" lang="zh-CN" altLang="en-US" dirty="0"/>
              <a:t>此协议不能被删除、修改。本页必须保留</a:t>
            </a:r>
            <a:endParaRPr kumimoji="1" lang="zh-CN" altLang="en-US" dirty="0"/>
          </a:p>
          <a:p>
            <a:endParaRPr kumimoji="1"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017838" y="887413"/>
            <a:ext cx="4198937" cy="2395537"/>
          </a:xfrm>
        </p:spPr>
      </p:sp>
      <p:sp>
        <p:nvSpPr>
          <p:cNvPr id="3" name="备注占位符 2"/>
          <p:cNvSpPr>
            <a:spLocks noGrp="1"/>
          </p:cNvSpPr>
          <p:nvPr>
            <p:ph type="body" idx="1"/>
          </p:nvPr>
        </p:nvSpPr>
        <p:spPr/>
        <p:txBody>
          <a:bodyPr/>
          <a:lstStyle/>
          <a:p>
            <a:r>
              <a:rPr kumimoji="1" lang="zh-CN" altLang="en-US" dirty="0"/>
              <a:t>子章节的提示分隔页</a:t>
            </a:r>
            <a:endParaRPr kumimoji="1" lang="zh-CN" altLang="en-US" dirty="0"/>
          </a:p>
          <a:p>
            <a:endParaRPr kumimoji="1" lang="zh-CN" altLang="en-US" dirty="0"/>
          </a:p>
          <a:p>
            <a:endParaRPr kumimoji="1" lang="zh-CN" altLang="en-US" dirty="0"/>
          </a:p>
          <a:p>
            <a:r>
              <a:rPr kumimoji="1" lang="zh-CN" altLang="en-US" dirty="0"/>
              <a:t>https://time.geekbang.org/column/article/144342</a:t>
            </a:r>
            <a:endParaRPr kumimoji="1"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017838" y="887413"/>
            <a:ext cx="4198937" cy="2395537"/>
          </a:xfrm>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017838" y="887413"/>
            <a:ext cx="4198937" cy="2395537"/>
          </a:xfrm>
        </p:spPr>
      </p:sp>
      <p:sp>
        <p:nvSpPr>
          <p:cNvPr id="3" name="文本占位符 2"/>
          <p:cNvSpPr>
            <a:spLocks noGrp="1"/>
          </p:cNvSpPr>
          <p:nvPr>
            <p:ph type="body" idx="3"/>
          </p:nvPr>
        </p:nvSpPr>
        <p:spPr/>
        <p:txBody>
          <a:bodyPr/>
          <a:lstStyle/>
          <a:p>
            <a:r>
              <a:rPr lang="en-GB" altLang="zh-CN" sz="700" b="1" dirty="0"/>
              <a:t>Facebook </a:t>
            </a:r>
            <a:r>
              <a:rPr lang="zh-CN" altLang="en-US" sz="700" b="1" dirty="0"/>
              <a:t>是如何做大规模代码部署的  </a:t>
            </a:r>
            <a:r>
              <a:rPr lang="zh-CN" altLang="en-US" sz="700" dirty="0"/>
              <a:t> </a:t>
            </a:r>
            <a:r>
              <a:rPr lang="en-US" altLang="zh-CN" sz="700" dirty="0"/>
              <a:t>2018-06-25</a:t>
            </a:r>
            <a:endParaRPr lang="en-GB" altLang="zh-CN" dirty="0">
              <a:hlinkClick r:id="rId3"/>
            </a:endParaRPr>
          </a:p>
          <a:p>
            <a:pPr defTabSz="501650">
              <a:defRPr/>
            </a:pPr>
            <a:r>
              <a:rPr lang="en-GB" altLang="zh-CN" dirty="0">
                <a:hlinkClick r:id="rId3"/>
              </a:rPr>
              <a:t>https://zhuanlan.zhihu.com/p/38475238</a:t>
            </a:r>
            <a:endParaRPr lang="en-GB" altLang="zh-CN" dirty="0"/>
          </a:p>
          <a:p>
            <a:pPr defTabSz="501650">
              <a:defRPr/>
            </a:pPr>
            <a:endParaRPr lang="en-US" altLang="zh-CN" dirty="0"/>
          </a:p>
          <a:p>
            <a:r>
              <a:rPr lang="zh-CN" altLang="en-US" dirty="0">
                <a:effectLst/>
              </a:rPr>
              <a:t>多年来，我们使用简单的主程序发布分支策略每天部署三次代码到 </a:t>
            </a:r>
            <a:r>
              <a:rPr lang="en-GB" altLang="zh-CN" dirty="0">
                <a:effectLst/>
              </a:rPr>
              <a:t>Facebook </a:t>
            </a:r>
            <a:r>
              <a:rPr lang="zh-CN" altLang="en-US" dirty="0">
                <a:effectLst/>
              </a:rPr>
              <a:t>前端。工程师们会从主干分支中选择一些通过了一系列自动化测试的代码变更推送到每天的发布分支上（这个过程也叫做“</a:t>
            </a:r>
            <a:r>
              <a:rPr lang="en-GB" altLang="zh-CN" dirty="0">
                <a:effectLst/>
              </a:rPr>
              <a:t>cherry-picking”</a:t>
            </a:r>
            <a:r>
              <a:rPr lang="zh-CN" altLang="en-GB" dirty="0">
                <a:effectLst/>
              </a:rPr>
              <a:t>）。</a:t>
            </a:r>
            <a:r>
              <a:rPr lang="zh-CN" altLang="en-US" dirty="0">
                <a:effectLst/>
              </a:rPr>
              <a:t>总的来说，我们每天选择的变更（</a:t>
            </a:r>
            <a:r>
              <a:rPr lang="en-GB" altLang="zh-CN" dirty="0">
                <a:effectLst/>
              </a:rPr>
              <a:t>cherry-picks</a:t>
            </a:r>
            <a:r>
              <a:rPr lang="zh-CN" altLang="en-GB" dirty="0">
                <a:effectLst/>
              </a:rPr>
              <a:t>）</a:t>
            </a:r>
            <a:r>
              <a:rPr lang="zh-CN" altLang="en-US" dirty="0">
                <a:effectLst/>
              </a:rPr>
              <a:t>数量为 </a:t>
            </a:r>
            <a:r>
              <a:rPr lang="en-US" altLang="zh-CN" dirty="0">
                <a:effectLst/>
              </a:rPr>
              <a:t>500 </a:t>
            </a:r>
            <a:r>
              <a:rPr lang="zh-CN" altLang="en-US" dirty="0">
                <a:effectLst/>
              </a:rPr>
              <a:t>到 </a:t>
            </a:r>
            <a:r>
              <a:rPr lang="en-US" altLang="zh-CN" dirty="0">
                <a:effectLst/>
              </a:rPr>
              <a:t>700</a:t>
            </a:r>
            <a:r>
              <a:rPr lang="zh-CN" altLang="en-US" dirty="0">
                <a:effectLst/>
              </a:rPr>
              <a:t>。剩下的没有被 </a:t>
            </a:r>
            <a:r>
              <a:rPr lang="en-GB" altLang="zh-CN" dirty="0">
                <a:effectLst/>
              </a:rPr>
              <a:t>cherry-picked </a:t>
            </a:r>
            <a:r>
              <a:rPr lang="zh-CN" altLang="en-US" dirty="0">
                <a:effectLst/>
              </a:rPr>
              <a:t>的变更就推入到每周的发布分支中。</a:t>
            </a:r>
            <a:endParaRPr lang="zh-CN" altLang="en-US" dirty="0">
              <a:effectLst/>
            </a:endParaRPr>
          </a:p>
          <a:p>
            <a:br>
              <a:rPr lang="zh-CN" altLang="en-US" dirty="0">
                <a:effectLst/>
              </a:rPr>
            </a:br>
            <a:endParaRPr lang="en-US" altLang="zh-CN" dirty="0"/>
          </a:p>
          <a:p>
            <a:pPr defTabSz="501650">
              <a:defRPr/>
            </a:pPr>
            <a:r>
              <a:rPr lang="zh-CN" altLang="en-US" dirty="0"/>
              <a:t>但是为了保证网站的稳定运行，并非是工程师将代码推送到 </a:t>
            </a:r>
            <a:r>
              <a:rPr lang="en-GB" altLang="zh-CN" dirty="0"/>
              <a:t>SVN </a:t>
            </a:r>
            <a:r>
              <a:rPr lang="zh-CN" altLang="en-US" dirty="0"/>
              <a:t>上，认为可以上线，代码就能发布上线的。</a:t>
            </a:r>
            <a:r>
              <a:rPr lang="en-GB" altLang="zh-CN" dirty="0"/>
              <a:t>Facebook </a:t>
            </a:r>
            <a:r>
              <a:rPr lang="zh-CN" altLang="en-US" dirty="0"/>
              <a:t>采用了一种兼顾了速度与稳定性的做法</a:t>
            </a:r>
            <a:r>
              <a:rPr lang="en-US" altLang="zh-CN" dirty="0"/>
              <a:t>——</a:t>
            </a:r>
            <a:r>
              <a:rPr lang="zh-CN" altLang="en-US" dirty="0"/>
              <a:t>将每日发布与每周发布结合到一起。所有的代码变动默认是每周发布，每次发布会包含相对比较多的变更，在每周日的下午，代码会被发布工程师推送到 </a:t>
            </a:r>
            <a:r>
              <a:rPr lang="en-GB" altLang="zh-CN" dirty="0"/>
              <a:t>SVN </a:t>
            </a:r>
            <a:r>
              <a:rPr lang="zh-CN" altLang="en-US" dirty="0"/>
              <a:t>上，随后会进行大量的自动测试，其中包含很多针对正确性和性能的回归测试，这个版本会成为 </a:t>
            </a:r>
            <a:r>
              <a:rPr lang="en-GB" altLang="zh-CN" dirty="0"/>
              <a:t>Facebook </a:t>
            </a:r>
            <a:r>
              <a:rPr lang="zh-CN" altLang="en-US" dirty="0"/>
              <a:t>员工内部使用的默认版本，正式的发布通常被安排在周二下午。</a:t>
            </a:r>
            <a:endParaRPr lang="en-US" altLang="zh-CN" dirty="0"/>
          </a:p>
          <a:p>
            <a:pPr defTabSz="501650">
              <a:defRPr/>
            </a:pPr>
            <a:endParaRPr lang="en-US" altLang="zh-CN" dirty="0"/>
          </a:p>
          <a:p>
            <a:r>
              <a:rPr lang="zh-CN" altLang="en-US" dirty="0"/>
              <a:t>在 </a:t>
            </a:r>
            <a:r>
              <a:rPr lang="en-GB" altLang="zh-CN" dirty="0"/>
              <a:t>Facebook</a:t>
            </a:r>
            <a:r>
              <a:rPr lang="zh-CN" altLang="en-GB" dirty="0"/>
              <a:t>，</a:t>
            </a:r>
            <a:r>
              <a:rPr lang="zh-CN" altLang="en-US" dirty="0"/>
              <a:t>所有前端工程师都工作在同一个稳定的分支上，这也能加快开发速度，因为省去了繁琐的分支合并过程。在日常开发中，每个人都用 </a:t>
            </a:r>
            <a:r>
              <a:rPr lang="en-GB" altLang="zh-CN" dirty="0"/>
              <a:t>git </a:t>
            </a:r>
            <a:r>
              <a:rPr lang="zh-CN" altLang="en-US" dirty="0"/>
              <a:t>在本地进行开发，当代码就绪之后，就会将它推送到 </a:t>
            </a:r>
            <a:r>
              <a:rPr lang="en-GB" altLang="zh-CN" dirty="0"/>
              <a:t>SVN </a:t>
            </a:r>
            <a:r>
              <a:rPr lang="zh-CN" altLang="en-US" dirty="0"/>
              <a:t>上（之所以是 </a:t>
            </a:r>
            <a:r>
              <a:rPr lang="en-GB" altLang="zh-CN" dirty="0"/>
              <a:t>SVN</a:t>
            </a:r>
            <a:r>
              <a:rPr lang="zh-CN" altLang="en-GB" dirty="0"/>
              <a:t>，</a:t>
            </a:r>
            <a:r>
              <a:rPr lang="zh-CN" altLang="en-US" dirty="0"/>
              <a:t>这是出于历史原因），这样就很自然地区分开了开发中的代码和可以上线的代码。</a:t>
            </a:r>
            <a:endParaRPr lang="en-US" altLang="zh-CN" dirty="0"/>
          </a:p>
          <a:p>
            <a:endParaRPr lang="zh-CN" altLang="en-US" dirty="0"/>
          </a:p>
          <a:p>
            <a:r>
              <a:rPr lang="zh-CN" altLang="en-US" dirty="0"/>
              <a:t>但是为了保证网站的稳定运行，并非是工程师将代码推送到 </a:t>
            </a:r>
            <a:r>
              <a:rPr lang="en-GB" altLang="zh-CN" dirty="0"/>
              <a:t>SVN </a:t>
            </a:r>
            <a:r>
              <a:rPr lang="zh-CN" altLang="en-US" dirty="0"/>
              <a:t>上，认为可以上线，代码就能发布上线的。</a:t>
            </a:r>
            <a:r>
              <a:rPr lang="en-GB" altLang="zh-CN" dirty="0"/>
              <a:t>Facebook </a:t>
            </a:r>
            <a:r>
              <a:rPr lang="zh-CN" altLang="en-US" dirty="0"/>
              <a:t>采用了一种兼顾了速度与稳定性的做法</a:t>
            </a:r>
            <a:r>
              <a:rPr lang="en-US" altLang="zh-CN" dirty="0"/>
              <a:t>——</a:t>
            </a:r>
            <a:r>
              <a:rPr lang="zh-CN" altLang="en-US" dirty="0"/>
              <a:t>将每日发布与每周发布结合到一起。所有的代码变动默认是每周发布，每次发布会包含相对比较多的变更，在每周日的下午，代码会被发布工程师推送到 </a:t>
            </a:r>
            <a:r>
              <a:rPr lang="en-GB" altLang="zh-CN" dirty="0"/>
              <a:t>SVN </a:t>
            </a:r>
            <a:r>
              <a:rPr lang="zh-CN" altLang="en-US" dirty="0"/>
              <a:t>上，随后会进行大量的自动测试，其中包含很多针对正确性和性能的回归测试，这个版本会成为 </a:t>
            </a:r>
            <a:r>
              <a:rPr lang="en-GB" altLang="zh-CN" dirty="0"/>
              <a:t>Facebook </a:t>
            </a:r>
            <a:r>
              <a:rPr lang="zh-CN" altLang="en-US" dirty="0"/>
              <a:t>员工内部使用的默认版本，正式的发布通常被安排在周二下午。</a:t>
            </a:r>
            <a:endParaRPr lang="en-US" altLang="zh-CN" dirty="0"/>
          </a:p>
          <a:p>
            <a:endParaRPr lang="zh-CN" altLang="en-US" dirty="0"/>
          </a:p>
          <a:p>
            <a:r>
              <a:rPr lang="zh-CN" altLang="en-US" dirty="0"/>
              <a:t>发布工程师会为每个工程师的历史表现打分，内部称为“</a:t>
            </a:r>
            <a:r>
              <a:rPr lang="en-GB" altLang="zh-CN" dirty="0"/>
              <a:t>Push Karma”</a:t>
            </a:r>
            <a:r>
              <a:rPr lang="zh-CN" altLang="en-GB" dirty="0"/>
              <a:t>，</a:t>
            </a:r>
            <a:r>
              <a:rPr lang="zh-CN" altLang="en-US" dirty="0"/>
              <a:t>比如那些代码经常出问题的人，分数就会相对较低，他们的代码自然也会受到更多的“关照”。这样做的目的是控制发布的风险，而非对某人做出评判，因此这个分数是保密的。除此之外，越是大的变更，或者在 </a:t>
            </a:r>
            <a:r>
              <a:rPr lang="en-GB" altLang="zh-CN" dirty="0"/>
              <a:t>Code Review </a:t>
            </a:r>
            <a:r>
              <a:rPr lang="zh-CN" altLang="en-US" dirty="0"/>
              <a:t>时讨论越是多的代码，也是风险较高的地方，同样会受到更多的“关照”。</a:t>
            </a:r>
            <a:endParaRPr lang="en-US" altLang="zh-CN" dirty="0"/>
          </a:p>
          <a:p>
            <a:endParaRPr lang="zh-CN" altLang="en-US" dirty="0"/>
          </a:p>
          <a:p>
            <a:r>
              <a:rPr lang="zh-CN" altLang="en-US" dirty="0"/>
              <a:t>在每周发布以外，其他工作日每天会有两次小发布，大多是些非关键性的更新，或者是些 </a:t>
            </a:r>
            <a:r>
              <a:rPr lang="en-GB" altLang="zh-CN" dirty="0"/>
              <a:t>Bugfix</a:t>
            </a:r>
            <a:r>
              <a:rPr lang="zh-CN" altLang="en-GB" dirty="0"/>
              <a:t>，</a:t>
            </a:r>
            <a:r>
              <a:rPr lang="zh-CN" altLang="en-US" dirty="0"/>
              <a:t>极端情况下会进行更多的发布，甚至是在周末进行发布。</a:t>
            </a:r>
            <a:endParaRPr lang="en-US" altLang="zh-CN" dirty="0"/>
          </a:p>
          <a:p>
            <a:endParaRPr lang="en-US" altLang="zh-CN" dirty="0"/>
          </a:p>
          <a:p>
            <a:endParaRPr lang="en-US" altLang="zh-CN" dirty="0"/>
          </a:p>
          <a:p>
            <a:endParaRPr lang="zh-CN" altLang="en-US"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017838" y="887413"/>
            <a:ext cx="4198937" cy="2395537"/>
          </a:xfrm>
        </p:spPr>
      </p:sp>
      <p:sp>
        <p:nvSpPr>
          <p:cNvPr id="3" name="文本占位符 2"/>
          <p:cNvSpPr>
            <a:spLocks noGrp="1"/>
          </p:cNvSpPr>
          <p:nvPr>
            <p:ph type="body" idx="3"/>
          </p:nvPr>
        </p:nvSpPr>
        <p:spPr/>
        <p:txBody>
          <a:bodyPr/>
          <a:lstStyle/>
          <a:p>
            <a:r>
              <a:rPr lang="en-GB" altLang="zh-CN" sz="700" b="1" dirty="0"/>
              <a:t>Facebook </a:t>
            </a:r>
            <a:r>
              <a:rPr lang="zh-CN" altLang="en-US" sz="700" b="1" dirty="0"/>
              <a:t>是如何做大规模代码部署的 </a:t>
            </a:r>
            <a:r>
              <a:rPr lang="zh-CN" altLang="en-US" sz="700" dirty="0"/>
              <a:t> </a:t>
            </a:r>
            <a:r>
              <a:rPr lang="en-US" altLang="zh-CN" sz="700" dirty="0"/>
              <a:t>2018-06-25</a:t>
            </a:r>
            <a:endParaRPr lang="en-GB" altLang="zh-CN" dirty="0">
              <a:hlinkClick r:id="rId3"/>
            </a:endParaRPr>
          </a:p>
          <a:p>
            <a:pPr defTabSz="501650">
              <a:defRPr/>
            </a:pPr>
            <a:r>
              <a:rPr lang="en-GB" altLang="zh-CN" dirty="0">
                <a:hlinkClick r:id="rId3"/>
              </a:rPr>
              <a:t>https://zhuanlan.zhihu.com/p/38475238</a:t>
            </a:r>
            <a:endParaRPr lang="en-GB" altLang="zh-CN" dirty="0"/>
          </a:p>
          <a:p>
            <a:endParaRPr lang="en-US" altLang="zh-CN" dirty="0">
              <a:effectLst/>
            </a:endParaRPr>
          </a:p>
          <a:p>
            <a:r>
              <a:rPr lang="zh-CN" altLang="en-US" sz="700" dirty="0"/>
              <a:t>首先，代码变更通过一系列自动化的内部测试后才能被提交到主分支，进而被推送给</a:t>
            </a:r>
            <a:r>
              <a:rPr lang="en-GB" altLang="zh-CN" sz="700" dirty="0"/>
              <a:t>Facebook</a:t>
            </a:r>
            <a:r>
              <a:rPr lang="zh-CN" altLang="en-US" sz="700" dirty="0"/>
              <a:t>的员工。在这一阶段引入的任何回归，都会使我们收到推送阻塞警报，而有个紧急停止按钮也可以使我们阻止代码的进一步发布。如果一切正常，我们会将变更推送到</a:t>
            </a:r>
            <a:r>
              <a:rPr lang="en-US" altLang="zh-CN" sz="700" dirty="0"/>
              <a:t>2%</a:t>
            </a:r>
            <a:r>
              <a:rPr lang="zh-CN" altLang="en-US" sz="700" dirty="0"/>
              <a:t>的生产环境，在那里我们会继续收集信号和监测警报，尤其是对于那些我们的自动测试和员工的内部测试没有发现的边界情况。最后，我们才将这些变更</a:t>
            </a:r>
            <a:r>
              <a:rPr lang="en-US" altLang="zh-CN" sz="700" dirty="0"/>
              <a:t>100%</a:t>
            </a:r>
            <a:r>
              <a:rPr lang="zh-CN" altLang="en-US" sz="700" dirty="0"/>
              <a:t>部署到生产环境中，由名为</a:t>
            </a:r>
            <a:r>
              <a:rPr lang="en-GB" altLang="zh-CN" sz="700" dirty="0"/>
              <a:t>Flytrap</a:t>
            </a:r>
            <a:r>
              <a:rPr lang="zh-CN" altLang="en-US" sz="700" dirty="0"/>
              <a:t>的工具收集用户报告，并在异常时给我们发送警报。</a:t>
            </a:r>
            <a:endParaRPr lang="en-US" altLang="zh-CN" sz="700" dirty="0"/>
          </a:p>
          <a:p>
            <a:endParaRPr lang="zh-CN" altLang="en-US" sz="700" dirty="0"/>
          </a:p>
          <a:p>
            <a:r>
              <a:rPr lang="zh-CN" altLang="en-US" sz="700" dirty="0"/>
              <a:t>许多变更最初都是由 </a:t>
            </a:r>
            <a:r>
              <a:rPr lang="en-GB" altLang="zh-CN" sz="700" dirty="0"/>
              <a:t>Gatekeeper </a:t>
            </a:r>
            <a:r>
              <a:rPr lang="zh-CN" altLang="en-US" sz="700" dirty="0"/>
              <a:t>系统控制的，这使得我们能够独立地发布移动端和 </a:t>
            </a:r>
            <a:r>
              <a:rPr lang="en-GB" altLang="zh-CN" sz="700" dirty="0"/>
              <a:t>web </a:t>
            </a:r>
            <a:r>
              <a:rPr lang="zh-CN" altLang="en-US" sz="700" dirty="0"/>
              <a:t>端代码而不依赖于新功能，同时有助于降低由任何特定更新导致问题的风险。如果确实发现了问题，我们只需要关闭 </a:t>
            </a:r>
            <a:r>
              <a:rPr lang="en-GB" altLang="zh-CN" sz="700" dirty="0"/>
              <a:t>gatekeeper</a:t>
            </a:r>
            <a:r>
              <a:rPr lang="zh-CN" altLang="en-GB" sz="700" dirty="0"/>
              <a:t>，</a:t>
            </a:r>
            <a:r>
              <a:rPr lang="zh-CN" altLang="en-US" sz="700" dirty="0"/>
              <a:t>而不是回退到之前的版本或修复当前版本。</a:t>
            </a:r>
            <a:endParaRPr lang="zh-CN" altLang="en-US" sz="700" dirty="0"/>
          </a:p>
          <a:p>
            <a:br>
              <a:rPr lang="zh-CN" altLang="en-US" dirty="0">
                <a:effectLst/>
              </a:rPr>
            </a:br>
            <a:endParaRPr lang="zh-CN" altLang="en-US" dirty="0">
              <a:effectLst/>
            </a:endParaRPr>
          </a:p>
          <a:p>
            <a:endParaRPr lang="zh-CN" altLang="en-US"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017838" y="887413"/>
            <a:ext cx="4198937" cy="2395537"/>
          </a:xfrm>
        </p:spPr>
      </p:sp>
      <p:sp>
        <p:nvSpPr>
          <p:cNvPr id="3" name="文本占位符 2"/>
          <p:cNvSpPr>
            <a:spLocks noGrp="1"/>
          </p:cNvSpPr>
          <p:nvPr>
            <p:ph type="body" idx="3"/>
          </p:nvPr>
        </p:nvSpPr>
        <p:spPr/>
        <p:txBody>
          <a:bodyPr/>
          <a:lstStyle/>
          <a:p>
            <a:r>
              <a:rPr lang="en-GB" altLang="zh-CN" sz="700" b="1" dirty="0"/>
              <a:t>Facebook </a:t>
            </a:r>
            <a:r>
              <a:rPr lang="zh-CN" altLang="en-US" sz="700" b="1" dirty="0"/>
              <a:t>是如何做大规模代码部署的  </a:t>
            </a:r>
            <a:r>
              <a:rPr lang="zh-CN" altLang="en-US" sz="700" dirty="0"/>
              <a:t> </a:t>
            </a:r>
            <a:r>
              <a:rPr lang="en-US" altLang="zh-CN" sz="700" dirty="0"/>
              <a:t>2018-06-25</a:t>
            </a:r>
            <a:endParaRPr lang="en-GB" altLang="zh-CN" dirty="0">
              <a:hlinkClick r:id="rId3"/>
            </a:endParaRPr>
          </a:p>
          <a:p>
            <a:pPr defTabSz="501650">
              <a:defRPr/>
            </a:pPr>
            <a:r>
              <a:rPr lang="en-GB" altLang="zh-CN" dirty="0">
                <a:hlinkClick r:id="rId3"/>
              </a:rPr>
              <a:t>https://zhuanlan.zhihu.com/p/38475238</a:t>
            </a:r>
            <a:endParaRPr lang="en-GB" altLang="zh-CN" dirty="0"/>
          </a:p>
          <a:p>
            <a:endParaRPr lang="en-US" altLang="zh-CN" dirty="0"/>
          </a:p>
          <a:p>
            <a:r>
              <a:rPr lang="zh-CN" altLang="en-US" dirty="0"/>
              <a:t>在网络上发展到准连续系统的部分原因是因为我们拥有整个堆栈，并且可以构建或改进实现该堆栈所需的工具。由于许多当前可用于移动设备的开发和部署工具使快速迭代变得困难，因此在移动平台上进行运输提出了更多的挑战。</a:t>
            </a:r>
            <a:endParaRPr lang="zh-CN" altLang="en-US" dirty="0"/>
          </a:p>
          <a:p>
            <a:endParaRPr lang="zh-CN" altLang="en-US" dirty="0"/>
          </a:p>
          <a:p>
            <a:r>
              <a:rPr lang="zh-CN" altLang="en-US" dirty="0"/>
              <a:t>Facebook致力于通过构建和开放源代码的各种工具来改善这种情况，这些工具专门用于快速移动开发，包括Nuclide，Buck，Phabricator，各种iOS库，React Native和Infer。这些构建和测试堆栈共同使我们能够生成可快速部署到移动平台的高质量代码。</a:t>
            </a:r>
            <a:endParaRPr lang="zh-CN" altLang="en-US" dirty="0"/>
          </a:p>
          <a:p>
            <a:endParaRPr lang="zh-CN" altLang="en-US" dirty="0"/>
          </a:p>
          <a:p>
            <a:r>
              <a:rPr lang="zh-CN" altLang="en-US" dirty="0"/>
              <a:t>我们的连续集成堆栈分为三层：构建，静态分析和测试。</a:t>
            </a:r>
            <a:endParaRPr lang="zh-CN" altLang="en-US" dirty="0"/>
          </a:p>
          <a:p>
            <a:endParaRPr lang="zh-CN" altLang="en-US" dirty="0"/>
          </a:p>
          <a:p>
            <a:r>
              <a:rPr lang="zh-CN" altLang="en-US" dirty="0"/>
              <a:t>每当将代码从开发人员分支提交到我们的移动主分支时，都会首先在代码可能影响的所有产品中构建代码。对于移动设备，这意味着在每次提交时都构建Facebook，Messenger，Pages Manager，Instagram和其他应用程序。我们还为每种产品构建了多种口味，以确保我们涵盖了这些产品支持的所有芯片架构和模拟器。</a:t>
            </a:r>
            <a:endParaRPr lang="zh-CN" altLang="en-US" dirty="0"/>
          </a:p>
          <a:p>
            <a:endParaRPr lang="zh-CN" altLang="en-US" dirty="0"/>
          </a:p>
          <a:p>
            <a:r>
              <a:rPr lang="zh-CN" altLang="en-US" dirty="0"/>
              <a:t>在构建过程中，我们将运行linters和静态分析工具Infer。这些将有助于捕获空指针异常，资源和内存泄漏，未使用的变量以及有风险的系统调用，并将标记Facebook编码准则问题。</a:t>
            </a:r>
            <a:endParaRPr lang="zh-CN" altLang="en-US" dirty="0"/>
          </a:p>
          <a:p>
            <a:endParaRPr lang="zh-CN" altLang="en-US" dirty="0"/>
          </a:p>
          <a:p>
            <a:r>
              <a:rPr lang="zh-CN" altLang="en-US" dirty="0"/>
              <a:t>第三个并发系统，移动自动化测试，包括成千上万的单元测试，集成测试以及由Robolectric，XCTest，JUnit和WebDriver等工具驱动的端到端测试。</a:t>
            </a:r>
            <a:endParaRPr lang="zh-CN" altLang="en-US" dirty="0"/>
          </a:p>
          <a:p>
            <a:endParaRPr lang="zh-CN" altLang="en-US" dirty="0"/>
          </a:p>
          <a:p>
            <a:r>
              <a:rPr lang="zh-CN" altLang="en-US" dirty="0"/>
              <a:t>这种构建和测试堆栈不仅可以在每次提交时运行，而且在任何代码更改的生命周期中都可以运行多次。仅在Android上，我们每天就完成50,000至60,000个构建。</a:t>
            </a:r>
            <a:endParaRPr lang="zh-CN" altLang="en-US" dirty="0"/>
          </a:p>
          <a:p>
            <a:endParaRPr lang="zh-CN" altLang="en-US" dirty="0"/>
          </a:p>
          <a:p>
            <a:endParaRPr lang="zh-CN" altLang="en-US"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017838" y="887413"/>
            <a:ext cx="4198937" cy="2395537"/>
          </a:xfrm>
        </p:spPr>
      </p:sp>
      <p:sp>
        <p:nvSpPr>
          <p:cNvPr id="3" name="文本占位符 2"/>
          <p:cNvSpPr>
            <a:spLocks noGrp="1"/>
          </p:cNvSpPr>
          <p:nvPr>
            <p:ph type="body" idx="3"/>
          </p:nvPr>
        </p:nvSpPr>
        <p:spPr/>
        <p:txBody>
          <a:bodyPr/>
          <a:lstStyle/>
          <a:p>
            <a:r>
              <a:rPr lang="zh-CN" altLang="en-US" sz="700" dirty="0"/>
              <a:t>不仅每次提交时会运行构建和测试栈，而且在代码变更的生命周期内也会运行多次。仅在安卓系统上，我们每天就能完成</a:t>
            </a:r>
            <a:r>
              <a:rPr lang="en-US" altLang="zh-CN" sz="700" dirty="0"/>
              <a:t>5</a:t>
            </a:r>
            <a:r>
              <a:rPr lang="zh-CN" altLang="en-US" sz="700" dirty="0"/>
              <a:t>万到</a:t>
            </a:r>
            <a:r>
              <a:rPr lang="en-US" altLang="zh-CN" sz="700" dirty="0"/>
              <a:t>6</a:t>
            </a:r>
            <a:r>
              <a:rPr lang="zh-CN" altLang="en-US" sz="700" dirty="0"/>
              <a:t>万次构建。</a:t>
            </a:r>
            <a:endParaRPr lang="en-US" altLang="zh-CN" dirty="0"/>
          </a:p>
          <a:p>
            <a:endParaRPr lang="en-US" altLang="zh-CN" dirty="0"/>
          </a:p>
          <a:p>
            <a:endParaRPr lang="zh-CN" altLang="en-US"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661150" y="1433513"/>
            <a:ext cx="6781800" cy="3867150"/>
          </a:xfrm>
        </p:spPr>
      </p:sp>
      <p:sp>
        <p:nvSpPr>
          <p:cNvPr id="3" name="文本占位符 2"/>
          <p:cNvSpPr>
            <a:spLocks noGrp="1"/>
          </p:cNvSpPr>
          <p:nvPr>
            <p:ph type="body"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GB" altLang="zh-CN" sz="1200" kern="1200" dirty="0">
                <a:solidFill>
                  <a:schemeClr val="tx1"/>
                </a:solidFill>
                <a:effectLst/>
                <a:latin typeface="+mn-lt"/>
                <a:ea typeface="+mn-ea"/>
                <a:cs typeface="+mn-cs"/>
              </a:rPr>
              <a:t>One important attribute of continuous deployment is that it facilitates live experimentation using A/B testing. </a:t>
            </a:r>
            <a:endParaRPr lang="en-GB" altLang="zh-CN" dirty="0"/>
          </a:p>
          <a:p>
            <a:endParaRPr lang="en-US" altLang="zh-CN"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defRPr/>
            </a:pPr>
            <a:r>
              <a:rPr lang="en-GB" altLang="zh-CN" sz="1200" kern="1200" dirty="0">
                <a:solidFill>
                  <a:schemeClr val="tx1"/>
                </a:solidFill>
                <a:effectLst/>
                <a:latin typeface="+mn-lt"/>
                <a:ea typeface="+mn-ea"/>
                <a:cs typeface="+mn-cs"/>
              </a:rPr>
              <a:t>A/B testing is an experimental approach to find- </a:t>
            </a:r>
            <a:r>
              <a:rPr lang="en-GB" altLang="zh-CN" sz="1200" kern="1200" dirty="0" err="1">
                <a:solidFill>
                  <a:schemeClr val="tx1"/>
                </a:solidFill>
                <a:effectLst/>
                <a:latin typeface="+mn-lt"/>
                <a:ea typeface="+mn-ea"/>
                <a:cs typeface="+mn-cs"/>
              </a:rPr>
              <a:t>ing</a:t>
            </a:r>
            <a:r>
              <a:rPr lang="en-GB" altLang="zh-CN" sz="1200" kern="1200" dirty="0">
                <a:solidFill>
                  <a:schemeClr val="tx1"/>
                </a:solidFill>
                <a:effectLst/>
                <a:latin typeface="+mn-lt"/>
                <a:ea typeface="+mn-ea"/>
                <a:cs typeface="+mn-cs"/>
              </a:rPr>
              <a:t> what users want, rather than trying to elicit requirements in advance and writing specifications. Moreover, it allows for situations where users use new features in unexpected ways. Among other things, this enables engineers to learn about the diversity of users, and appreciate their different approaches and views of Facebook. To improve the data obtained from tests, Facebook employs in-house usability tests with user focus groups in addition to testing the deployed product on a large scale </a:t>
            </a:r>
            <a:endParaRPr lang="en-GB" altLang="zh-CN" dirty="0"/>
          </a:p>
          <a:p>
            <a:endParaRPr lang="zh-CN" altLang="en-US"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017838" y="887413"/>
            <a:ext cx="4198937" cy="2395537"/>
          </a:xfrm>
        </p:spPr>
      </p:sp>
      <p:sp>
        <p:nvSpPr>
          <p:cNvPr id="3" name="备注占位符 2"/>
          <p:cNvSpPr>
            <a:spLocks noGrp="1"/>
          </p:cNvSpPr>
          <p:nvPr>
            <p:ph type="body" idx="1"/>
          </p:nvPr>
        </p:nvSpPr>
        <p:spPr/>
        <p:txBody>
          <a:bodyPr/>
          <a:lstStyle/>
          <a:p>
            <a:r>
              <a:rPr lang="zh-CN" altLang="en-US" dirty="0"/>
              <a:t>图片来源自：葛俊老师课程</a:t>
            </a:r>
            <a:r>
              <a:rPr lang="en-US" altLang="zh-CN" dirty="0"/>
              <a:t>《》</a:t>
            </a:r>
            <a:endParaRPr lang="en-US" altLang="zh-CN" dirty="0"/>
          </a:p>
          <a:p>
            <a:r>
              <a:rPr lang="zh-CN" altLang="en-US" dirty="0"/>
              <a:t>提高开发环境的获取效率；（优化方法：把整个开发环境的获取，进行服务化、自助化）</a:t>
            </a:r>
            <a:endParaRPr lang="en-US" altLang="zh-CN" dirty="0"/>
          </a:p>
          <a:p>
            <a:r>
              <a:rPr lang="zh-CN" altLang="en-US" dirty="0"/>
              <a:t>规范化本地检查；（本地检查指开发者在开发及其上进行验证、如语法检查、规范检查、单元测试、沙盒搭建等） 挂载共享网盘</a:t>
            </a:r>
            <a:endParaRPr lang="en-US" altLang="zh-CN" dirty="0"/>
          </a:p>
          <a:p>
            <a:r>
              <a:rPr lang="zh-CN" altLang="en-US" dirty="0"/>
              <a:t>建设并自动化代码入库前的检查流程。（开源版</a:t>
            </a:r>
            <a:r>
              <a:rPr lang="en-US" altLang="zh-CN" dirty="0" err="1"/>
              <a:t>Phabricator</a:t>
            </a:r>
            <a:r>
              <a:rPr lang="zh-CN" altLang="en-US" dirty="0"/>
              <a:t>的一个内部</a:t>
            </a:r>
            <a:r>
              <a:rPr lang="en-US" altLang="zh-CN" dirty="0"/>
              <a:t>Fork</a:t>
            </a:r>
            <a:r>
              <a:rPr lang="zh-CN" altLang="en-US" dirty="0"/>
              <a:t>）</a:t>
            </a: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017838" y="887413"/>
            <a:ext cx="4198937" cy="2395537"/>
          </a:xfrm>
        </p:spPr>
      </p:sp>
      <p:sp>
        <p:nvSpPr>
          <p:cNvPr id="3" name="备注占位符 2"/>
          <p:cNvSpPr>
            <a:spLocks noGrp="1"/>
          </p:cNvSpPr>
          <p:nvPr>
            <p:ph type="body" idx="1"/>
          </p:nvPr>
        </p:nvSpPr>
        <p:spPr/>
        <p:txBody>
          <a:bodyPr/>
          <a:lstStyle/>
          <a:p>
            <a:r>
              <a:rPr lang="zh-CN" altLang="en-US" dirty="0"/>
              <a:t>图片来源自：葛俊老师课程</a:t>
            </a:r>
            <a:r>
              <a:rPr lang="en-US" altLang="zh-CN" dirty="0"/>
              <a:t>《》</a:t>
            </a:r>
            <a:endParaRPr lang="en-US" altLang="zh-CN" dirty="0"/>
          </a:p>
          <a:p>
            <a:endParaRPr lang="en-US" altLang="zh-CN" dirty="0"/>
          </a:p>
          <a:p>
            <a:r>
              <a:rPr lang="en-US" altLang="zh-CN" dirty="0"/>
              <a:t>Facebook</a:t>
            </a:r>
            <a:r>
              <a:rPr lang="zh-CN" altLang="en-US" dirty="0"/>
              <a:t>采用主干分支模式，最大的好处是可以把持续集成，持续交付做到极致，从而尽量提高</a:t>
            </a:r>
            <a:r>
              <a:rPr lang="en-US" altLang="zh-CN" dirty="0"/>
              <a:t>Master</a:t>
            </a:r>
            <a:r>
              <a:rPr lang="zh-CN" altLang="en-US" dirty="0"/>
              <a:t>分支的代码质量。</a:t>
            </a:r>
            <a:endParaRPr lang="en-US" altLang="zh-CN" dirty="0"/>
          </a:p>
          <a:p>
            <a:r>
              <a:rPr lang="zh-CN" altLang="en-US" dirty="0"/>
              <a:t>几千名开发者同时工作在同一条主干；</a:t>
            </a:r>
            <a:endParaRPr lang="en-US" altLang="zh-CN" dirty="0"/>
          </a:p>
          <a:p>
            <a:r>
              <a:rPr lang="zh-CN" altLang="en-US" dirty="0"/>
              <a:t>不使用功能分支，直接在</a:t>
            </a:r>
            <a:r>
              <a:rPr lang="en-US" altLang="zh-CN" dirty="0"/>
              <a:t>Master</a:t>
            </a:r>
            <a:r>
              <a:rPr lang="zh-CN" altLang="en-US" dirty="0"/>
              <a:t>上开发；</a:t>
            </a:r>
            <a:endParaRPr lang="en-US" altLang="zh-CN" dirty="0"/>
          </a:p>
          <a:p>
            <a:r>
              <a:rPr lang="zh-CN" altLang="en-US" dirty="0"/>
              <a:t>必须要使用</a:t>
            </a:r>
            <a:r>
              <a:rPr lang="en-US" altLang="zh-CN" dirty="0"/>
              <a:t>Rebase</a:t>
            </a:r>
            <a:r>
              <a:rPr lang="zh-CN" altLang="en-US" dirty="0"/>
              <a:t>才能入库，不能使用</a:t>
            </a:r>
            <a:r>
              <a:rPr lang="en-US" altLang="zh-CN" dirty="0"/>
              <a:t>Merge</a:t>
            </a:r>
            <a:r>
              <a:rPr lang="zh-CN" altLang="en-US" dirty="0"/>
              <a:t>。</a:t>
            </a:r>
            <a:endParaRPr lang="en-US" altLang="zh-CN" dirty="0"/>
          </a:p>
          <a:p>
            <a:r>
              <a:rPr lang="zh-CN" altLang="en-US" dirty="0"/>
              <a:t>共同的效果是：必须尽早将代码何如</a:t>
            </a:r>
            <a:r>
              <a:rPr lang="en-US" altLang="zh-CN" dirty="0"/>
              <a:t>master</a:t>
            </a:r>
            <a:r>
              <a:rPr lang="zh-CN" altLang="en-US" dirty="0"/>
              <a:t>分支，否则就需要花费相当长的时间去解决合并冲突。所以每个开发人员，都会尽量把代码进行原子性拆分，写好一部分就赶快合并入库。</a:t>
            </a:r>
            <a:endParaRPr lang="en-US" altLang="zh-CN" dirty="0"/>
          </a:p>
          <a:p>
            <a:endParaRPr lang="en-US" altLang="zh-CN" dirty="0"/>
          </a:p>
          <a:p>
            <a:r>
              <a:rPr lang="zh-CN" altLang="en-US" dirty="0"/>
              <a:t>好处：</a:t>
            </a:r>
            <a:endParaRPr lang="en-US" altLang="zh-CN" dirty="0"/>
          </a:p>
          <a:p>
            <a:r>
              <a:rPr lang="en-US" altLang="zh-CN" dirty="0"/>
              <a:t>1</a:t>
            </a:r>
            <a:r>
              <a:rPr lang="zh-CN" altLang="en-US" dirty="0"/>
              <a:t>、能够促进开发人员把代码频繁入主仓进行集成检验。</a:t>
            </a:r>
            <a:endParaRPr lang="en-US" altLang="zh-CN" dirty="0"/>
          </a:p>
          <a:p>
            <a:r>
              <a:rPr lang="en-US" altLang="zh-CN" dirty="0"/>
              <a:t>2</a:t>
            </a:r>
            <a:r>
              <a:rPr lang="zh-CN" altLang="en-US" dirty="0"/>
              <a:t>、能够确保线性的代码提交历史。给流程自动化提供最大方便。不要小看线性，它对自动化定位问题意义非凡，使得我们可以从当前有问题的提交回溯，找到历史上第一个有问题的提交。更棒的是，我们可以试用拆半查找的办法，用</a:t>
            </a:r>
            <a:r>
              <a:rPr lang="en-US" altLang="zh-CN" dirty="0"/>
              <a:t>O</a:t>
            </a:r>
            <a:r>
              <a:rPr lang="zh-CN" altLang="en-US" dirty="0"/>
              <a:t>的时间找到那个有问题的提交。</a:t>
            </a:r>
            <a:endParaRPr lang="en-US" altLang="zh-CN" dirty="0"/>
          </a:p>
          <a:p>
            <a:r>
              <a:rPr lang="zh-CN" altLang="en-US" dirty="0"/>
              <a:t>快速定位问题的能力，可以给</a:t>
            </a:r>
            <a:r>
              <a:rPr lang="en-US" altLang="zh-CN" dirty="0"/>
              <a:t>CI/CD</a:t>
            </a:r>
            <a:r>
              <a:rPr lang="zh-CN" altLang="en-US" dirty="0"/>
              <a:t>带来巨大的好处。</a:t>
            </a:r>
            <a:endParaRPr lang="en-US" altLang="zh-CN"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017838" y="887413"/>
            <a:ext cx="4198937" cy="2395537"/>
          </a:xfrm>
        </p:spPr>
      </p:sp>
      <p:sp>
        <p:nvSpPr>
          <p:cNvPr id="3" name="备注占位符 2"/>
          <p:cNvSpPr>
            <a:spLocks noGrp="1"/>
          </p:cNvSpPr>
          <p:nvPr>
            <p:ph type="body" idx="1"/>
          </p:nvPr>
        </p:nvSpPr>
        <p:spPr/>
        <p:txBody>
          <a:bodyPr/>
          <a:lstStyle/>
          <a:p>
            <a:r>
              <a:rPr lang="zh-CN" altLang="en-US" dirty="0"/>
              <a:t>图片来源自：葛俊老师课程</a:t>
            </a:r>
            <a:r>
              <a:rPr lang="en-US" altLang="zh-CN" dirty="0"/>
              <a:t>《》</a:t>
            </a:r>
            <a:endParaRPr lang="en-US" altLang="zh-CN" dirty="0"/>
          </a:p>
          <a:p>
            <a:r>
              <a:rPr lang="zh-CN" altLang="en-US" dirty="0"/>
              <a:t>原则一：</a:t>
            </a:r>
            <a:endParaRPr lang="en-US" altLang="zh-CN" dirty="0"/>
          </a:p>
          <a:p>
            <a:r>
              <a:rPr lang="en-US" altLang="zh-CN" dirty="0"/>
              <a:t>Facebook</a:t>
            </a:r>
            <a:r>
              <a:rPr lang="zh-CN" altLang="en-US" dirty="0"/>
              <a:t>有大量的单元测试和集成测试用例、安全扫描、以及性能专项测试用例。</a:t>
            </a:r>
            <a:endParaRPr lang="en-US" altLang="zh-CN" dirty="0"/>
          </a:p>
          <a:p>
            <a:r>
              <a:rPr lang="en-US" altLang="zh-CN" dirty="0"/>
              <a:t>Facebook</a:t>
            </a:r>
            <a:r>
              <a:rPr lang="zh-CN" altLang="en-US" dirty="0"/>
              <a:t>持续在测试用例的开发上投入。有一个专门的测试工具团队来建设测试框架和测试流程，方便开发人员自己开发测试用例。，如</a:t>
            </a:r>
            <a:r>
              <a:rPr lang="en-US" altLang="zh-CN" dirty="0" err="1"/>
              <a:t>JavaScriptde</a:t>
            </a:r>
            <a:r>
              <a:rPr lang="en-US" altLang="zh-CN" dirty="0"/>
              <a:t> Mock</a:t>
            </a:r>
            <a:r>
              <a:rPr lang="zh-CN" altLang="en-US" dirty="0"/>
              <a:t>框架。</a:t>
            </a:r>
            <a:endParaRPr lang="en-US" altLang="zh-CN" dirty="0"/>
          </a:p>
          <a:p>
            <a:endParaRPr lang="en-US" altLang="zh-CN" dirty="0"/>
          </a:p>
          <a:p>
            <a:r>
              <a:rPr lang="zh-CN" altLang="en-US" dirty="0"/>
              <a:t>原则</a:t>
            </a:r>
            <a:r>
              <a:rPr lang="en-US" altLang="zh-CN" dirty="0"/>
              <a:t>2</a:t>
            </a:r>
            <a:r>
              <a:rPr lang="zh-CN" altLang="en-US" dirty="0"/>
              <a:t>：</a:t>
            </a:r>
            <a:endParaRPr lang="en-US" altLang="zh-CN" dirty="0"/>
          </a:p>
          <a:p>
            <a:endParaRPr lang="en-US" altLang="zh-CN" dirty="0"/>
          </a:p>
          <a:p>
            <a:r>
              <a:rPr lang="zh-CN" altLang="en-US" dirty="0"/>
              <a:t>提高流水线速度，从两个方面考虑。</a:t>
            </a:r>
            <a:endParaRPr lang="en-US" altLang="zh-CN" dirty="0"/>
          </a:p>
          <a:p>
            <a:r>
              <a:rPr lang="en-US" altLang="zh-CN" dirty="0"/>
              <a:t>1</a:t>
            </a:r>
            <a:r>
              <a:rPr lang="zh-CN" altLang="en-US" dirty="0"/>
              <a:t>、技术角度，如使用并行方式运行各种测试来提速</a:t>
            </a:r>
            <a:endParaRPr lang="en-US" altLang="zh-CN" dirty="0"/>
          </a:p>
          <a:p>
            <a:r>
              <a:rPr lang="zh-CN" altLang="en-US" dirty="0"/>
              <a:t>投入硬件资源，使用水平扩展的方式来提速，</a:t>
            </a:r>
            <a:endParaRPr lang="en-US" altLang="zh-CN" dirty="0"/>
          </a:p>
          <a:p>
            <a:r>
              <a:rPr lang="zh-CN" altLang="en-US" dirty="0"/>
              <a:t>使用增量测试的方式进行精准验证。</a:t>
            </a:r>
            <a:endParaRPr lang="en-US" altLang="zh-CN" dirty="0"/>
          </a:p>
          <a:p>
            <a:r>
              <a:rPr lang="en-US" altLang="zh-CN" dirty="0"/>
              <a:t>2</a:t>
            </a:r>
            <a:r>
              <a:rPr lang="zh-CN" altLang="en-US" dirty="0"/>
              <a:t>、权衡流水线的运行速度、流水线资源和测试完整性的关系。运行速度快、占用资源少，测试完整难以兼顾，因此必须做出权衡。</a:t>
            </a:r>
            <a:endParaRPr lang="en-US" altLang="zh-CN" dirty="0"/>
          </a:p>
          <a:p>
            <a:r>
              <a:rPr lang="zh-CN" altLang="en-US" dirty="0"/>
              <a:t>如果需要通过增加硬件资源来提升运行速速成本太高的话，可以对测试用例按优先级进行分类，每天运行流水线的时候，不用每次都运行所有的测试用例，只选择其中几次进行全量测试。</a:t>
            </a:r>
            <a:endParaRPr lang="en-US" altLang="zh-CN" dirty="0"/>
          </a:p>
          <a:p>
            <a:r>
              <a:rPr lang="zh-CN" altLang="en-US" dirty="0"/>
              <a:t>提供支持，让开发人员在本地也能运行这些测试，从而使用本地资源尽早发现问题，避免了一些有问题的提交占用流水线的资源，进而提高整条流水线的运行速度。</a:t>
            </a:r>
            <a:endParaRPr lang="en-US" altLang="zh-CN" dirty="0"/>
          </a:p>
          <a:p>
            <a:r>
              <a:rPr lang="zh-CN" altLang="en-US" dirty="0"/>
              <a:t>运行测试的时候，按照一定的顺序运行测试用例。</a:t>
            </a:r>
            <a:endParaRPr lang="en-US" altLang="zh-CN" dirty="0"/>
          </a:p>
          <a:p>
            <a:endParaRPr lang="en-US" altLang="zh-CN" dirty="0"/>
          </a:p>
          <a:p>
            <a:r>
              <a:rPr lang="zh-CN" altLang="en-US" dirty="0"/>
              <a:t>原则</a:t>
            </a:r>
            <a:r>
              <a:rPr lang="en-US" altLang="zh-CN" dirty="0"/>
              <a:t>3</a:t>
            </a:r>
            <a:endParaRPr lang="en-US" altLang="zh-CN" dirty="0"/>
          </a:p>
          <a:p>
            <a:endParaRPr lang="en-US" altLang="zh-CN" dirty="0"/>
          </a:p>
          <a:p>
            <a:r>
              <a:rPr lang="zh-CN" altLang="en-US" dirty="0"/>
              <a:t>环境包括机器环境、数据、软件包、网络环境等，环境不一致可能导致问题暴露在用户面前，损失严重。另外，在非生产环境上难以复现生产环境的问题，调试困难。</a:t>
            </a:r>
            <a:endParaRPr lang="en-US" altLang="zh-CN" dirty="0"/>
          </a:p>
          <a:p>
            <a:endParaRPr lang="en-US" altLang="zh-CN" dirty="0"/>
          </a:p>
          <a:p>
            <a:r>
              <a:rPr lang="zh-CN" altLang="en-US" dirty="0"/>
              <a:t>方法有：</a:t>
            </a:r>
            <a:endParaRPr lang="en-US" altLang="zh-CN" dirty="0"/>
          </a:p>
          <a:p>
            <a:r>
              <a:rPr lang="en-US" altLang="zh-CN" dirty="0"/>
              <a:t>1</a:t>
            </a:r>
            <a:r>
              <a:rPr lang="zh-CN" altLang="en-US" dirty="0"/>
              <a:t>、软件包最好只构建一次，保证各种不同环境都用同一个包。如果不同环境需要不同的参数，可以采用环境变量的方式把这些参数传递给软件包。</a:t>
            </a:r>
            <a:endParaRPr lang="en-US" altLang="zh-CN" dirty="0"/>
          </a:p>
          <a:p>
            <a:r>
              <a:rPr lang="en-US" altLang="zh-CN" dirty="0"/>
              <a:t>2</a:t>
            </a:r>
            <a:r>
              <a:rPr lang="zh-CN" altLang="en-US" dirty="0"/>
              <a:t>、使用</a:t>
            </a:r>
            <a:r>
              <a:rPr lang="en-US" altLang="zh-CN" dirty="0" err="1"/>
              <a:t>Docker</a:t>
            </a:r>
            <a:r>
              <a:rPr lang="zh-CN" altLang="en-US" dirty="0"/>
              <a:t>镜像的方式，把发布的产品及环境都打包进去，实现环境的一致性。</a:t>
            </a:r>
            <a:endParaRPr lang="en-US" altLang="zh-CN" dirty="0"/>
          </a:p>
          <a:p>
            <a:r>
              <a:rPr lang="en-US" altLang="zh-CN" dirty="0"/>
              <a:t>3</a:t>
            </a:r>
            <a:r>
              <a:rPr lang="zh-CN" altLang="en-US" dirty="0"/>
              <a:t>、使用干净的环境，不如，测试时，使用刚从镜像产生的系统，又比如，使用蓝绿部署，每次产生新的部署时，直接丢弃旧的环境。</a:t>
            </a:r>
            <a:endParaRPr lang="en-US" altLang="zh-CN" dirty="0"/>
          </a:p>
          <a:p>
            <a:endParaRPr lang="en-US" altLang="zh-CN"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017838" y="887413"/>
            <a:ext cx="4198937" cy="2395537"/>
          </a:xfrm>
        </p:spPr>
      </p:sp>
      <p:sp>
        <p:nvSpPr>
          <p:cNvPr id="3" name="备注占位符 2"/>
          <p:cNvSpPr>
            <a:spLocks noGrp="1"/>
          </p:cNvSpPr>
          <p:nvPr>
            <p:ph type="body" idx="1"/>
          </p:nvPr>
        </p:nvSpPr>
        <p:spPr/>
        <p:txBody>
          <a:bodyPr/>
          <a:lstStyle/>
          <a:p>
            <a:r>
              <a:rPr kumimoji="1" lang="zh-CN" altLang="en-US" dirty="0"/>
              <a:t>日程页，建议有这样一页，做到高屋建瓴</a:t>
            </a:r>
            <a:endParaRPr kumimoji="1"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017838" y="887413"/>
            <a:ext cx="4198937" cy="2395537"/>
          </a:xfrm>
        </p:spPr>
      </p:sp>
      <p:sp>
        <p:nvSpPr>
          <p:cNvPr id="3" name="备注占位符 2"/>
          <p:cNvSpPr>
            <a:spLocks noGrp="1"/>
          </p:cNvSpPr>
          <p:nvPr>
            <p:ph type="body" idx="1"/>
          </p:nvPr>
        </p:nvSpPr>
        <p:spPr/>
        <p:txBody>
          <a:bodyPr/>
          <a:lstStyle/>
          <a:p>
            <a:r>
              <a:rPr lang="zh-CN" altLang="en-US" dirty="0"/>
              <a:t>内容源自葛俊</a:t>
            </a:r>
            <a:r>
              <a:rPr lang="en-US" altLang="zh-CN" dirty="0"/>
              <a:t>《</a:t>
            </a:r>
            <a:r>
              <a:rPr lang="zh-CN" altLang="en-US" dirty="0"/>
              <a:t>研发效率破局之道</a:t>
            </a:r>
            <a:r>
              <a:rPr lang="en-US" altLang="zh-CN" dirty="0"/>
              <a:t>》</a:t>
            </a: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017838" y="887413"/>
            <a:ext cx="4198937" cy="2395537"/>
          </a:xfrm>
        </p:spPr>
      </p:sp>
      <p:sp>
        <p:nvSpPr>
          <p:cNvPr id="3" name="备注占位符 2"/>
          <p:cNvSpPr>
            <a:spLocks noGrp="1"/>
          </p:cNvSpPr>
          <p:nvPr>
            <p:ph type="body" idx="1"/>
          </p:nvPr>
        </p:nvSpPr>
        <p:spPr/>
        <p:txBody>
          <a:bodyPr/>
          <a:lstStyle/>
          <a:p>
            <a:r>
              <a:rPr lang="en-US" altLang="zh-CN" dirty="0">
                <a:hlinkClick r:id="rId3"/>
              </a:rPr>
              <a:t>https://www.jianshu.com/p/586e8341a3dc</a:t>
            </a:r>
            <a:endParaRPr lang="en-US" altLang="zh-CN" dirty="0"/>
          </a:p>
          <a:p>
            <a:pPr defTabSz="501650">
              <a:defRPr/>
            </a:pPr>
            <a:r>
              <a:rPr lang="zh-CN" altLang="en-US" sz="700" b="1" dirty="0"/>
              <a:t>蓝绿发布、滚动发布、灰度发布等部署方案对比与总结</a:t>
            </a:r>
            <a:endParaRPr lang="zh-CN" altLang="en-US" sz="700" b="1" dirty="0"/>
          </a:p>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017838" y="887413"/>
            <a:ext cx="4198937" cy="2395537"/>
          </a:xfrm>
        </p:spPr>
      </p:sp>
      <p:sp>
        <p:nvSpPr>
          <p:cNvPr id="3" name="备注占位符 2"/>
          <p:cNvSpPr>
            <a:spLocks noGrp="1"/>
          </p:cNvSpPr>
          <p:nvPr>
            <p:ph type="body" idx="1"/>
          </p:nvPr>
        </p:nvSpPr>
        <p:spPr/>
        <p:txBody>
          <a:bodyPr/>
          <a:lstStyle/>
          <a:p>
            <a:r>
              <a:rPr kumimoji="1" lang="zh-CN" altLang="en-US" dirty="0"/>
              <a:t>https://engineering.fb.com/web/rapid-release-at-massive-scale/</a:t>
            </a:r>
            <a:endParaRPr kumimoji="1" lang="zh-CN" altLang="en-US" dirty="0"/>
          </a:p>
          <a:p>
            <a:endParaRPr kumimoji="1" lang="zh-CN" altLang="en-US" dirty="0"/>
          </a:p>
          <a:p>
            <a:endParaRPr kumimoji="1"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017838" y="887413"/>
            <a:ext cx="4198937" cy="2395537"/>
          </a:xfrm>
        </p:spPr>
      </p:sp>
      <p:sp>
        <p:nvSpPr>
          <p:cNvPr id="3" name="文本占位符 2"/>
          <p:cNvSpPr>
            <a:spLocks noGrp="1"/>
          </p:cNvSpPr>
          <p:nvPr>
            <p:ph type="body" idx="3"/>
          </p:nvPr>
        </p:nvSpPr>
        <p:spPr/>
        <p:txBody>
          <a:bodyPr/>
          <a:lstStyle/>
          <a:p>
            <a:r>
              <a:rPr lang="zh-CN" altLang="en-US" dirty="0"/>
              <a:t>代码审查工具 Phabricator 是一个关键节点，可以支持代码审查、代码静态检查、单元测试、集成测试、前后端联调等关键开发工作。这一组工作就是上面提到的一个关键的、小范围的流程。最近几年由于 IDE 的发展，Nuclide 成为了一个新的重要节点。开发者可以在 Nuclide 里直接进行高效的代码开发，以及代码审查等一系列工作。类似地，Google 的 WebIDE 也是工具链的一个重要节点。</a:t>
            </a:r>
            <a:endParaRPr lang="zh-CN" altLang="en-US" dirty="0"/>
          </a:p>
          <a:p>
            <a:endParaRPr lang="zh-CN" altLang="en-US" dirty="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development-and-deployment-at-facebook  </a:t>
            </a:r>
            <a:r>
              <a:rPr lang="en-US" altLang="zh-CN"/>
              <a:t>p12</a:t>
            </a:r>
            <a:endParaRPr lang="en-US" altLang="zh-CN"/>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可参考</a:t>
            </a:r>
            <a:endParaRPr lang="zh-CN" altLang="en-US"/>
          </a:p>
          <a:p>
            <a:r>
              <a:rPr lang="zh-CN" altLang="en-US"/>
              <a:t>https://engineering.fb.com/web/dev-tools-scale-2017-recap/  Facebook Infer: Advanced Static Analysis at Speed and Scale 里面扣两张图出来</a:t>
            </a:r>
            <a:endParaRPr lang="zh-CN" altLang="en-US"/>
          </a:p>
          <a:p>
            <a:r>
              <a:rPr lang="zh-CN" altLang="en-US"/>
              <a:t>https://fbinfer.com/blog/</a:t>
            </a:r>
            <a:endParaRPr lang="zh-CN" altLang="en-US"/>
          </a:p>
          <a:p>
            <a:endParaRPr lang="zh-CN" altLang="en-US"/>
          </a:p>
          <a:p>
            <a:endParaRPr lang="zh-CN" altLang="en-US"/>
          </a:p>
          <a:p>
            <a:endParaRPr lang="zh-CN" altLang="en-US"/>
          </a:p>
          <a:p>
            <a:endParaRPr lang="zh-CN" altLang="en-US"/>
          </a:p>
          <a:p>
            <a:endParaRPr lang="zh-CN" altLang="en-US"/>
          </a:p>
          <a:p>
            <a:r>
              <a:rPr lang="zh-CN" altLang="en-US"/>
              <a:t>At a high-level, Facebook’s development process has the following phases:</a:t>
            </a:r>
            <a:endParaRPr lang="zh-CN" altLang="en-US"/>
          </a:p>
          <a:p>
            <a:r>
              <a:rPr lang="zh-CN" altLang="en-US"/>
              <a:t>1. The programmer develops a new feature or makes some change on the code- base (a.k.a. diff).</a:t>
            </a:r>
            <a:endParaRPr lang="zh-CN" altLang="en-US"/>
          </a:p>
          <a:p>
            <a:r>
              <a:rPr lang="zh-CN" altLang="en-US"/>
              <a:t>2. Via the source-control system, this diff goes to a phase of peer-reviews per- formed by other engineers. In this phase the author of the diff gets sugges- tions on improvement or requests for further changes from the peer reviewers.</a:t>
            </a:r>
            <a:endParaRPr lang="zh-CN" altLang="en-US"/>
          </a:p>
          <a:p>
            <a:endParaRPr lang="zh-CN" altLang="en-US"/>
          </a:p>
          <a:p>
            <a:r>
              <a:rPr lang="zh-CN" altLang="en-US"/>
              <a:t>Thus, the author and the peer reviewers start a loop of interactions aimed at making the code change robust and efficient as well as being understandable, readable and maintainable by others.</a:t>
            </a:r>
            <a:endParaRPr lang="zh-CN" altLang="en-US"/>
          </a:p>
          <a:p>
            <a:r>
              <a:rPr lang="zh-CN" altLang="en-US"/>
              <a:t>3. When the reviewers are satisfied, they “accept” the code change and the diff can be then pushed via the source-control system to the main code-base.</a:t>
            </a:r>
            <a:endParaRPr lang="zh-CN" altLang="en-US"/>
          </a:p>
          <a:p>
            <a:r>
              <a:rPr lang="zh-CN" altLang="en-US"/>
              <a:t>4. Every two weeks a version of the code base is frozen into the release candi-</a:t>
            </a:r>
            <a:endParaRPr lang="zh-CN" altLang="en-US"/>
          </a:p>
          <a:p>
            <a:r>
              <a:rPr lang="zh-CN" altLang="en-US"/>
              <a:t>date. The release candidate goes into testing period by making it available to Facebook employees for internal use. During this period, feedback from employees helps fixing bugs manifesting at runtime.</a:t>
            </a:r>
            <a:endParaRPr lang="zh-CN" altLang="en-US"/>
          </a:p>
          <a:p>
            <a:r>
              <a:rPr lang="zh-CN" altLang="en-US"/>
              <a:t>5. After two weeks of internal use, the release candidate is deployed to Facebook users. First to a small fraction of users and, if it doesn’t raise any alert, it is finally deployed to all users.</a:t>
            </a:r>
            <a:endParaRPr lang="zh-CN" altLang="en-US"/>
          </a:p>
          <a:p>
            <a:r>
              <a:rPr lang="zh-CN" altLang="en-US"/>
              <a:t>During phase 2, regression tests are automatically run and before accepting any code change a reviewer requires that all the tests pass. Tests run asynchronously and the results are automatically available in the collaboration tool phabricator (http://phabricator.org) used for peer review.</a:t>
            </a:r>
            <a:endParaRPr lang="zh-CN" altLang="en-US"/>
          </a:p>
          <a:p>
            <a:r>
              <a:rPr lang="zh-CN" altLang="en-US"/>
              <a:t>INFER is run at phase 2. The process is completely automatic. Once the code is submitted for peer review, an analysis is run asynchronously in one of Facebook’s datacenters and results are reported on phabricator in the form of comments. INFER inserts comments on the lines of code where it detects a possible bug. Moreover, we have developed tools to navigate the error trace and make it easier for the developer to inspect the bug report. To provide useful commenting on bugs we had developed a bug hashing system to detect in different diffs, whether two different bugs are actually the same bugs or not.</a:t>
            </a:r>
            <a:endParaRPr lang="zh-CN" altLang="en-US"/>
          </a:p>
          <a:p>
            <a:r>
              <a:rPr lang="zh-CN" altLang="en-US"/>
              <a:t>Going forward a goal is to reduce the 2 week period in step 4. There will however still remain a period here with scope for analyses and are longer-running than a per-diff analysis should be.</a:t>
            </a:r>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GB" altLang="zh-CN" dirty="0">
                <a:effectLst/>
                <a:sym typeface="+mn-ea"/>
              </a:rPr>
              <a:t>Facebook</a:t>
            </a:r>
            <a:r>
              <a:rPr lang="zh-CN" altLang="en-US" dirty="0">
                <a:effectLst/>
                <a:sym typeface="+mn-ea"/>
              </a:rPr>
              <a:t>发布了</a:t>
            </a:r>
            <a:r>
              <a:rPr lang="en-GB" altLang="zh-CN" u="sng" dirty="0">
                <a:effectLst/>
                <a:sym typeface="+mn-ea"/>
                <a:hlinkClick r:id="rId3"/>
              </a:rPr>
              <a:t>Jest</a:t>
            </a:r>
            <a:r>
              <a:rPr lang="zh-CN" altLang="en-GB" dirty="0">
                <a:effectLst/>
                <a:sym typeface="+mn-ea"/>
              </a:rPr>
              <a:t>，</a:t>
            </a:r>
            <a:r>
              <a:rPr lang="zh-CN" altLang="en-US" dirty="0">
                <a:effectLst/>
                <a:sym typeface="+mn-ea"/>
              </a:rPr>
              <a:t>这是一个基于</a:t>
            </a:r>
            <a:r>
              <a:rPr lang="en-GB" altLang="zh-CN" u="sng" dirty="0">
                <a:effectLst/>
                <a:sym typeface="+mn-ea"/>
                <a:hlinkClick r:id="rId4"/>
              </a:rPr>
              <a:t>Jasmine</a:t>
            </a:r>
            <a:r>
              <a:rPr lang="zh-CN" altLang="en-US" u="sng" dirty="0">
                <a:effectLst/>
                <a:sym typeface="+mn-ea"/>
                <a:hlinkClick r:id="rId4"/>
              </a:rPr>
              <a:t>的</a:t>
            </a:r>
            <a:r>
              <a:rPr lang="zh-CN" altLang="en-US" dirty="0">
                <a:effectLst/>
                <a:sym typeface="+mn-ea"/>
              </a:rPr>
              <a:t>开源</a:t>
            </a:r>
            <a:r>
              <a:rPr lang="en-GB" altLang="zh-CN" dirty="0">
                <a:effectLst/>
                <a:sym typeface="+mn-ea"/>
              </a:rPr>
              <a:t>JavaScript</a:t>
            </a:r>
            <a:r>
              <a:rPr lang="zh-CN" altLang="en-US" dirty="0">
                <a:effectLst/>
                <a:sym typeface="+mn-ea"/>
              </a:rPr>
              <a:t>单元测试工具。</a:t>
            </a:r>
            <a:r>
              <a:rPr lang="en-GB" altLang="zh-CN" dirty="0">
                <a:effectLst/>
                <a:sym typeface="+mn-ea"/>
              </a:rPr>
              <a:t>Jest</a:t>
            </a:r>
            <a:r>
              <a:rPr lang="zh-CN" altLang="en-US" dirty="0">
                <a:effectLst/>
                <a:sym typeface="+mn-ea"/>
              </a:rPr>
              <a:t>旨在使编写惯用的</a:t>
            </a:r>
            <a:r>
              <a:rPr lang="en-GB" altLang="zh-CN" dirty="0">
                <a:effectLst/>
                <a:sym typeface="+mn-ea"/>
              </a:rPr>
              <a:t>JavaScript</a:t>
            </a:r>
            <a:r>
              <a:rPr lang="zh-CN" altLang="en-US" dirty="0">
                <a:effectLst/>
                <a:sym typeface="+mn-ea"/>
              </a:rPr>
              <a:t>测试变得更快，更容易</a:t>
            </a:r>
            <a:endParaRPr lang="zh-CN" altLang="en-US" b="0" i="0" kern="1200" dirty="0">
              <a:solidFill>
                <a:schemeClr val="tx1"/>
              </a:solidFill>
              <a:effectLst/>
              <a:latin typeface="+mn-lt"/>
              <a:ea typeface="+mn-ea"/>
              <a:cs typeface="+mn-cs"/>
            </a:endParaRPr>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defRPr/>
            </a:pPr>
            <a:r>
              <a:rPr lang="en-GB" altLang="zh-CN" dirty="0">
                <a:effectLst/>
                <a:sym typeface="+mn-ea"/>
              </a:rPr>
              <a:t>Gatekeeper </a:t>
            </a:r>
            <a:r>
              <a:rPr lang="zh-CN" altLang="en-US" dirty="0">
                <a:effectLst/>
                <a:sym typeface="+mn-ea"/>
              </a:rPr>
              <a:t>、</a:t>
            </a:r>
            <a:r>
              <a:rPr lang="en-GB" altLang="zh-CN" dirty="0">
                <a:sym typeface="+mn-ea"/>
              </a:rPr>
              <a:t>Phabricator</a:t>
            </a:r>
            <a:r>
              <a:rPr lang="zh-CN" altLang="en-US" dirty="0">
                <a:sym typeface="+mn-ea"/>
              </a:rPr>
              <a:t>、</a:t>
            </a:r>
            <a:r>
              <a:rPr lang="en-GB" altLang="zh-CN" dirty="0" err="1">
                <a:sym typeface="+mn-ea"/>
              </a:rPr>
              <a:t>Perflab</a:t>
            </a:r>
            <a:r>
              <a:rPr lang="zh-CN" altLang="en-US" dirty="0">
                <a:sym typeface="+mn-ea"/>
              </a:rPr>
              <a:t>、</a:t>
            </a:r>
            <a:r>
              <a:rPr lang="en-GB" altLang="zh-CN" dirty="0">
                <a:sym typeface="+mn-ea"/>
              </a:rPr>
              <a:t>BitTorrent</a:t>
            </a:r>
            <a:r>
              <a:rPr lang="zh-CN" altLang="en-US" dirty="0">
                <a:sym typeface="+mn-ea"/>
              </a:rPr>
              <a:t>、</a:t>
            </a:r>
            <a:r>
              <a:rPr lang="en-GB" altLang="zh-CN" dirty="0">
                <a:sym typeface="+mn-ea"/>
              </a:rPr>
              <a:t>Claspin</a:t>
            </a:r>
            <a:r>
              <a:rPr lang="zh-CN" altLang="en-US" dirty="0">
                <a:sym typeface="+mn-ea"/>
              </a:rPr>
              <a:t>、</a:t>
            </a:r>
            <a:r>
              <a:rPr lang="en-GB" altLang="zh-CN" dirty="0" err="1">
                <a:effectLst/>
                <a:sym typeface="+mn-ea"/>
              </a:rPr>
              <a:t>fbconfig</a:t>
            </a:r>
            <a:r>
              <a:rPr lang="zh-CN" altLang="en-US" dirty="0">
                <a:effectLst/>
                <a:sym typeface="+mn-ea"/>
              </a:rPr>
              <a:t>、</a:t>
            </a:r>
            <a:r>
              <a:rPr lang="en-GB" altLang="zh-CN" dirty="0" err="1">
                <a:effectLst/>
                <a:sym typeface="+mn-ea"/>
              </a:rPr>
              <a:t>Zoncolan</a:t>
            </a:r>
            <a:endParaRPr lang="en-GB" altLang="zh-CN"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lang="en-GB" altLang="zh-CN" b="0" i="0" kern="1200" dirty="0">
              <a:solidFill>
                <a:schemeClr val="tx1"/>
              </a:solidFill>
              <a:effectLst/>
              <a:latin typeface="+mn-lt"/>
              <a:ea typeface="+mn-ea"/>
              <a:cs typeface="+mn-cs"/>
            </a:endParaRPr>
          </a:p>
          <a:p>
            <a:r>
              <a:rPr lang="en-GB" altLang="zh-CN" dirty="0" err="1">
                <a:effectLst/>
                <a:sym typeface="+mn-ea"/>
              </a:rPr>
              <a:t>Zoncolan</a:t>
            </a:r>
            <a:r>
              <a:rPr lang="en-GB" altLang="zh-CN" dirty="0">
                <a:effectLst/>
                <a:sym typeface="+mn-ea"/>
              </a:rPr>
              <a:t>: How Facebook uses static analysis to detect and prevent security issues</a:t>
            </a:r>
            <a:endParaRPr lang="en-GB" altLang="zh-CN" b="0" kern="1200" dirty="0">
              <a:solidFill>
                <a:schemeClr val="tx1"/>
              </a:solidFill>
              <a:effectLst/>
              <a:latin typeface="+mn-lt"/>
              <a:ea typeface="+mn-ea"/>
              <a:cs typeface="+mn-cs"/>
            </a:endParaRPr>
          </a:p>
          <a:p>
            <a:r>
              <a:rPr lang="en-GB" altLang="zh-CN" dirty="0">
                <a:sym typeface="+mn-ea"/>
                <a:hlinkClick r:id="rId5"/>
              </a:rPr>
              <a:t>https://engineering.fb.com/security/zoncolan</a:t>
            </a:r>
            <a:r>
              <a:rPr lang="en-GB" altLang="zh-CN">
                <a:sym typeface="+mn-ea"/>
                <a:hlinkClick r:id="rId5"/>
              </a:rPr>
              <a:t>/</a:t>
            </a:r>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GB" altLang="zh-CN" dirty="0">
                <a:effectLst/>
                <a:sym typeface="+mn-ea"/>
              </a:rPr>
              <a:t>Facebook</a:t>
            </a:r>
            <a:r>
              <a:rPr lang="zh-CN" altLang="en-US" dirty="0">
                <a:effectLst/>
                <a:sym typeface="+mn-ea"/>
              </a:rPr>
              <a:t>发布了</a:t>
            </a:r>
            <a:r>
              <a:rPr lang="en-GB" altLang="zh-CN" u="sng" dirty="0">
                <a:effectLst/>
                <a:sym typeface="+mn-ea"/>
                <a:hlinkClick r:id="rId3"/>
              </a:rPr>
              <a:t>Jest</a:t>
            </a:r>
            <a:r>
              <a:rPr lang="zh-CN" altLang="en-GB" dirty="0">
                <a:effectLst/>
                <a:sym typeface="+mn-ea"/>
              </a:rPr>
              <a:t>，</a:t>
            </a:r>
            <a:r>
              <a:rPr lang="zh-CN" altLang="en-US" dirty="0">
                <a:effectLst/>
                <a:sym typeface="+mn-ea"/>
              </a:rPr>
              <a:t>这是一个基于</a:t>
            </a:r>
            <a:r>
              <a:rPr lang="en-GB" altLang="zh-CN" u="sng" dirty="0">
                <a:effectLst/>
                <a:sym typeface="+mn-ea"/>
                <a:hlinkClick r:id="rId4"/>
              </a:rPr>
              <a:t>Jasmine</a:t>
            </a:r>
            <a:r>
              <a:rPr lang="zh-CN" altLang="en-US" u="sng" dirty="0">
                <a:effectLst/>
                <a:sym typeface="+mn-ea"/>
                <a:hlinkClick r:id="rId4"/>
              </a:rPr>
              <a:t>的</a:t>
            </a:r>
            <a:r>
              <a:rPr lang="zh-CN" altLang="en-US" dirty="0">
                <a:effectLst/>
                <a:sym typeface="+mn-ea"/>
              </a:rPr>
              <a:t>开源</a:t>
            </a:r>
            <a:r>
              <a:rPr lang="en-GB" altLang="zh-CN" dirty="0">
                <a:effectLst/>
                <a:sym typeface="+mn-ea"/>
              </a:rPr>
              <a:t>JavaScript</a:t>
            </a:r>
            <a:r>
              <a:rPr lang="zh-CN" altLang="en-US" dirty="0">
                <a:effectLst/>
                <a:sym typeface="+mn-ea"/>
              </a:rPr>
              <a:t>单元测试工具。</a:t>
            </a:r>
            <a:r>
              <a:rPr lang="en-GB" altLang="zh-CN" dirty="0">
                <a:effectLst/>
                <a:sym typeface="+mn-ea"/>
              </a:rPr>
              <a:t>Jest</a:t>
            </a:r>
            <a:r>
              <a:rPr lang="zh-CN" altLang="en-US" dirty="0">
                <a:effectLst/>
                <a:sym typeface="+mn-ea"/>
              </a:rPr>
              <a:t>旨在使编写惯用的</a:t>
            </a:r>
            <a:r>
              <a:rPr lang="en-GB" altLang="zh-CN" dirty="0">
                <a:effectLst/>
                <a:sym typeface="+mn-ea"/>
              </a:rPr>
              <a:t>JavaScript</a:t>
            </a:r>
            <a:r>
              <a:rPr lang="zh-CN" altLang="en-US" dirty="0">
                <a:effectLst/>
                <a:sym typeface="+mn-ea"/>
              </a:rPr>
              <a:t>测试变得更快，更容易</a:t>
            </a:r>
            <a:endParaRPr lang="zh-CN" altLang="en-US" b="0" i="0" kern="1200" dirty="0">
              <a:solidFill>
                <a:schemeClr val="tx1"/>
              </a:solidFill>
              <a:effectLst/>
              <a:latin typeface="+mn-lt"/>
              <a:ea typeface="+mn-ea"/>
              <a:cs typeface="+mn-cs"/>
            </a:endParaRPr>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defRPr/>
            </a:pPr>
            <a:r>
              <a:rPr lang="en-GB" altLang="zh-CN" dirty="0">
                <a:effectLst/>
                <a:sym typeface="+mn-ea"/>
              </a:rPr>
              <a:t>Gatekeeper </a:t>
            </a:r>
            <a:r>
              <a:rPr lang="zh-CN" altLang="en-US" dirty="0">
                <a:effectLst/>
                <a:sym typeface="+mn-ea"/>
              </a:rPr>
              <a:t>、</a:t>
            </a:r>
            <a:r>
              <a:rPr lang="en-GB" altLang="zh-CN" dirty="0">
                <a:sym typeface="+mn-ea"/>
              </a:rPr>
              <a:t>Phabricator</a:t>
            </a:r>
            <a:r>
              <a:rPr lang="zh-CN" altLang="en-US" dirty="0">
                <a:sym typeface="+mn-ea"/>
              </a:rPr>
              <a:t>、</a:t>
            </a:r>
            <a:r>
              <a:rPr lang="en-GB" altLang="zh-CN" dirty="0" err="1">
                <a:sym typeface="+mn-ea"/>
              </a:rPr>
              <a:t>Perflab</a:t>
            </a:r>
            <a:r>
              <a:rPr lang="zh-CN" altLang="en-US" dirty="0">
                <a:sym typeface="+mn-ea"/>
              </a:rPr>
              <a:t>、</a:t>
            </a:r>
            <a:r>
              <a:rPr lang="en-GB" altLang="zh-CN" dirty="0">
                <a:sym typeface="+mn-ea"/>
              </a:rPr>
              <a:t>BitTorrent</a:t>
            </a:r>
            <a:r>
              <a:rPr lang="zh-CN" altLang="en-US" dirty="0">
                <a:sym typeface="+mn-ea"/>
              </a:rPr>
              <a:t>、</a:t>
            </a:r>
            <a:r>
              <a:rPr lang="en-GB" altLang="zh-CN" dirty="0">
                <a:sym typeface="+mn-ea"/>
              </a:rPr>
              <a:t>Claspin</a:t>
            </a:r>
            <a:r>
              <a:rPr lang="zh-CN" altLang="en-US" dirty="0">
                <a:sym typeface="+mn-ea"/>
              </a:rPr>
              <a:t>、</a:t>
            </a:r>
            <a:r>
              <a:rPr lang="en-GB" altLang="zh-CN" dirty="0" err="1">
                <a:effectLst/>
                <a:sym typeface="+mn-ea"/>
              </a:rPr>
              <a:t>fbconfig</a:t>
            </a:r>
            <a:r>
              <a:rPr lang="zh-CN" altLang="en-US" dirty="0">
                <a:effectLst/>
                <a:sym typeface="+mn-ea"/>
              </a:rPr>
              <a:t>、</a:t>
            </a:r>
            <a:r>
              <a:rPr lang="en-GB" altLang="zh-CN" dirty="0" err="1">
                <a:effectLst/>
                <a:sym typeface="+mn-ea"/>
              </a:rPr>
              <a:t>Zoncolan</a:t>
            </a:r>
            <a:endParaRPr lang="en-GB" altLang="zh-CN"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lang="en-GB" altLang="zh-CN" b="0" i="0" kern="1200" dirty="0">
              <a:solidFill>
                <a:schemeClr val="tx1"/>
              </a:solidFill>
              <a:effectLst/>
              <a:latin typeface="+mn-lt"/>
              <a:ea typeface="+mn-ea"/>
              <a:cs typeface="+mn-cs"/>
            </a:endParaRPr>
          </a:p>
          <a:p>
            <a:r>
              <a:rPr lang="en-GB" altLang="zh-CN" dirty="0" err="1">
                <a:effectLst/>
                <a:sym typeface="+mn-ea"/>
              </a:rPr>
              <a:t>Zoncolan</a:t>
            </a:r>
            <a:r>
              <a:rPr lang="en-GB" altLang="zh-CN" dirty="0">
                <a:effectLst/>
                <a:sym typeface="+mn-ea"/>
              </a:rPr>
              <a:t>: How Facebook uses static analysis to detect and prevent security issues</a:t>
            </a:r>
            <a:endParaRPr lang="en-GB" altLang="zh-CN" b="0" kern="1200" dirty="0">
              <a:solidFill>
                <a:schemeClr val="tx1"/>
              </a:solidFill>
              <a:effectLst/>
              <a:latin typeface="+mn-lt"/>
              <a:ea typeface="+mn-ea"/>
              <a:cs typeface="+mn-cs"/>
            </a:endParaRPr>
          </a:p>
          <a:p>
            <a:r>
              <a:rPr lang="en-GB" altLang="zh-CN" dirty="0">
                <a:sym typeface="+mn-ea"/>
                <a:hlinkClick r:id="rId5"/>
              </a:rPr>
              <a:t>https://engineering.fb.com/security/zoncolan</a:t>
            </a:r>
            <a:r>
              <a:rPr lang="en-GB" altLang="zh-CN">
                <a:sym typeface="+mn-ea"/>
                <a:hlinkClick r:id="rId5"/>
              </a:rPr>
              <a:t>/</a:t>
            </a:r>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https://engineering.fb.com/developer-tools/sapienz-intelligent-automated-software-testing-at-scale/</a:t>
            </a:r>
            <a:endParaRPr lang="zh-CN" altLang="en-US"/>
          </a:p>
          <a:p>
            <a:endParaRPr lang="zh-CN" altLang="en-US"/>
          </a:p>
          <a:p>
            <a:r>
              <a:rPr lang="zh-CN" altLang="en-US"/>
              <a:t>https://zhuanlan.zhihu.com/p/50691681</a:t>
            </a:r>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017838" y="887413"/>
            <a:ext cx="4198937" cy="2395537"/>
          </a:xfrm>
        </p:spPr>
      </p:sp>
      <p:sp>
        <p:nvSpPr>
          <p:cNvPr id="3" name="备注占位符 2"/>
          <p:cNvSpPr>
            <a:spLocks noGrp="1"/>
          </p:cNvSpPr>
          <p:nvPr>
            <p:ph type="body" idx="1"/>
          </p:nvPr>
        </p:nvSpPr>
        <p:spPr/>
        <p:txBody>
          <a:bodyPr/>
          <a:lstStyle/>
          <a:p>
            <a:r>
              <a:rPr kumimoji="1" lang="zh-CN" altLang="en-US" dirty="0"/>
              <a:t>子章节的提示分隔页</a:t>
            </a:r>
            <a:endParaRPr kumimoji="1"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pPr marL="0" marR="0" lvl="0" indent="0" algn="l" defTabSz="914400" rtl="0" eaLnBrk="1" fontAlgn="auto" latinLnBrk="0" hangingPunct="1">
              <a:lnSpc>
                <a:spcPct val="100000"/>
              </a:lnSpc>
              <a:spcBef>
                <a:spcPts val="0"/>
              </a:spcBef>
              <a:spcAft>
                <a:spcPts val="0"/>
              </a:spcAft>
              <a:buClrTx/>
              <a:buSzTx/>
              <a:buFontTx/>
              <a:buNone/>
              <a:defRPr/>
            </a:pPr>
            <a:endParaRPr lang="en-GB" altLang="zh-CN" b="0" i="0" kern="1200" dirty="0">
              <a:solidFill>
                <a:schemeClr val="tx1"/>
              </a:solidFill>
              <a:effectLst/>
              <a:latin typeface="+mn-lt"/>
              <a:ea typeface="+mn-ea"/>
              <a:cs typeface="+mn-cs"/>
            </a:endParaRPr>
          </a:p>
          <a:p>
            <a:r>
              <a:rPr lang="en-GB" altLang="zh-CN" dirty="0" err="1">
                <a:effectLst/>
                <a:sym typeface="+mn-ea"/>
              </a:rPr>
              <a:t>Zoncolan</a:t>
            </a:r>
            <a:r>
              <a:rPr lang="en-GB" altLang="zh-CN" dirty="0">
                <a:effectLst/>
                <a:sym typeface="+mn-ea"/>
              </a:rPr>
              <a:t>: How Facebook uses static analysis to detect and prevent security issues</a:t>
            </a:r>
            <a:endParaRPr lang="en-GB" altLang="zh-CN" b="0" kern="1200" dirty="0">
              <a:solidFill>
                <a:schemeClr val="tx1"/>
              </a:solidFill>
              <a:effectLst/>
              <a:latin typeface="+mn-lt"/>
              <a:ea typeface="+mn-ea"/>
              <a:cs typeface="+mn-cs"/>
            </a:endParaRPr>
          </a:p>
          <a:p>
            <a:r>
              <a:rPr lang="en-GB" altLang="zh-CN" dirty="0">
                <a:sym typeface="+mn-ea"/>
                <a:hlinkClick r:id="rId3"/>
              </a:rPr>
              <a:t>https://engineering.fb.com/security/zoncolan</a:t>
            </a:r>
            <a:r>
              <a:rPr lang="en-GB" altLang="zh-CN">
                <a:sym typeface="+mn-ea"/>
                <a:hlinkClick r:id="rId3"/>
              </a:rPr>
              <a:t>/</a:t>
            </a:r>
            <a:endParaRPr lang="en-GB" altLang="zh-CN">
              <a:sym typeface="+mn-ea"/>
              <a:hlinkClick r:id="rId3"/>
            </a:endParaRPr>
          </a:p>
          <a:p>
            <a:endParaRPr lang="zh-CN" altLang="en-US"/>
          </a:p>
          <a:p>
            <a:endParaRPr lang="zh-CN" altLang="en-US"/>
          </a:p>
          <a:p>
            <a:r>
              <a:rPr lang="zh-CN" altLang="en-US"/>
              <a:t>https://nuclide.io/docs/quick-start/getting-started/</a:t>
            </a:r>
            <a:endParaRPr lang="zh-CN"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017838" y="887413"/>
            <a:ext cx="4198937" cy="2395537"/>
          </a:xfrm>
        </p:spPr>
      </p:sp>
      <p:sp>
        <p:nvSpPr>
          <p:cNvPr id="3" name="备注占位符 2"/>
          <p:cNvSpPr>
            <a:spLocks noGrp="1"/>
          </p:cNvSpPr>
          <p:nvPr>
            <p:ph type="body" idx="1"/>
          </p:nvPr>
        </p:nvSpPr>
        <p:spPr/>
        <p:txBody>
          <a:bodyPr/>
          <a:lstStyle/>
          <a:p>
            <a:r>
              <a:rPr kumimoji="1" lang="zh-CN" altLang="en-US" dirty="0"/>
              <a:t>https://engineering.fb.com/web/rapid-release-at-massive-scale/</a:t>
            </a:r>
            <a:endParaRPr kumimoji="1" lang="zh-CN" altLang="en-US" dirty="0"/>
          </a:p>
          <a:p>
            <a:endParaRPr kumimoji="1" lang="zh-CN" altLang="en-US" dirty="0"/>
          </a:p>
          <a:p>
            <a:r>
              <a:rPr kumimoji="1" lang="zh-CN" altLang="en-US" dirty="0"/>
              <a:t>https://time.geekbang.org/column/article/131673</a:t>
            </a:r>
            <a:endParaRPr kumimoji="1" lang="zh-CN" altLang="en-US" dirty="0"/>
          </a:p>
          <a:p>
            <a:endParaRPr kumimoji="1" lang="zh-CN" altLang="en-US" dirty="0"/>
          </a:p>
          <a:p>
            <a:endParaRPr kumimoji="1"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017838" y="887413"/>
            <a:ext cx="4198937" cy="2395537"/>
          </a:xfrm>
        </p:spPr>
      </p:sp>
      <p:sp>
        <p:nvSpPr>
          <p:cNvPr id="3" name="文本占位符 2"/>
          <p:cNvSpPr>
            <a:spLocks noGrp="1"/>
          </p:cNvSpPr>
          <p:nvPr>
            <p:ph type="body" idx="3"/>
          </p:nvPr>
        </p:nvSpPr>
        <p:spPr/>
        <p:txBody>
          <a:bodyPr/>
          <a:lstStyle/>
          <a:p>
            <a:r>
              <a:rPr lang="zh-CN" altLang="en-US" sz="700" dirty="0"/>
              <a:t>总体架构如图</a:t>
            </a:r>
            <a:r>
              <a:rPr lang="en-US" altLang="zh-CN" sz="700" dirty="0"/>
              <a:t>1</a:t>
            </a:r>
            <a:r>
              <a:rPr lang="zh-CN" altLang="en-US" sz="700" dirty="0"/>
              <a:t>所示。该图有两类活动：开发活动和部署活动</a:t>
            </a:r>
            <a:endParaRPr lang="zh-CN" altLang="en-US" sz="700" dirty="0"/>
          </a:p>
          <a:p>
            <a:endParaRPr lang="en-US" altLang="zh-CN" dirty="0"/>
          </a:p>
          <a:p>
            <a:r>
              <a:rPr lang="zh-CN" altLang="en-US" sz="700" dirty="0"/>
              <a:t>首先，我们描述开发活动。有效地移动设备的开发活动之间没有区别，</a:t>
            </a:r>
            <a:r>
              <a:rPr lang="en-GB" altLang="zh-CN" sz="700" dirty="0"/>
              <a:t>FB</a:t>
            </a:r>
            <a:r>
              <a:rPr lang="zh-CN" altLang="en-US" sz="700" dirty="0"/>
              <a:t>的基于云的软件。开发者分叉本地修订控制系统分支来自</a:t>
            </a:r>
            <a:r>
              <a:rPr lang="en-GB" altLang="zh-CN" sz="700" dirty="0"/>
              <a:t>Master</a:t>
            </a:r>
            <a:r>
              <a:rPr lang="zh-CN" altLang="en-US" sz="700" dirty="0"/>
              <a:t>分支。使用以下命令对本地分支进行软件更新频繁提交。经过适当的测试之后，</a:t>
            </a:r>
            <a:r>
              <a:rPr lang="en-GB" altLang="zh-CN" sz="700" dirty="0" err="1"/>
              <a:t>oper</a:t>
            </a:r>
            <a:r>
              <a:rPr lang="zh-CN" altLang="en-US" sz="700" dirty="0"/>
              <a:t>认为她的软件更新已准备就绪，可以部署，她将</a:t>
            </a:r>
            <a:r>
              <a:rPr lang="en-US" altLang="zh-CN" sz="700" dirty="0"/>
              <a:t>2</a:t>
            </a:r>
            <a:r>
              <a:rPr lang="zh-CN" altLang="en-US" sz="700" dirty="0"/>
              <a:t>更新推送到</a:t>
            </a:r>
            <a:r>
              <a:rPr lang="en-GB" altLang="zh-CN" sz="700" dirty="0"/>
              <a:t>Master</a:t>
            </a:r>
            <a:r>
              <a:rPr lang="zh-CN" altLang="en-US" sz="700" dirty="0"/>
              <a:t>分支中。正如我们所示</a:t>
            </a:r>
            <a:endParaRPr lang="zh-CN" altLang="en-US" sz="700" dirty="0"/>
          </a:p>
          <a:p>
            <a:r>
              <a:rPr lang="zh-CN" altLang="en-US" sz="700" dirty="0"/>
              <a:t>在</a:t>
            </a:r>
            <a:r>
              <a:rPr lang="en-US" altLang="zh-CN" sz="700" dirty="0"/>
              <a:t>§5</a:t>
            </a:r>
            <a:r>
              <a:rPr lang="zh-CN" altLang="en-US" sz="700" dirty="0"/>
              <a:t>中，每个开发人员将此类更新推送到主服务器中每周</a:t>
            </a:r>
            <a:r>
              <a:rPr lang="en-US" altLang="zh-CN" sz="700" dirty="0"/>
              <a:t>3-5</a:t>
            </a:r>
            <a:r>
              <a:rPr lang="zh-CN" altLang="en-US" sz="700" dirty="0"/>
              <a:t>次分支，其时间范围可与云计算媲美</a:t>
            </a:r>
            <a:r>
              <a:rPr lang="en-US" altLang="zh-CN" sz="700" dirty="0"/>
              <a:t>-</a:t>
            </a:r>
            <a:r>
              <a:rPr lang="en-GB" altLang="zh-CN" sz="700" dirty="0"/>
              <a:t>FB</a:t>
            </a:r>
            <a:r>
              <a:rPr lang="zh-CN" altLang="en-US" sz="700" dirty="0"/>
              <a:t>的基础软件。</a:t>
            </a:r>
            <a:endParaRPr lang="zh-CN" altLang="en-US" sz="700" dirty="0"/>
          </a:p>
          <a:p>
            <a:r>
              <a:rPr lang="en-GB" altLang="zh-CN" sz="700" dirty="0"/>
              <a:t>FB</a:t>
            </a:r>
            <a:r>
              <a:rPr lang="zh-CN" altLang="en-US" sz="700" dirty="0"/>
              <a:t>鼓励的一种显着编码实践是使用一种称为</a:t>
            </a:r>
            <a:r>
              <a:rPr lang="en-GB" altLang="zh-CN" sz="700" dirty="0"/>
              <a:t>Gatekeeper</a:t>
            </a:r>
            <a:r>
              <a:rPr lang="zh-CN" altLang="en-US" sz="700" dirty="0"/>
              <a:t>的机制，它可以使人动态</a:t>
            </a:r>
            <a:r>
              <a:rPr lang="en-GB" altLang="zh-CN" sz="700" dirty="0" err="1"/>
              <a:t>cally</a:t>
            </a:r>
            <a:r>
              <a:rPr lang="zh-CN" altLang="en-US" sz="700" dirty="0"/>
              <a:t>控制移动设备上功能的可用性。</a:t>
            </a:r>
            <a:endParaRPr lang="zh-CN" altLang="en-US" sz="700" dirty="0"/>
          </a:p>
          <a:p>
            <a:r>
              <a:rPr lang="zh-CN" altLang="en-US" sz="700" dirty="0"/>
              <a:t>实际上，此机制提供了动态地从服务器端打开或关闭移动端功能，即使在客户手中的设备上。因此，如果新部署</a:t>
            </a:r>
            <a:endParaRPr lang="zh-CN" altLang="en-US" sz="700" dirty="0"/>
          </a:p>
          <a:p>
            <a:r>
              <a:rPr lang="zh-CN" altLang="en-US" sz="700" dirty="0"/>
              <a:t>功能异常，可以将其关闭。这种机制也可以用于逐步打开有针对性的方式，例如通过定位操作系统，特定的操作系统版本版本，硬件设备类型，特定的硬件设备型号，国家</a:t>
            </a:r>
            <a:r>
              <a:rPr lang="en-US" altLang="zh-CN" sz="700" dirty="0"/>
              <a:t>/</a:t>
            </a:r>
            <a:r>
              <a:rPr lang="zh-CN" altLang="en-US" sz="700" dirty="0"/>
              <a:t>地区，语言环境等。它也可以用于</a:t>
            </a:r>
            <a:r>
              <a:rPr lang="en-GB" altLang="zh-CN" sz="700" dirty="0"/>
              <a:t>A / B</a:t>
            </a:r>
            <a:r>
              <a:rPr lang="zh-CN" altLang="en-US" sz="700" dirty="0"/>
              <a:t>测试，例如测试一项功能是否获得更多用法而不是替代方法</a:t>
            </a:r>
            <a:endParaRPr lang="en-US" altLang="zh-CN" sz="700" dirty="0"/>
          </a:p>
          <a:p>
            <a:endParaRPr lang="en-US" altLang="zh-CN" sz="700" dirty="0"/>
          </a:p>
          <a:p>
            <a:r>
              <a:rPr lang="zh-CN" altLang="en-US" sz="700" dirty="0"/>
              <a:t>部署活动</a:t>
            </a:r>
            <a:endParaRPr lang="en-US" altLang="zh-CN" sz="700" dirty="0"/>
          </a:p>
          <a:p>
            <a:pPr defTabSz="501650">
              <a:defRPr/>
            </a:pPr>
            <a:r>
              <a:rPr lang="en-GB" altLang="zh-CN" sz="700" dirty="0"/>
              <a:t>Both iOS and Android deploy </a:t>
            </a:r>
            <a:r>
              <a:rPr lang="en-GB" altLang="zh-CN" sz="700" dirty="0" err="1"/>
              <a:t>soFB</a:t>
            </a:r>
            <a:r>
              <a:rPr lang="en-GB" altLang="zh-CN" sz="700" dirty="0"/>
              <a:t> has a Release Engineering Team (</a:t>
            </a:r>
            <a:r>
              <a:rPr lang="en-GB" altLang="zh-CN" sz="700" dirty="0" err="1"/>
              <a:t>RelEng</a:t>
            </a:r>
            <a:r>
              <a:rPr lang="en-GB" altLang="zh-CN" sz="700" dirty="0"/>
              <a:t>) that is responsible for these activities. We now describe the lower half of the figure correspond- </a:t>
            </a:r>
            <a:r>
              <a:rPr lang="en-GB" altLang="zh-CN" sz="700" dirty="0" err="1"/>
              <a:t>ing</a:t>
            </a:r>
            <a:r>
              <a:rPr lang="en-GB" altLang="zh-CN" sz="700" dirty="0"/>
              <a:t> to deployment activities. FB has a Release Engineering Team (</a:t>
            </a:r>
            <a:r>
              <a:rPr lang="en-GB" altLang="zh-CN" sz="700" dirty="0" err="1"/>
              <a:t>RelEng</a:t>
            </a:r>
            <a:r>
              <a:rPr lang="en-GB" altLang="zh-CN" sz="700" dirty="0"/>
              <a:t>) that is responsible for these activities. The team includes project managers who are responsible for their target platform and who can make informed decisions as to which issues are launch-blocking or not. </a:t>
            </a:r>
            <a:endParaRPr lang="en-GB" altLang="zh-CN" dirty="0"/>
          </a:p>
          <a:p>
            <a:r>
              <a:rPr lang="en-GB" altLang="zh-CN" sz="700" dirty="0" err="1"/>
              <a:t>ftware</a:t>
            </a:r>
            <a:r>
              <a:rPr lang="en-GB" altLang="zh-CN" sz="700" dirty="0"/>
              <a:t> on a fixed-date cycle in a pipelined fashion. We begin by describing the specific process for iOS and then describe how the process for Android differs. </a:t>
            </a:r>
            <a:endParaRPr lang="en-GB" altLang="zh-CN" dirty="0"/>
          </a:p>
          <a:p>
            <a:pPr defTabSz="501650">
              <a:defRPr/>
            </a:pPr>
            <a:endParaRPr lang="en-GB" altLang="zh-CN" dirty="0"/>
          </a:p>
          <a:p>
            <a:endParaRPr lang="zh-CN" altLang="en-US" sz="700" dirty="0"/>
          </a:p>
          <a:p>
            <a:endParaRPr lang="zh-CN" altLang="en-US" dirty="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017838" y="887413"/>
            <a:ext cx="4198937" cy="2395537"/>
          </a:xfrm>
        </p:spPr>
      </p:sp>
      <p:sp>
        <p:nvSpPr>
          <p:cNvPr id="3" name="文本占位符 2"/>
          <p:cNvSpPr>
            <a:spLocks noGrp="1"/>
          </p:cNvSpPr>
          <p:nvPr>
            <p:ph type="body" idx="3"/>
          </p:nvPr>
        </p:nvSpPr>
        <p:spPr/>
        <p:txBody>
          <a:bodyPr/>
          <a:lstStyle/>
          <a:p>
            <a:pPr defTabSz="501650">
              <a:defRPr/>
            </a:pPr>
            <a:r>
              <a:rPr lang="en-GB" altLang="zh-CN" sz="700" dirty="0"/>
              <a:t>a Release branch is cut from the Master branch by </a:t>
            </a:r>
            <a:r>
              <a:rPr lang="en-GB" altLang="zh-CN" sz="700" dirty="0" err="1"/>
              <a:t>RelEng</a:t>
            </a:r>
            <a:r>
              <a:rPr lang="en-GB" altLang="zh-CN" sz="700" dirty="0"/>
              <a:t> at a two week cadence every other Sunday at 6pm. </a:t>
            </a:r>
            <a:endParaRPr lang="en-GB" altLang="zh-CN" dirty="0"/>
          </a:p>
          <a:p>
            <a:endParaRPr lang="zh-CN" altLang="en-US" dirty="0"/>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017838" y="887413"/>
            <a:ext cx="4198937" cy="2395537"/>
          </a:xfrm>
        </p:spPr>
      </p:sp>
      <p:sp>
        <p:nvSpPr>
          <p:cNvPr id="3" name="文本占位符 2"/>
          <p:cNvSpPr>
            <a:spLocks noGrp="1"/>
          </p:cNvSpPr>
          <p:nvPr>
            <p:ph type="body" idx="3"/>
          </p:nvPr>
        </p:nvSpPr>
        <p:spPr/>
        <p:txBody>
          <a:bodyPr/>
          <a:lstStyle/>
          <a:p>
            <a:pPr defTabSz="501650">
              <a:defRPr/>
            </a:pPr>
            <a:r>
              <a:rPr lang="en-GB" altLang="zh-CN" sz="700" dirty="0"/>
              <a:t>Alpha is shipped from the Master branch once a day. It is made available through the Google Play Store to a small fraction of external users consisting of several 10,000 users. Beta is shipped from the Release branch once a day and made available to a larger fraction of external users (around 3 million). </a:t>
            </a:r>
            <a:endParaRPr lang="en-GB" altLang="zh-CN" dirty="0"/>
          </a:p>
          <a:p>
            <a:endParaRPr lang="zh-CN" altLang="en-US" dirty="0"/>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017838" y="887413"/>
            <a:ext cx="4198937" cy="2395537"/>
          </a:xfrm>
        </p:spPr>
      </p:sp>
      <p:sp>
        <p:nvSpPr>
          <p:cNvPr id="3" name="文本占位符 2"/>
          <p:cNvSpPr>
            <a:spLocks noGrp="1"/>
          </p:cNvSpPr>
          <p:nvPr>
            <p:ph type="body" idx="3"/>
          </p:nvPr>
        </p:nvSpPr>
        <p:spPr/>
        <p:txBody>
          <a:bodyPr/>
          <a:lstStyle/>
          <a:p>
            <a:pPr defTabSz="501650">
              <a:defRPr/>
            </a:pPr>
            <a:r>
              <a:rPr lang="en-GB" altLang="zh-CN" sz="700" dirty="0"/>
              <a:t>The team can be kept small, in part because of the tools it has at its disposal and the degree of automation in the process, </a:t>
            </a:r>
            <a:endParaRPr lang="en-GB" altLang="zh-CN" dirty="0"/>
          </a:p>
          <a:p>
            <a:endParaRPr lang="zh-CN" altLang="en-US" dirty="0"/>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017838" y="887413"/>
            <a:ext cx="4198937" cy="2395537"/>
          </a:xfrm>
        </p:spPr>
      </p:sp>
      <p:sp>
        <p:nvSpPr>
          <p:cNvPr id="3" name="文本占位符 2"/>
          <p:cNvSpPr>
            <a:spLocks noGrp="1"/>
          </p:cNvSpPr>
          <p:nvPr>
            <p:ph type="body" idx="3"/>
          </p:nvPr>
        </p:nvSpPr>
        <p:spPr/>
        <p:txBody>
          <a:bodyPr/>
          <a:lstStyle/>
          <a:p>
            <a:pPr defTabSz="501650">
              <a:defRPr/>
            </a:pPr>
            <a:r>
              <a:rPr lang="en-GB" altLang="zh-CN" sz="700" dirty="0"/>
              <a:t>Facebook collects a significant amount of data related to each release and each deployment. It retains all of this data. In this section, we describe the data sets we used for the analysis we present in §5. </a:t>
            </a:r>
            <a:endParaRPr lang="en-GB" altLang="zh-CN" sz="700" dirty="0"/>
          </a:p>
          <a:p>
            <a:pPr defTabSz="501650">
              <a:defRPr/>
            </a:pPr>
            <a:endParaRPr lang="en-GB" altLang="zh-CN" sz="700" dirty="0"/>
          </a:p>
          <a:p>
            <a:pPr defTabSz="501650">
              <a:defRPr/>
            </a:pPr>
            <a:r>
              <a:rPr lang="en-GB" altLang="zh-CN" sz="700" dirty="0"/>
              <a:t>This database contains information about each mobile deployment, including the deploy- </a:t>
            </a:r>
            <a:r>
              <a:rPr lang="en-GB" altLang="zh-CN" sz="700" dirty="0" err="1"/>
              <a:t>ment</a:t>
            </a:r>
            <a:r>
              <a:rPr lang="en-GB" altLang="zh-CN" sz="700" dirty="0"/>
              <a:t> date, the deployment status, the release branch from which the build was made, the cut date of the re- lease being deployed, the versions of the alpha/beta/- production builds, etc. </a:t>
            </a:r>
            <a:endParaRPr lang="en-GB" altLang="zh-CN" sz="700" dirty="0"/>
          </a:p>
          <a:p>
            <a:pPr defTabSz="501650">
              <a:defRPr/>
            </a:pPr>
            <a:endParaRPr lang="en-GB" altLang="zh-CN" dirty="0"/>
          </a:p>
          <a:p>
            <a:endParaRPr lang="zh-CN" altLang="en-US" dirty="0"/>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017838" y="887413"/>
            <a:ext cx="4198937" cy="2395537"/>
          </a:xfrm>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017838" y="887413"/>
            <a:ext cx="4198937" cy="2395537"/>
          </a:xfrm>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017838" y="887413"/>
            <a:ext cx="4198937" cy="2395537"/>
          </a:xfrm>
        </p:spPr>
      </p:sp>
      <p:sp>
        <p:nvSpPr>
          <p:cNvPr id="3" name="备注占位符 2"/>
          <p:cNvSpPr>
            <a:spLocks noGrp="1"/>
          </p:cNvSpPr>
          <p:nvPr>
            <p:ph type="body" idx="1"/>
          </p:nvPr>
        </p:nvSpPr>
        <p:spPr/>
        <p:txBody>
          <a:bodyPr/>
          <a:lstStyle/>
          <a:p>
            <a:r>
              <a:rPr lang="zh-CN" altLang="en-US" dirty="0" smtClean="0"/>
              <a:t>和乔布斯一样，扎克伯格身上有着强烈的使命感。这种使命感正是扎克伯格可以带领</a:t>
            </a:r>
            <a:r>
              <a:rPr lang="en-US" altLang="zh-CN" dirty="0" smtClean="0"/>
              <a:t>Facebook</a:t>
            </a:r>
            <a:r>
              <a:rPr lang="zh-CN" altLang="en-US" dirty="0" smtClean="0"/>
              <a:t>不断前行的动力所在。</a:t>
            </a:r>
            <a:endParaRPr lang="en-US" altLang="zh-CN" dirty="0" smtClean="0"/>
          </a:p>
          <a:p>
            <a:r>
              <a:rPr lang="en-US" altLang="zh-CN" dirty="0" smtClean="0"/>
              <a:t>Facebook</a:t>
            </a:r>
            <a:r>
              <a:rPr lang="zh-CN" altLang="en-US" dirty="0" smtClean="0"/>
              <a:t>的使命是让世界变得更加开放、共享。</a:t>
            </a: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017838" y="887413"/>
            <a:ext cx="4198937" cy="2395537"/>
          </a:xfrm>
        </p:spPr>
      </p:sp>
      <p:sp>
        <p:nvSpPr>
          <p:cNvPr id="3" name="文本占位符 2"/>
          <p:cNvSpPr>
            <a:spLocks noGrp="1"/>
          </p:cNvSpPr>
          <p:nvPr>
            <p:ph type="body" idx="3"/>
          </p:nvPr>
        </p:nvSpPr>
        <p:spPr/>
        <p:txBody>
          <a:bodyPr/>
          <a:lstStyle/>
          <a:p>
            <a:pPr marL="125730" indent="-125730">
              <a:buAutoNum type="arabicPeriod"/>
            </a:pPr>
            <a:r>
              <a:rPr lang="en-GB" altLang="zh-CN" sz="700" dirty="0"/>
              <a:t>Coverage</a:t>
            </a:r>
            <a:r>
              <a:rPr lang="zh-CN" altLang="en-US" sz="700" dirty="0"/>
              <a:t>（覆盖范围）</a:t>
            </a:r>
            <a:r>
              <a:rPr lang="en-GB" altLang="zh-CN" sz="700" dirty="0"/>
              <a:t>. Testing is done as extensively as possible. Almost every test ever written that is still useful is run as frequently as it makes sense to do so. </a:t>
            </a:r>
            <a:endParaRPr lang="en-GB" altLang="zh-CN" sz="700" dirty="0"/>
          </a:p>
          <a:p>
            <a:pPr marL="125730" indent="-125730">
              <a:buAutoNum type="arabicPeriod"/>
            </a:pPr>
            <a:endParaRPr lang="en-GB" altLang="zh-CN" dirty="0"/>
          </a:p>
          <a:p>
            <a:r>
              <a:rPr lang="en-GB" altLang="zh-CN" sz="700" dirty="0"/>
              <a:t>2. Responsive</a:t>
            </a:r>
            <a:r>
              <a:rPr lang="zh-CN" altLang="en-US" sz="700" dirty="0"/>
              <a:t>（反应迅速）</a:t>
            </a:r>
            <a:r>
              <a:rPr lang="en-GB" altLang="zh-CN" sz="700" dirty="0"/>
              <a:t>. The faster a regression is caught, the easier it is to deal with; quickly caught issues are easier to address by the developers because the code and code structure are still top of mind. For instance, parallel builds are used so as to be able to provide feedback more quickly. The objective is to be able to provide the developer with the results from smoke-tests within 10 minutes of her actions. </a:t>
            </a:r>
            <a:endParaRPr lang="en-GB" altLang="zh-CN" sz="700" dirty="0"/>
          </a:p>
          <a:p>
            <a:endParaRPr lang="en-GB" altLang="zh-CN" dirty="0"/>
          </a:p>
          <a:p>
            <a:r>
              <a:rPr lang="en-GB" altLang="zh-CN" sz="700" dirty="0"/>
              <a:t>3. Quality</a:t>
            </a:r>
            <a:r>
              <a:rPr lang="zh-CN" altLang="en-US" sz="700" dirty="0"/>
              <a:t>（质量）</a:t>
            </a:r>
            <a:r>
              <a:rPr lang="en-GB" altLang="zh-CN" sz="700" dirty="0"/>
              <a:t>. Tests should identify issues with surgical precision. False positives and false negatives need to be minimized. This is important not only to minimize the time developers spend on chasing false alarms, but also to prevent test results from being ignored over time. </a:t>
            </a:r>
            <a:endParaRPr lang="en-GB" altLang="zh-CN" sz="700" dirty="0"/>
          </a:p>
          <a:p>
            <a:endParaRPr lang="en-GB" altLang="zh-CN" dirty="0"/>
          </a:p>
          <a:p>
            <a:r>
              <a:rPr lang="en-GB" altLang="zh-CN" sz="700" dirty="0"/>
              <a:t>4. Automation</a:t>
            </a:r>
            <a:r>
              <a:rPr lang="zh-CN" altLang="en-US" sz="700" dirty="0"/>
              <a:t>（自动化）</a:t>
            </a:r>
            <a:r>
              <a:rPr lang="en-GB" altLang="zh-CN" sz="700" dirty="0"/>
              <a:t>. Tests are automated as much as pos- </a:t>
            </a:r>
            <a:r>
              <a:rPr lang="en-GB" altLang="zh-CN" sz="700" dirty="0" err="1"/>
              <a:t>sible</a:t>
            </a:r>
            <a:r>
              <a:rPr lang="en-GB" altLang="zh-CN" sz="700" dirty="0"/>
              <a:t>. This makes them repeatable, and it ensures the tests are run on a regular basis. An additional aspect of automation has proved to be useful: automatically identifying the developer that caused a regression with his code changes so that he can be informed </a:t>
            </a:r>
            <a:r>
              <a:rPr lang="en-GB" altLang="zh-CN" sz="700" dirty="0" err="1"/>
              <a:t>immedi</a:t>
            </a:r>
            <a:r>
              <a:rPr lang="en-GB" altLang="zh-CN" sz="700" dirty="0"/>
              <a:t>- </a:t>
            </a:r>
            <a:r>
              <a:rPr lang="en-GB" altLang="zh-CN" sz="700" dirty="0" err="1"/>
              <a:t>ately</a:t>
            </a:r>
            <a:r>
              <a:rPr lang="en-GB" altLang="zh-CN" sz="700" dirty="0"/>
              <a:t> with specific details on the detected issue and the code that might have caused the issue. This is done by comparing the location in the code likely to have caused the detected issue with recently applied code changes. Much effort has gone into developing this ca- </a:t>
            </a:r>
            <a:r>
              <a:rPr lang="en-GB" altLang="zh-CN" sz="700" dirty="0" err="1"/>
              <a:t>pability</a:t>
            </a:r>
            <a:r>
              <a:rPr lang="en-GB" altLang="zh-CN" sz="700" dirty="0"/>
              <a:t> since it is effective only when the quality is high. </a:t>
            </a:r>
            <a:endParaRPr lang="en-GB" altLang="zh-CN" sz="700" dirty="0"/>
          </a:p>
          <a:p>
            <a:endParaRPr lang="en-GB" altLang="zh-CN" sz="700" dirty="0"/>
          </a:p>
          <a:p>
            <a:pPr defTabSz="501650">
              <a:defRPr/>
            </a:pPr>
            <a:r>
              <a:rPr lang="en-GB" altLang="zh-CN" sz="700" dirty="0"/>
              <a:t>5. Prioritization</a:t>
            </a:r>
            <a:r>
              <a:rPr lang="zh-CN" altLang="en-US" sz="700" dirty="0"/>
              <a:t>（优先级）</a:t>
            </a:r>
            <a:r>
              <a:rPr lang="en-GB" altLang="zh-CN" sz="700" dirty="0"/>
              <a:t>. Testing requires a lot of computing resources if it is to be exhaustive and responsive at the same time. Since resources will invariably be limited, a prioritized testing strategy is imperative. For example, when a change is pushed to the Master branch, </a:t>
            </a:r>
            <a:r>
              <a:rPr lang="en-GB" altLang="zh-CN" sz="700" dirty="0" err="1"/>
              <a:t>inte</a:t>
            </a:r>
            <a:r>
              <a:rPr lang="en-GB" altLang="zh-CN" sz="700" dirty="0"/>
              <a:t>- </a:t>
            </a:r>
            <a:r>
              <a:rPr lang="en-GB" altLang="zh-CN" sz="700" dirty="0" err="1"/>
              <a:t>gration</a:t>
            </a:r>
            <a:r>
              <a:rPr lang="en-GB" altLang="zh-CN" sz="700" dirty="0"/>
              <a:t> tests are only done on those portions of the app that might be affected by the changes being pushed, instead of running the full test-suite. This makes it possible to provide key test results to the developer more quickly. Complete integration tests are run </a:t>
            </a:r>
            <a:r>
              <a:rPr lang="en-GB" altLang="zh-CN" sz="700" dirty="0" err="1"/>
              <a:t>ev</a:t>
            </a:r>
            <a:r>
              <a:rPr lang="en-GB" altLang="zh-CN" sz="700" dirty="0"/>
              <a:t>- </a:t>
            </a:r>
            <a:r>
              <a:rPr lang="en-GB" altLang="zh-CN" sz="700" dirty="0" err="1"/>
              <a:t>ery</a:t>
            </a:r>
            <a:r>
              <a:rPr lang="en-GB" altLang="zh-CN" sz="700" dirty="0"/>
              <a:t> few hours on the Master and Release branches. </a:t>
            </a:r>
            <a:endParaRPr lang="en-GB" altLang="zh-CN" dirty="0"/>
          </a:p>
          <a:p>
            <a:endParaRPr lang="en-GB" altLang="zh-CN" dirty="0"/>
          </a:p>
          <a:p>
            <a:endParaRPr lang="zh-CN" altLang="en-US" dirty="0"/>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017838" y="887413"/>
            <a:ext cx="4198937" cy="2395537"/>
          </a:xfrm>
        </p:spPr>
      </p:sp>
      <p:sp>
        <p:nvSpPr>
          <p:cNvPr id="3" name="文本占位符 2"/>
          <p:cNvSpPr>
            <a:spLocks noGrp="1"/>
          </p:cNvSpPr>
          <p:nvPr>
            <p:ph type="body" idx="3"/>
          </p:nvPr>
        </p:nvSpPr>
        <p:spPr/>
        <p:txBody>
          <a:bodyPr/>
          <a:lstStyle/>
          <a:p>
            <a:r>
              <a:rPr lang="en-GB" altLang="zh-CN" sz="700" dirty="0"/>
              <a:t>Testing is particularly important for mobile apps for the following reasons: </a:t>
            </a:r>
            <a:endParaRPr lang="en-GB" altLang="zh-CN" dirty="0">
              <a:effectLst/>
            </a:endParaRPr>
          </a:p>
          <a:p>
            <a:pPr lvl="1"/>
            <a:r>
              <a:rPr lang="en-GB" altLang="zh-CN" sz="700" dirty="0"/>
              <a:t>Thousands of updates are made to mobile software each week. </a:t>
            </a:r>
            <a:endParaRPr lang="en-GB" altLang="zh-CN" sz="700" dirty="0"/>
          </a:p>
          <a:p>
            <a:pPr lvl="1"/>
            <a:r>
              <a:rPr lang="en-GB" altLang="zh-CN" sz="700" dirty="0"/>
              <a:t>There are hundreds of device and OS version combi- nations the software has to run on. </a:t>
            </a:r>
            <a:endParaRPr lang="en-GB" altLang="zh-CN" sz="700" dirty="0"/>
          </a:p>
          <a:p>
            <a:pPr lvl="1"/>
            <a:r>
              <a:rPr lang="en-GB" altLang="zh-CN" sz="700" dirty="0"/>
              <a:t>The options available for taking remedial actions when critical issues arise post-deployment are limited. </a:t>
            </a:r>
            <a:endParaRPr lang="en-GB" altLang="zh-CN" sz="700" dirty="0"/>
          </a:p>
          <a:p>
            <a:endParaRPr lang="en-US" altLang="zh-CN" dirty="0"/>
          </a:p>
          <a:p>
            <a:r>
              <a:rPr lang="en-GB" altLang="zh-CN" sz="700" dirty="0"/>
              <a:t>As one might expect, FB applies numerous types of tests, including unit tests, static analysis tests, integration tests, screen layout tests, performance tests, build tests, as well as manual tests. </a:t>
            </a:r>
            <a:endParaRPr lang="en-GB" altLang="zh-CN" sz="700" dirty="0"/>
          </a:p>
          <a:p>
            <a:endParaRPr lang="en-GB" altLang="zh-CN" dirty="0">
              <a:effectLst/>
            </a:endParaRPr>
          </a:p>
          <a:p>
            <a:pPr defTabSz="501650">
              <a:defRPr/>
            </a:pPr>
            <a:r>
              <a:rPr lang="en-GB" altLang="zh-CN" sz="700" dirty="0"/>
              <a:t>Tools and automation play a key role, supported in part by hundreds of developers devoted to developing tools. Most of the tests are run in an automated fashion. When a regression is detected, an attempt is made to automatically tie it back to specific code changes that were made recently, and an email is automatically sent to the developer responsible for that particular change. </a:t>
            </a:r>
            <a:endParaRPr lang="en-GB" altLang="zh-CN" dirty="0"/>
          </a:p>
          <a:p>
            <a:endParaRPr lang="en-GB" altLang="zh-CN" dirty="0">
              <a:effectLst/>
            </a:endParaRPr>
          </a:p>
          <a:p>
            <a:endParaRPr lang="zh-CN" altLang="en-US" dirty="0"/>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017838" y="887413"/>
            <a:ext cx="4198937" cy="2395537"/>
          </a:xfrm>
        </p:spPr>
      </p:sp>
      <p:sp>
        <p:nvSpPr>
          <p:cNvPr id="3" name="文本占位符 2"/>
          <p:cNvSpPr>
            <a:spLocks noGrp="1"/>
          </p:cNvSpPr>
          <p:nvPr>
            <p:ph type="body" idx="3"/>
          </p:nvPr>
        </p:nvSpPr>
        <p:spPr/>
        <p:txBody>
          <a:bodyPr/>
          <a:lstStyle/>
          <a:p>
            <a:r>
              <a:rPr lang="en-GB" altLang="zh-CN" sz="700" dirty="0"/>
              <a:t>Table 1 lists some of the types of testing conducted on the mobile software. These tests are run in all phases of the development and deployment cycle. </a:t>
            </a:r>
            <a:endParaRPr lang="en-GB" altLang="zh-CN" sz="700" dirty="0"/>
          </a:p>
          <a:p>
            <a:endParaRPr lang="en-GB" altLang="zh-CN" dirty="0"/>
          </a:p>
          <a:p>
            <a:r>
              <a:rPr lang="en-GB" altLang="zh-CN" sz="700" dirty="0"/>
              <a:t>Pre-Push Testing. A developer will frequently run unit tests on her PC/laptop while developing code. Given the size of the apps and the limited power of the development PCs and laptops, more extensive unit tests will be run on servers in simulation environments. The developer can also manually invoke any of the other tests listed in the table, with static analysis and some integration testing being the most common ones invoked. Finally, a subtle point, while there is no separate testing team, a code review is required before any code can be pushed to the Master branch. </a:t>
            </a:r>
            <a:endParaRPr lang="en-GB" altLang="zh-CN" sz="700" dirty="0"/>
          </a:p>
          <a:p>
            <a:endParaRPr lang="en-GB" altLang="zh-CN" dirty="0"/>
          </a:p>
          <a:p>
            <a:r>
              <a:rPr lang="en-GB" altLang="zh-CN" sz="700" dirty="0"/>
              <a:t>On Push. When the developer believes her changes are complete and work correctly, she initiates a push of her changes to the Master branch. Before the actual push </a:t>
            </a:r>
            <a:r>
              <a:rPr lang="en-GB" altLang="zh-CN" sz="700" dirty="0" err="1"/>
              <a:t>oc</a:t>
            </a:r>
            <a:r>
              <a:rPr lang="en-GB" altLang="zh-CN" sz="700" dirty="0"/>
              <a:t>- curs, a number of tests are run automatically to determine whether the push should be blocked. These include stan- </a:t>
            </a:r>
            <a:r>
              <a:rPr lang="en-GB" altLang="zh-CN" sz="700" dirty="0" err="1"/>
              <a:t>dard</a:t>
            </a:r>
            <a:r>
              <a:rPr lang="en-GB" altLang="zh-CN" sz="700" dirty="0"/>
              <a:t> unit tests as well as a number of smoke tests that verify that heavily used features and their key flows work correctly. Moreover, a test is run to ensure a build with the changes works correctly. However, since a full build is time and re- source intensive, the build test here only tests dependencies a few levels deep. </a:t>
            </a:r>
            <a:endParaRPr lang="en-GB" altLang="zh-CN" sz="700" dirty="0"/>
          </a:p>
          <a:p>
            <a:endParaRPr lang="en-GB" altLang="zh-CN" dirty="0"/>
          </a:p>
          <a:p>
            <a:r>
              <a:rPr lang="en-GB" altLang="zh-CN" sz="700" dirty="0"/>
              <a:t>The changes are pushed onto the Master branch if all tests pass. The merging process may identify conflicts, in which case the developer is alerted so she can address them. </a:t>
            </a:r>
            <a:endParaRPr lang="en-GB" altLang="zh-CN" dirty="0"/>
          </a:p>
          <a:p>
            <a:endParaRPr lang="en-US" altLang="zh-CN" dirty="0"/>
          </a:p>
          <a:p>
            <a:r>
              <a:rPr lang="en-GB" altLang="zh-CN" sz="700" dirty="0"/>
              <a:t>Continuous testing on Master and Release branch. All of the tests are run continuously (every few hours) on both the Master and the Release branch. The most </a:t>
            </a:r>
            <a:r>
              <a:rPr lang="en-GB" altLang="zh-CN" sz="700" dirty="0" err="1"/>
              <a:t>impor</a:t>
            </a:r>
            <a:r>
              <a:rPr lang="en-GB" altLang="zh-CN" sz="700" dirty="0"/>
              <a:t>- </a:t>
            </a:r>
            <a:r>
              <a:rPr lang="en-GB" altLang="zh-CN" sz="700" dirty="0" err="1"/>
              <a:t>tant</a:t>
            </a:r>
            <a:r>
              <a:rPr lang="en-GB" altLang="zh-CN" sz="700" dirty="0"/>
              <a:t> of these are the full build tests, integration regression tests, and performance tests in the mobile device lab. </a:t>
            </a:r>
            <a:endParaRPr lang="en-GB" altLang="zh-CN" dirty="0"/>
          </a:p>
          <a:p>
            <a:r>
              <a:rPr lang="en-GB" altLang="zh-CN" sz="700" dirty="0"/>
              <a:t>As mentioned in §2, alpha versions are built from the Mas- </a:t>
            </a:r>
            <a:r>
              <a:rPr lang="en-GB" altLang="zh-CN" sz="700" dirty="0" err="1"/>
              <a:t>ter</a:t>
            </a:r>
            <a:r>
              <a:rPr lang="en-GB" altLang="zh-CN" sz="700" dirty="0"/>
              <a:t> branch (twice a day for iOS and once a day for Android) and beta versions are built from the Release branch three times a day. Release of the alpha version of software is blocked if a certain percentage of tests fails. This happens very rarely. </a:t>
            </a:r>
            <a:endParaRPr lang="en-GB" altLang="zh-CN" sz="700" dirty="0"/>
          </a:p>
          <a:p>
            <a:endParaRPr lang="en-GB" altLang="zh-CN" dirty="0"/>
          </a:p>
          <a:p>
            <a:r>
              <a:rPr lang="en-GB" altLang="zh-CN" sz="700" i="1" dirty="0"/>
              <a:t>Manual testing </a:t>
            </a:r>
            <a:endParaRPr lang="en-GB" altLang="zh-CN" dirty="0"/>
          </a:p>
          <a:p>
            <a:r>
              <a:rPr lang="en-GB" altLang="zh-CN" sz="700" dirty="0"/>
              <a:t>A contracted manual testing team (of about 100) is used to test the mobile apps. They do various smoke tests and edge-case tests to ensure the apps behave as expected. The testing team is primarily used to test new features for which automated tests have not yet been created. Finally, they are responsible for UI testing after language translations have been added to assess the quality of the look and feel. </a:t>
            </a:r>
            <a:endParaRPr lang="en-GB" altLang="zh-CN" dirty="0"/>
          </a:p>
          <a:p>
            <a:endParaRPr lang="en-GB" altLang="zh-CN" dirty="0"/>
          </a:p>
          <a:p>
            <a:endParaRPr lang="en-US" altLang="zh-CN" dirty="0"/>
          </a:p>
          <a:p>
            <a:endParaRPr lang="zh-CN" altLang="en-US" dirty="0"/>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661150" y="1433513"/>
            <a:ext cx="6781800" cy="3867150"/>
          </a:xfrm>
        </p:spPr>
      </p:sp>
      <p:sp>
        <p:nvSpPr>
          <p:cNvPr id="3" name="文本占位符 2"/>
          <p:cNvSpPr>
            <a:spLocks noGrp="1"/>
          </p:cNvSpPr>
          <p:nvPr>
            <p:ph type="body" idx="3"/>
          </p:nvPr>
        </p:nvSpPr>
        <p:spPr/>
        <p:txBody>
          <a:bodyPr/>
          <a:lstStyle/>
          <a:p>
            <a:endParaRPr lang="en-GB" altLang="zh-CN" dirty="0">
              <a:hlinkClick r:id="rId3"/>
            </a:endParaRPr>
          </a:p>
          <a:p>
            <a:r>
              <a:rPr lang="en-GB" altLang="zh-CN" dirty="0">
                <a:hlinkClick r:id="rId3"/>
              </a:rPr>
              <a:t>https://dzone.com/articles/continuous-testing-what-why-and-how</a:t>
            </a:r>
            <a:endParaRPr lang="en-GB" altLang="zh-CN" dirty="0"/>
          </a:p>
          <a:p>
            <a:endParaRPr lang="en-GB" altLang="zh-CN" dirty="0"/>
          </a:p>
          <a:p>
            <a:r>
              <a:rPr lang="en-GB" altLang="zh-CN" sz="1200" b="1" i="0" kern="1200" dirty="0">
                <a:solidFill>
                  <a:schemeClr val="tx1"/>
                </a:solidFill>
                <a:effectLst/>
                <a:latin typeface="+mn-lt"/>
                <a:ea typeface="+mn-ea"/>
                <a:cs typeface="+mn-cs"/>
              </a:rPr>
              <a:t>7-Steps to Adopt Continuous Testing</a:t>
            </a:r>
            <a:endParaRPr lang="en-GB" altLang="zh-CN" sz="1200" b="1" i="0" kern="1200" dirty="0">
              <a:solidFill>
                <a:schemeClr val="tx1"/>
              </a:solidFill>
              <a:effectLst/>
              <a:latin typeface="+mn-lt"/>
              <a:ea typeface="+mn-ea"/>
              <a:cs typeface="+mn-cs"/>
            </a:endParaRPr>
          </a:p>
          <a:p>
            <a:r>
              <a:rPr lang="en-GB" altLang="zh-CN" sz="1200" b="1" i="0" kern="1200" dirty="0">
                <a:solidFill>
                  <a:schemeClr val="tx1"/>
                </a:solidFill>
                <a:effectLst/>
                <a:latin typeface="+mn-lt"/>
                <a:ea typeface="+mn-ea"/>
                <a:cs typeface="+mn-cs"/>
              </a:rPr>
              <a:t>1. Define Tests Early, Even Before Writing Code!</a:t>
            </a:r>
            <a:endParaRPr lang="en-GB" altLang="zh-CN" sz="1200" b="1" i="0" kern="1200" dirty="0">
              <a:solidFill>
                <a:schemeClr val="tx1"/>
              </a:solidFill>
              <a:effectLst/>
              <a:latin typeface="+mn-lt"/>
              <a:ea typeface="+mn-ea"/>
              <a:cs typeface="+mn-cs"/>
            </a:endParaRPr>
          </a:p>
          <a:p>
            <a:r>
              <a:rPr lang="en-GB" altLang="zh-CN" sz="1200" b="0" i="0" kern="1200" dirty="0">
                <a:solidFill>
                  <a:schemeClr val="tx1"/>
                </a:solidFill>
                <a:effectLst/>
                <a:latin typeface="+mn-lt"/>
                <a:ea typeface="+mn-ea"/>
                <a:cs typeface="+mn-cs"/>
              </a:rPr>
              <a:t>Lack of clear requirements or incorrect interpretation thereof leads to rework and delays. Techniques such as </a:t>
            </a:r>
            <a:r>
              <a:rPr lang="en-GB" altLang="zh-CN" sz="1200" b="0" i="0" u="none" strike="noStrike" kern="1200" dirty="0">
                <a:solidFill>
                  <a:schemeClr val="tx1"/>
                </a:solidFill>
                <a:effectLst/>
                <a:latin typeface="+mn-lt"/>
                <a:ea typeface="+mn-ea"/>
                <a:cs typeface="+mn-cs"/>
                <a:hlinkClick r:id="rId4"/>
              </a:rPr>
              <a:t>Behavior-Driven Development (BDD)</a:t>
            </a:r>
            <a:r>
              <a:rPr lang="en-GB" altLang="zh-CN" sz="1200" b="0" i="0" kern="1200" dirty="0">
                <a:solidFill>
                  <a:schemeClr val="tx1"/>
                </a:solidFill>
                <a:effectLst/>
                <a:latin typeface="+mn-lt"/>
                <a:ea typeface="+mn-ea"/>
                <a:cs typeface="+mn-cs"/>
              </a:rPr>
              <a:t>, </a:t>
            </a:r>
            <a:r>
              <a:rPr lang="en-GB" altLang="zh-CN" sz="1200" b="0" i="0" u="none" strike="noStrike" kern="1200" dirty="0">
                <a:solidFill>
                  <a:schemeClr val="tx1"/>
                </a:solidFill>
                <a:effectLst/>
                <a:latin typeface="+mn-lt"/>
                <a:ea typeface="+mn-ea"/>
                <a:cs typeface="+mn-cs"/>
                <a:hlinkClick r:id="rId5"/>
              </a:rPr>
              <a:t>Acceptance Test-Driven Development (ATDD)</a:t>
            </a:r>
            <a:r>
              <a:rPr lang="en-GB" altLang="zh-CN" sz="1200" b="0" i="0" kern="1200" dirty="0">
                <a:solidFill>
                  <a:schemeClr val="tx1"/>
                </a:solidFill>
                <a:effectLst/>
                <a:latin typeface="+mn-lt"/>
                <a:ea typeface="+mn-ea"/>
                <a:cs typeface="+mn-cs"/>
              </a:rPr>
              <a:t>, and </a:t>
            </a:r>
            <a:r>
              <a:rPr lang="en-GB" altLang="zh-CN" sz="1200" b="0" i="0" u="none" strike="noStrike" kern="1200" dirty="0">
                <a:solidFill>
                  <a:schemeClr val="tx1"/>
                </a:solidFill>
                <a:effectLst/>
                <a:latin typeface="+mn-lt"/>
                <a:ea typeface="+mn-ea"/>
                <a:cs typeface="+mn-cs"/>
                <a:hlinkClick r:id="rId6"/>
              </a:rPr>
              <a:t>Model-Based Testing</a:t>
            </a:r>
            <a:r>
              <a:rPr lang="en-GB" altLang="zh-CN" sz="1200" b="0" i="0" kern="1200" dirty="0">
                <a:solidFill>
                  <a:schemeClr val="tx1"/>
                </a:solidFill>
                <a:effectLst/>
                <a:latin typeface="+mn-lt"/>
                <a:ea typeface="+mn-ea"/>
                <a:cs typeface="+mn-cs"/>
              </a:rPr>
              <a:t> using tools like </a:t>
            </a:r>
            <a:r>
              <a:rPr lang="en-GB" altLang="zh-CN" sz="1200" b="0" i="0" u="none" strike="noStrike" kern="1200" dirty="0">
                <a:solidFill>
                  <a:schemeClr val="tx1"/>
                </a:solidFill>
                <a:effectLst/>
                <a:latin typeface="+mn-lt"/>
                <a:ea typeface="+mn-ea"/>
                <a:cs typeface="+mn-cs"/>
                <a:hlinkClick r:id="rId7"/>
              </a:rPr>
              <a:t>cucumber/gherkin</a:t>
            </a:r>
            <a:r>
              <a:rPr lang="en-GB" altLang="zh-CN" sz="1200" b="0" i="0" kern="1200" dirty="0">
                <a:solidFill>
                  <a:schemeClr val="tx1"/>
                </a:solidFill>
                <a:effectLst/>
                <a:latin typeface="+mn-lt"/>
                <a:ea typeface="+mn-ea"/>
                <a:cs typeface="+mn-cs"/>
              </a:rPr>
              <a:t>, and </a:t>
            </a:r>
            <a:r>
              <a:rPr lang="en-GB" altLang="zh-CN" sz="1200" b="0" i="0" u="none" strike="noStrike" kern="1200" dirty="0">
                <a:solidFill>
                  <a:schemeClr val="tx1"/>
                </a:solidFill>
                <a:effectLst/>
                <a:latin typeface="+mn-lt"/>
                <a:ea typeface="+mn-ea"/>
                <a:cs typeface="+mn-cs"/>
                <a:hlinkClick r:id="rId8"/>
              </a:rPr>
              <a:t>CA Agile Requirements Designer</a:t>
            </a:r>
            <a:r>
              <a:rPr lang="en-GB" altLang="zh-CN" sz="1200" b="0" i="0" kern="1200" dirty="0">
                <a:solidFill>
                  <a:schemeClr val="tx1"/>
                </a:solidFill>
                <a:effectLst/>
                <a:latin typeface="+mn-lt"/>
                <a:ea typeface="+mn-ea"/>
                <a:cs typeface="+mn-cs"/>
              </a:rPr>
              <a:t> (ARD) allow business stakeholders, product managers, developers and testers alike to ensure that requirements are clearly documented and communicated, test cases clearly defined, and test scripts created ahead of time to enable swift testing of code.</a:t>
            </a:r>
            <a:endParaRPr lang="en-GB" altLang="zh-CN" sz="1200" b="0" i="0" kern="1200" dirty="0">
              <a:solidFill>
                <a:schemeClr val="tx1"/>
              </a:solidFill>
              <a:effectLst/>
              <a:latin typeface="+mn-lt"/>
              <a:ea typeface="+mn-ea"/>
              <a:cs typeface="+mn-cs"/>
            </a:endParaRPr>
          </a:p>
          <a:p>
            <a:r>
              <a:rPr lang="en-GB" altLang="zh-CN" sz="1200" b="1" i="0" kern="1200" dirty="0">
                <a:solidFill>
                  <a:schemeClr val="tx1"/>
                </a:solidFill>
                <a:effectLst/>
                <a:latin typeface="+mn-lt"/>
                <a:ea typeface="+mn-ea"/>
                <a:cs typeface="+mn-cs"/>
              </a:rPr>
              <a:t>2. Optimize Tests and Coverage</a:t>
            </a:r>
            <a:endParaRPr lang="en-GB" altLang="zh-CN" sz="1200" b="1" i="0" kern="1200" dirty="0">
              <a:solidFill>
                <a:schemeClr val="tx1"/>
              </a:solidFill>
              <a:effectLst/>
              <a:latin typeface="+mn-lt"/>
              <a:ea typeface="+mn-ea"/>
              <a:cs typeface="+mn-cs"/>
            </a:endParaRPr>
          </a:p>
          <a:p>
            <a:r>
              <a:rPr lang="en-GB" altLang="zh-CN" sz="1200" b="0" i="0" kern="1200" dirty="0">
                <a:solidFill>
                  <a:schemeClr val="tx1"/>
                </a:solidFill>
                <a:effectLst/>
                <a:latin typeface="+mn-lt"/>
                <a:ea typeface="+mn-ea"/>
                <a:cs typeface="+mn-cs"/>
              </a:rPr>
              <a:t>Some organizations default to “running all the tests all the time” to ensure code coverage. This wastes resources and lengthens test cycles, without actually ensuring adequate code coverage. Save time, money and resources by testing only what you need to test. Visual models allow various paths to be explored and optimized such that only handful of tests provide maximum coverage. It is also possible to import test cases, remove duplicates and distribute and allocate optimized test cases in existing tools such as Rally, Jira, HP ALM, JIRA and more.</a:t>
            </a:r>
            <a:endParaRPr lang="en-GB" altLang="zh-CN" sz="1200" b="0" i="0" kern="1200" dirty="0">
              <a:solidFill>
                <a:schemeClr val="tx1"/>
              </a:solidFill>
              <a:effectLst/>
              <a:latin typeface="+mn-lt"/>
              <a:ea typeface="+mn-ea"/>
              <a:cs typeface="+mn-cs"/>
            </a:endParaRPr>
          </a:p>
          <a:p>
            <a:br>
              <a:rPr lang="en-GB" altLang="zh-CN" sz="1200" b="0" i="0" kern="1200" dirty="0">
                <a:solidFill>
                  <a:schemeClr val="tx1"/>
                </a:solidFill>
                <a:effectLst/>
                <a:latin typeface="+mn-lt"/>
                <a:ea typeface="+mn-ea"/>
                <a:cs typeface="+mn-cs"/>
              </a:rPr>
            </a:br>
            <a:endParaRPr lang="en-GB" altLang="zh-CN" sz="1200" b="0" i="0" kern="1200" dirty="0">
              <a:solidFill>
                <a:schemeClr val="tx1"/>
              </a:solidFill>
              <a:effectLst/>
              <a:latin typeface="+mn-lt"/>
              <a:ea typeface="+mn-ea"/>
              <a:cs typeface="+mn-cs"/>
            </a:endParaRPr>
          </a:p>
          <a:p>
            <a:r>
              <a:rPr lang="en-GB" altLang="zh-CN" sz="1200" b="1" i="0" kern="1200" dirty="0">
                <a:solidFill>
                  <a:schemeClr val="tx1"/>
                </a:solidFill>
                <a:effectLst/>
                <a:latin typeface="+mn-lt"/>
                <a:ea typeface="+mn-ea"/>
                <a:cs typeface="+mn-cs"/>
              </a:rPr>
              <a:t>3. Shift-Left</a:t>
            </a:r>
            <a:endParaRPr lang="en-GB" altLang="zh-CN" sz="1200" b="1" i="0" kern="1200" dirty="0">
              <a:solidFill>
                <a:schemeClr val="tx1"/>
              </a:solidFill>
              <a:effectLst/>
              <a:latin typeface="+mn-lt"/>
              <a:ea typeface="+mn-ea"/>
              <a:cs typeface="+mn-cs"/>
            </a:endParaRPr>
          </a:p>
          <a:p>
            <a:r>
              <a:rPr lang="en-GB" altLang="zh-CN" sz="1200" b="0" i="0" kern="1200" dirty="0">
                <a:solidFill>
                  <a:schemeClr val="tx1"/>
                </a:solidFill>
                <a:effectLst/>
                <a:latin typeface="+mn-lt"/>
                <a:ea typeface="+mn-ea"/>
                <a:cs typeface="+mn-cs"/>
              </a:rPr>
              <a:t>To achieve “in-sprint” testing, shift testing left – so that tests can be run earlier in the development cycle. Developers test as they go; the </a:t>
            </a:r>
            <a:r>
              <a:rPr lang="en-GB" altLang="zh-CN" sz="1200" b="0" i="0" kern="1200" dirty="0" err="1">
                <a:solidFill>
                  <a:schemeClr val="tx1"/>
                </a:solidFill>
                <a:effectLst/>
                <a:latin typeface="+mn-lt"/>
                <a:ea typeface="+mn-ea"/>
                <a:cs typeface="+mn-cs"/>
              </a:rPr>
              <a:t>CoE</a:t>
            </a:r>
            <a:r>
              <a:rPr lang="en-GB" altLang="zh-CN" sz="1200" b="0" i="0" kern="1200" dirty="0">
                <a:solidFill>
                  <a:schemeClr val="tx1"/>
                </a:solidFill>
                <a:effectLst/>
                <a:latin typeface="+mn-lt"/>
                <a:ea typeface="+mn-ea"/>
                <a:cs typeface="+mn-cs"/>
              </a:rPr>
              <a:t> provides expertise, specialized systems and services. Test automation spans UI, functional, performance, and security. Teams work together and are focused on business value delivered to the customer. This requires developer-friendly tools as well as a culture shift.</a:t>
            </a:r>
            <a:endParaRPr lang="en-GB" altLang="zh-CN" sz="1200" b="0" i="0" kern="1200" dirty="0">
              <a:solidFill>
                <a:schemeClr val="tx1"/>
              </a:solidFill>
              <a:effectLst/>
              <a:latin typeface="+mn-lt"/>
              <a:ea typeface="+mn-ea"/>
              <a:cs typeface="+mn-cs"/>
            </a:endParaRPr>
          </a:p>
          <a:p>
            <a:br>
              <a:rPr lang="en-GB" altLang="zh-CN" sz="1200" b="0" i="0" kern="1200" dirty="0">
                <a:solidFill>
                  <a:schemeClr val="tx1"/>
                </a:solidFill>
                <a:effectLst/>
                <a:latin typeface="+mn-lt"/>
                <a:ea typeface="+mn-ea"/>
                <a:cs typeface="+mn-cs"/>
              </a:rPr>
            </a:br>
            <a:endParaRPr lang="en-GB" altLang="zh-CN" sz="1200" b="0" i="0" kern="1200" dirty="0">
              <a:solidFill>
                <a:schemeClr val="tx1"/>
              </a:solidFill>
              <a:effectLst/>
              <a:latin typeface="+mn-lt"/>
              <a:ea typeface="+mn-ea"/>
              <a:cs typeface="+mn-cs"/>
            </a:endParaRPr>
          </a:p>
          <a:p>
            <a:r>
              <a:rPr lang="en-GB" altLang="zh-CN" sz="1200" b="1" i="0" kern="1200" dirty="0">
                <a:solidFill>
                  <a:schemeClr val="tx1"/>
                </a:solidFill>
                <a:effectLst/>
                <a:latin typeface="+mn-lt"/>
                <a:ea typeface="+mn-ea"/>
                <a:cs typeface="+mn-cs"/>
              </a:rPr>
              <a:t>4. Provide Complete Test Environments</a:t>
            </a:r>
            <a:endParaRPr lang="en-GB" altLang="zh-CN" sz="1200" b="1" i="0" kern="1200" dirty="0">
              <a:solidFill>
                <a:schemeClr val="tx1"/>
              </a:solidFill>
              <a:effectLst/>
              <a:latin typeface="+mn-lt"/>
              <a:ea typeface="+mn-ea"/>
              <a:cs typeface="+mn-cs"/>
            </a:endParaRPr>
          </a:p>
          <a:p>
            <a:r>
              <a:rPr lang="en-GB" altLang="zh-CN" sz="1200" b="0" i="0" kern="1200" dirty="0">
                <a:solidFill>
                  <a:schemeClr val="tx1"/>
                </a:solidFill>
                <a:effectLst/>
                <a:latin typeface="+mn-lt"/>
                <a:ea typeface="+mn-ea"/>
                <a:cs typeface="+mn-cs"/>
              </a:rPr>
              <a:t>The ability to provide test environments is critical to achieving continuous testing. Eliminate blocks and reduce wait times by providing complete test environments on demand with dev-friendly tools (as code, CI/CD integrations, supported open source). These environments should include:</a:t>
            </a:r>
            <a:endParaRPr lang="en-GB" altLang="zh-CN" sz="1200" b="0" i="0" kern="1200" dirty="0">
              <a:solidFill>
                <a:schemeClr val="tx1"/>
              </a:solidFill>
              <a:effectLst/>
              <a:latin typeface="+mn-lt"/>
              <a:ea typeface="+mn-ea"/>
              <a:cs typeface="+mn-cs"/>
            </a:endParaRPr>
          </a:p>
          <a:p>
            <a:r>
              <a:rPr lang="en-GB" altLang="zh-CN" sz="1200" b="0" i="0" kern="1200" dirty="0">
                <a:solidFill>
                  <a:schemeClr val="tx1"/>
                </a:solidFill>
                <a:effectLst/>
                <a:latin typeface="+mn-lt"/>
                <a:ea typeface="+mn-ea"/>
                <a:cs typeface="+mn-cs"/>
              </a:rPr>
              <a:t>Virtual services – provide robust simulation for unavailable, inaccessible, or still-in-development services. Developers and testers can continue to work in parallel by using the virtual service to simulate the response from the actual service.</a:t>
            </a:r>
            <a:endParaRPr lang="en-GB" altLang="zh-CN" sz="1200" b="0" i="0" kern="1200" dirty="0">
              <a:solidFill>
                <a:schemeClr val="tx1"/>
              </a:solidFill>
              <a:effectLst/>
              <a:latin typeface="+mn-lt"/>
              <a:ea typeface="+mn-ea"/>
              <a:cs typeface="+mn-cs"/>
            </a:endParaRPr>
          </a:p>
          <a:p>
            <a:r>
              <a:rPr lang="en-GB" altLang="zh-CN" sz="1200" b="0" i="0" kern="1200" dirty="0">
                <a:solidFill>
                  <a:schemeClr val="tx1"/>
                </a:solidFill>
                <a:effectLst/>
                <a:latin typeface="+mn-lt"/>
                <a:ea typeface="+mn-ea"/>
                <a:cs typeface="+mn-cs"/>
              </a:rPr>
              <a:t>Test data on demand – helps ensure teams can perform comprehensive tests with production-like data.</a:t>
            </a:r>
            <a:endParaRPr lang="en-GB" altLang="zh-CN" sz="1200" b="0" i="0" kern="1200" dirty="0">
              <a:solidFill>
                <a:schemeClr val="tx1"/>
              </a:solidFill>
              <a:effectLst/>
              <a:latin typeface="+mn-lt"/>
              <a:ea typeface="+mn-ea"/>
              <a:cs typeface="+mn-cs"/>
            </a:endParaRPr>
          </a:p>
          <a:p>
            <a:r>
              <a:rPr lang="en-GB" altLang="zh-CN" sz="1200" b="0" i="0" kern="1200" dirty="0">
                <a:solidFill>
                  <a:schemeClr val="tx1"/>
                </a:solidFill>
                <a:effectLst/>
                <a:latin typeface="+mn-lt"/>
                <a:ea typeface="+mn-ea"/>
                <a:cs typeface="+mn-cs"/>
              </a:rPr>
              <a:t>Ephemeral environments – ready on demand, decommissioned after use.</a:t>
            </a:r>
            <a:endParaRPr lang="en-GB" altLang="zh-CN" sz="1200" b="0" i="0" kern="1200" dirty="0">
              <a:solidFill>
                <a:schemeClr val="tx1"/>
              </a:solidFill>
              <a:effectLst/>
              <a:latin typeface="+mn-lt"/>
              <a:ea typeface="+mn-ea"/>
              <a:cs typeface="+mn-cs"/>
            </a:endParaRPr>
          </a:p>
          <a:p>
            <a:r>
              <a:rPr lang="en-GB" altLang="zh-CN" sz="1200" b="1" i="0" kern="1200" dirty="0">
                <a:solidFill>
                  <a:schemeClr val="tx1"/>
                </a:solidFill>
                <a:effectLst/>
                <a:latin typeface="+mn-lt"/>
                <a:ea typeface="+mn-ea"/>
                <a:cs typeface="+mn-cs"/>
              </a:rPr>
              <a:t>5. Get the Right Test Data</a:t>
            </a:r>
            <a:endParaRPr lang="en-GB" altLang="zh-CN" sz="1200" b="1" i="0" kern="1200" dirty="0">
              <a:solidFill>
                <a:schemeClr val="tx1"/>
              </a:solidFill>
              <a:effectLst/>
              <a:latin typeface="+mn-lt"/>
              <a:ea typeface="+mn-ea"/>
              <a:cs typeface="+mn-cs"/>
            </a:endParaRPr>
          </a:p>
          <a:p>
            <a:r>
              <a:rPr lang="en-GB" altLang="zh-CN" sz="1200" b="0" i="0" kern="1200" dirty="0">
                <a:solidFill>
                  <a:schemeClr val="tx1"/>
                </a:solidFill>
                <a:effectLst/>
                <a:latin typeface="+mn-lt"/>
                <a:ea typeface="+mn-ea"/>
                <a:cs typeface="+mn-cs"/>
              </a:rPr>
              <a:t>The inability to get robust test data causes significant delays in many application release cycles. To accurately test new functionality, test data should be as close as possible to what the application will encounter in production. If the test data lacks certain real-world characteristics (i.e. actual fields, data specifications, negative scenarios, etc.), the tests are unlikely to find many potential issues or break the application where there are weak points. Understanding data models in order to extract the right data is a special skill in and of itself. And although production data is clearly the most realistic data to use for testing, data privacy regulations often restrict its use. Below, we'll take a look at how </a:t>
            </a:r>
            <a:r>
              <a:rPr lang="en-GB" altLang="zh-CN" sz="1200" b="0" i="0" u="none" strike="noStrike" kern="1200" dirty="0">
                <a:solidFill>
                  <a:schemeClr val="tx1"/>
                </a:solidFill>
                <a:effectLst/>
                <a:latin typeface="+mn-lt"/>
                <a:ea typeface="+mn-ea"/>
                <a:cs typeface="+mn-cs"/>
                <a:hlinkClick r:id="rId9"/>
              </a:rPr>
              <a:t>CA Test Data Manager</a:t>
            </a:r>
            <a:r>
              <a:rPr lang="en-GB" altLang="zh-CN" sz="1200" b="0" i="0" kern="1200" dirty="0">
                <a:solidFill>
                  <a:schemeClr val="tx1"/>
                </a:solidFill>
                <a:effectLst/>
                <a:latin typeface="+mn-lt"/>
                <a:ea typeface="+mn-ea"/>
                <a:cs typeface="+mn-cs"/>
              </a:rPr>
              <a:t> lets you copy production data and mask it to protect sensitive information, while maintaining the characteristics that make production data desirable for testing: realistic and referentially intact data across rows. Test data can also be generated synthetically from scratch using TDM when production data simply cannot be used.</a:t>
            </a:r>
            <a:endParaRPr lang="en-GB" altLang="zh-CN" sz="1200" b="0" i="0" kern="1200" dirty="0">
              <a:solidFill>
                <a:schemeClr val="tx1"/>
              </a:solidFill>
              <a:effectLst/>
              <a:latin typeface="+mn-lt"/>
              <a:ea typeface="+mn-ea"/>
              <a:cs typeface="+mn-cs"/>
            </a:endParaRPr>
          </a:p>
          <a:p>
            <a:r>
              <a:rPr lang="en-GB" altLang="zh-CN" sz="1200" b="1" i="0" kern="1200" dirty="0">
                <a:solidFill>
                  <a:schemeClr val="tx1"/>
                </a:solidFill>
                <a:effectLst/>
                <a:latin typeface="+mn-lt"/>
                <a:ea typeface="+mn-ea"/>
                <a:cs typeface="+mn-cs"/>
              </a:rPr>
              <a:t>6. Don’t Forget to Shift Right!</a:t>
            </a:r>
            <a:endParaRPr lang="en-GB" altLang="zh-CN" sz="1200" b="1" i="0" kern="1200" dirty="0">
              <a:solidFill>
                <a:schemeClr val="tx1"/>
              </a:solidFill>
              <a:effectLst/>
              <a:latin typeface="+mn-lt"/>
              <a:ea typeface="+mn-ea"/>
              <a:cs typeface="+mn-cs"/>
            </a:endParaRPr>
          </a:p>
          <a:p>
            <a:r>
              <a:rPr lang="en-GB" altLang="zh-CN" sz="1200" b="0" i="0" kern="1200" dirty="0">
                <a:solidFill>
                  <a:schemeClr val="tx1"/>
                </a:solidFill>
                <a:effectLst/>
                <a:latin typeface="+mn-lt"/>
                <a:ea typeface="+mn-ea"/>
                <a:cs typeface="+mn-cs"/>
              </a:rPr>
              <a:t>Shift right to use data from the dev cycle and from production to optimize test cycles, fine-tune tests, and build optimal regression suites. Shift right techniques include real and synthetic user monitoring, canary deployments, A/B testing, chaos engineering, etc. For example, by shifting right, you can identify which features are being used in production and ensure your regression tests cover those features. In the same way, you can release a new feature to a small group of users (internal or external), understand the impact of that feature in production, and adjust as needed.</a:t>
            </a:r>
            <a:endParaRPr lang="en-GB" altLang="zh-CN" sz="1200" b="0" i="0" kern="1200" dirty="0">
              <a:solidFill>
                <a:schemeClr val="tx1"/>
              </a:solidFill>
              <a:effectLst/>
              <a:latin typeface="+mn-lt"/>
              <a:ea typeface="+mn-ea"/>
              <a:cs typeface="+mn-cs"/>
            </a:endParaRPr>
          </a:p>
          <a:p>
            <a:r>
              <a:rPr lang="en-GB" altLang="zh-CN" sz="1200" b="0" i="0" kern="1200" dirty="0">
                <a:solidFill>
                  <a:schemeClr val="tx1"/>
                </a:solidFill>
                <a:effectLst/>
                <a:latin typeface="+mn-lt"/>
                <a:ea typeface="+mn-ea"/>
                <a:cs typeface="+mn-cs"/>
              </a:rPr>
              <a:t>Many of the nimblest companies like </a:t>
            </a:r>
            <a:r>
              <a:rPr lang="en-GB" altLang="zh-CN" sz="1200" b="0" i="0" u="none" strike="noStrike" kern="1200" dirty="0">
                <a:solidFill>
                  <a:schemeClr val="tx1"/>
                </a:solidFill>
                <a:effectLst/>
                <a:latin typeface="+mn-lt"/>
                <a:ea typeface="+mn-ea"/>
                <a:cs typeface="+mn-cs"/>
                <a:hlinkClick r:id="rId10"/>
              </a:rPr>
              <a:t>Facebook</a:t>
            </a:r>
            <a:r>
              <a:rPr lang="en-GB" altLang="zh-CN" sz="1200" b="0" i="0" kern="1200" dirty="0">
                <a:solidFill>
                  <a:schemeClr val="tx1"/>
                </a:solidFill>
                <a:effectLst/>
                <a:latin typeface="+mn-lt"/>
                <a:ea typeface="+mn-ea"/>
                <a:cs typeface="+mn-cs"/>
              </a:rPr>
              <a:t> and Netflix rely heavily on shift-right testing. Gartner recently released a report on the shift-right testing, calling it a </a:t>
            </a:r>
            <a:r>
              <a:rPr lang="en-GB" altLang="zh-CN" sz="1200" b="0" i="0" u="none" strike="noStrike" kern="1200" dirty="0">
                <a:solidFill>
                  <a:schemeClr val="tx1"/>
                </a:solidFill>
                <a:effectLst/>
                <a:latin typeface="+mn-lt"/>
                <a:ea typeface="+mn-ea"/>
                <a:cs typeface="+mn-cs"/>
                <a:hlinkClick r:id="rId11"/>
              </a:rPr>
              <a:t>“must” for adopting DevOps practices</a:t>
            </a:r>
            <a:r>
              <a:rPr lang="en-GB" altLang="zh-CN" sz="1200" b="0" i="0" kern="1200" dirty="0">
                <a:solidFill>
                  <a:schemeClr val="tx1"/>
                </a:solidFill>
                <a:effectLst/>
                <a:latin typeface="+mn-lt"/>
                <a:ea typeface="+mn-ea"/>
                <a:cs typeface="+mn-cs"/>
              </a:rPr>
              <a:t>.</a:t>
            </a:r>
            <a:endParaRPr lang="en-GB" altLang="zh-CN" sz="1200" b="0" i="0" kern="1200" dirty="0">
              <a:solidFill>
                <a:schemeClr val="tx1"/>
              </a:solidFill>
              <a:effectLst/>
              <a:latin typeface="+mn-lt"/>
              <a:ea typeface="+mn-ea"/>
              <a:cs typeface="+mn-cs"/>
            </a:endParaRPr>
          </a:p>
          <a:p>
            <a:r>
              <a:rPr lang="en-GB" altLang="zh-CN" sz="1200" b="1" i="0" kern="1200" dirty="0">
                <a:solidFill>
                  <a:schemeClr val="tx1"/>
                </a:solidFill>
                <a:effectLst/>
                <a:latin typeface="+mn-lt"/>
                <a:ea typeface="+mn-ea"/>
                <a:cs typeface="+mn-cs"/>
              </a:rPr>
              <a:t>7. Use Data and Metrics to Continuously Improve</a:t>
            </a:r>
            <a:endParaRPr lang="en-GB" altLang="zh-CN" sz="1200" b="1" i="0" kern="1200" dirty="0">
              <a:solidFill>
                <a:schemeClr val="tx1"/>
              </a:solidFill>
              <a:effectLst/>
              <a:latin typeface="+mn-lt"/>
              <a:ea typeface="+mn-ea"/>
              <a:cs typeface="+mn-cs"/>
            </a:endParaRPr>
          </a:p>
          <a:p>
            <a:r>
              <a:rPr lang="en-GB" altLang="zh-CN" sz="1200" b="0" i="0" kern="1200" dirty="0">
                <a:solidFill>
                  <a:schemeClr val="tx1"/>
                </a:solidFill>
                <a:effectLst/>
                <a:latin typeface="+mn-lt"/>
                <a:ea typeface="+mn-ea"/>
                <a:cs typeface="+mn-cs"/>
              </a:rPr>
              <a:t>Build cross-team collaboration and continuously improve with actionable analytics and feedback loops. Continuous delivery and continuous testing are journeys. Make sure all your teams have KPIs and access to data that will inform additional optimization. Don’t just collect data that is easy to collect, collect and report on the data that will provide actual insights to continuous improvement. Look to release orchestration applications to deliver this insight and a “single source of truth” for all teams across the application delivery lifecycle.</a:t>
            </a:r>
            <a:endParaRPr lang="en-GB" altLang="zh-CN" sz="1200" b="0" i="0" kern="1200" dirty="0">
              <a:solidFill>
                <a:schemeClr val="tx1"/>
              </a:solidFill>
              <a:effectLst/>
              <a:latin typeface="+mn-lt"/>
              <a:ea typeface="+mn-ea"/>
              <a:cs typeface="+mn-cs"/>
            </a:endParaRPr>
          </a:p>
          <a:p>
            <a:endParaRPr lang="zh-CN" altLang="en-US" dirty="0"/>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017838" y="887413"/>
            <a:ext cx="4198937" cy="2395537"/>
          </a:xfrm>
        </p:spPr>
      </p:sp>
      <p:sp>
        <p:nvSpPr>
          <p:cNvPr id="3" name="备注占位符 2"/>
          <p:cNvSpPr>
            <a:spLocks noGrp="1"/>
          </p:cNvSpPr>
          <p:nvPr>
            <p:ph type="body" idx="1"/>
          </p:nvPr>
        </p:nvSpPr>
        <p:spPr/>
        <p:txBody>
          <a:bodyPr/>
          <a:lstStyle/>
          <a:p>
            <a:r>
              <a:rPr kumimoji="1" lang="zh-CN" altLang="en-US" dirty="0"/>
              <a:t>子章节的提示分隔页</a:t>
            </a:r>
            <a:endParaRPr kumimoji="1"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017838" y="887413"/>
            <a:ext cx="4198937" cy="2395537"/>
          </a:xfrm>
        </p:spPr>
      </p:sp>
      <p:sp>
        <p:nvSpPr>
          <p:cNvPr id="3" name="备注占位符 2"/>
          <p:cNvSpPr>
            <a:spLocks noGrp="1"/>
          </p:cNvSpPr>
          <p:nvPr>
            <p:ph type="body" idx="1"/>
          </p:nvPr>
        </p:nvSpPr>
        <p:spPr/>
        <p:txBody>
          <a:bodyPr/>
          <a:lstStyle/>
          <a:p>
            <a:r>
              <a:rPr lang="zh-CN" altLang="en-US" dirty="0">
                <a:hlinkClick r:id="rId3"/>
              </a:rPr>
              <a:t>链接：</a:t>
            </a:r>
            <a:r>
              <a:rPr lang="en-US" altLang="zh-CN" dirty="0">
                <a:hlinkClick r:id="rId3"/>
              </a:rPr>
              <a:t>https://www.jianshu.com/p/efd210735aed</a:t>
            </a:r>
            <a:endParaRPr lang="en-US" altLang="zh-CN" dirty="0"/>
          </a:p>
          <a:p>
            <a:pPr defTabSz="501650">
              <a:defRPr/>
            </a:pPr>
            <a:r>
              <a:rPr lang="zh-CN" altLang="en-US" dirty="0"/>
              <a:t>内容源自：</a:t>
            </a:r>
            <a:r>
              <a:rPr lang="zh-CN" altLang="en-US" sz="700" b="1" dirty="0"/>
              <a:t>整合三驾马车，</a:t>
            </a:r>
            <a:r>
              <a:rPr lang="en-US" altLang="zh-CN" sz="700" b="1" dirty="0"/>
              <a:t>Facebook</a:t>
            </a:r>
            <a:r>
              <a:rPr lang="zh-CN" altLang="en-US" sz="700" b="1" dirty="0"/>
              <a:t>距离腾讯还差一个头条</a:t>
            </a:r>
            <a:endParaRPr lang="zh-CN" altLang="en-US" sz="700" b="1" dirty="0"/>
          </a:p>
          <a:p>
            <a:r>
              <a:rPr lang="en-US" altLang="zh-CN" dirty="0"/>
              <a:t>1</a:t>
            </a:r>
            <a:r>
              <a:rPr lang="zh-CN" altLang="en-US" dirty="0"/>
              <a:t>、</a:t>
            </a:r>
            <a:r>
              <a:rPr lang="en-US" altLang="zh-CN" sz="700" dirty="0"/>
              <a:t>Facebook</a:t>
            </a:r>
            <a:r>
              <a:rPr lang="zh-CN" altLang="en-US" sz="700" dirty="0"/>
              <a:t>今天有竞争力的产品，很多都是收购而言，被整合的三驾马车有两个都是：</a:t>
            </a:r>
            <a:r>
              <a:rPr lang="en-US" altLang="zh-CN" sz="700" dirty="0" err="1"/>
              <a:t>WhatsApp</a:t>
            </a:r>
            <a:r>
              <a:rPr lang="zh-CN" altLang="en-US" sz="700" dirty="0"/>
              <a:t>和</a:t>
            </a:r>
            <a:r>
              <a:rPr lang="en-US" altLang="zh-CN" sz="700" dirty="0"/>
              <a:t>Ins</a:t>
            </a:r>
            <a:r>
              <a:rPr lang="zh-CN" altLang="en-US" sz="700" dirty="0"/>
              <a:t>。它没有腾讯的赛马机制，所以可以孵化出微信，微信支付、微信红包，等等。</a:t>
            </a:r>
            <a:r>
              <a:rPr lang="en-US" altLang="zh-CN" sz="700" dirty="0"/>
              <a:t>Facebook</a:t>
            </a:r>
            <a:r>
              <a:rPr lang="zh-CN" altLang="en-US" sz="700" dirty="0"/>
              <a:t>折腾过 </a:t>
            </a:r>
            <a:r>
              <a:rPr lang="en-US" altLang="zh-CN" sz="700" dirty="0" err="1"/>
              <a:t>GraphSearch</a:t>
            </a:r>
            <a:r>
              <a:rPr lang="zh-CN" altLang="en-US" sz="700" dirty="0"/>
              <a:t>（社交图谱搜索）、</a:t>
            </a:r>
            <a:r>
              <a:rPr lang="en-US" altLang="zh-CN" sz="700" dirty="0"/>
              <a:t>Facebook Home</a:t>
            </a:r>
            <a:r>
              <a:rPr lang="zh-CN" altLang="en-US" sz="700" dirty="0"/>
              <a:t>（一个主题系统）等失败产品，没有一个成功的，相对于腾讯产品的眼花缭乱而言，</a:t>
            </a:r>
            <a:r>
              <a:rPr lang="en-US" altLang="zh-CN" sz="700" dirty="0"/>
              <a:t>Facebook</a:t>
            </a:r>
            <a:r>
              <a:rPr lang="zh-CN" altLang="en-US" sz="700" dirty="0"/>
              <a:t>乏善可陈。</a:t>
            </a:r>
            <a:endParaRPr lang="en-US" altLang="zh-CN" sz="700" dirty="0"/>
          </a:p>
          <a:p>
            <a:r>
              <a:rPr lang="en-US" altLang="zh-CN" sz="700" dirty="0"/>
              <a:t>2</a:t>
            </a:r>
            <a:r>
              <a:rPr lang="zh-CN" altLang="en-US" sz="700" dirty="0"/>
              <a:t>、虽然 </a:t>
            </a:r>
            <a:r>
              <a:rPr lang="en-US" altLang="zh-CN" sz="700" dirty="0"/>
              <a:t>Facebook </a:t>
            </a:r>
            <a:r>
              <a:rPr lang="zh-CN" altLang="en-US" sz="700" dirty="0"/>
              <a:t>有开发者生态，不过却更多是技术产品层面的开放，而不是腾讯这种组织架构上的商业生态，通过将半条命交出去的策略，腾讯在开放生态的构建上比 </a:t>
            </a:r>
            <a:r>
              <a:rPr lang="en-US" altLang="zh-CN" sz="700" dirty="0"/>
              <a:t>Facebook </a:t>
            </a:r>
            <a:r>
              <a:rPr lang="zh-CN" altLang="en-US" sz="700" dirty="0"/>
              <a:t>高出一个维度，进而效果更明显，收获了大量的上市公司获得了财务回报，更重要的是，打开了想象空间，不只是一家社交公司，而是一家以连接能力驱动的商业公司，正在向产业互联网等领域纵深，虽然充满不确定性，但却比</a:t>
            </a:r>
            <a:r>
              <a:rPr lang="en-US" altLang="zh-CN" sz="700" dirty="0"/>
              <a:t>Facebook</a:t>
            </a:r>
            <a:r>
              <a:rPr lang="zh-CN" altLang="en-US" sz="700" dirty="0"/>
              <a:t>能做的事儿更多。</a:t>
            </a:r>
            <a:endParaRPr lang="en-US" altLang="zh-CN" sz="700" dirty="0"/>
          </a:p>
          <a:p>
            <a:r>
              <a:rPr lang="en-US" altLang="zh-CN" sz="700" dirty="0"/>
              <a:t>3</a:t>
            </a:r>
            <a:r>
              <a:rPr lang="zh-CN" altLang="en-US" sz="700" dirty="0"/>
              <a:t>、社交与内容不分家，内容平台在社交化，社交平台都在做内容，用户来了要有东西给他们消费，社交一定不是孤立的，而是要有东西承载的，我们聊天，还得有话题。腾讯这些年在泛娱乐和大内容上都有广泛布局，在音乐、视频、游戏、动漫、文学、阅读、电影等领域遍地开花，在社交帝国上构建内容王国；定位于内容平台的字节跳动也在</a:t>
            </a:r>
            <a:r>
              <a:rPr lang="en-US" altLang="zh-CN" sz="700" dirty="0"/>
              <a:t>BAT</a:t>
            </a:r>
            <a:r>
              <a:rPr lang="zh-CN" altLang="en-US" sz="700" dirty="0"/>
              <a:t>外有了自己的根据地。</a:t>
            </a:r>
            <a:r>
              <a:rPr lang="en-US" altLang="zh-CN" sz="700" dirty="0"/>
              <a:t>Facebook</a:t>
            </a:r>
            <a:r>
              <a:rPr lang="zh-CN" altLang="en-US" sz="700" dirty="0"/>
              <a:t>却几无建树。</a:t>
            </a:r>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小扎已竭尽全力，但重返中国可能性不大，</a:t>
            </a:r>
            <a:r>
              <a:rPr lang="en-US" altLang="zh-CN" dirty="0" smtClean="0"/>
              <a:t>Facebook</a:t>
            </a:r>
            <a:r>
              <a:rPr lang="zh-CN" altLang="en-US" dirty="0" smtClean="0"/>
              <a:t>进入中国，有三个方面的要求不可避免：</a:t>
            </a:r>
            <a:endParaRPr lang="en-US" altLang="zh-CN" dirty="0" smtClean="0"/>
          </a:p>
          <a:p>
            <a:r>
              <a:rPr lang="en-US" altLang="zh-CN" dirty="0" smtClean="0"/>
              <a:t>1</a:t>
            </a:r>
            <a:r>
              <a:rPr lang="zh-CN" altLang="en-US" dirty="0" smtClean="0"/>
              <a:t>、服务器设在中国境内；</a:t>
            </a:r>
            <a:endParaRPr lang="en-US" altLang="zh-CN" dirty="0" smtClean="0"/>
          </a:p>
          <a:p>
            <a:r>
              <a:rPr lang="en-US" altLang="zh-CN" dirty="0" smtClean="0"/>
              <a:t>2</a:t>
            </a:r>
            <a:r>
              <a:rPr lang="zh-CN" altLang="en-US" dirty="0" smtClean="0"/>
              <a:t>、与中国企业合资</a:t>
            </a:r>
            <a:endParaRPr lang="en-US" altLang="zh-CN" dirty="0" smtClean="0"/>
          </a:p>
          <a:p>
            <a:r>
              <a:rPr lang="en-US" altLang="zh-CN" dirty="0" smtClean="0"/>
              <a:t>3</a:t>
            </a:r>
            <a:r>
              <a:rPr lang="zh-CN" altLang="en-US" dirty="0" smtClean="0"/>
              <a:t>、</a:t>
            </a:r>
            <a:r>
              <a:rPr lang="en-US" altLang="zh-CN" dirty="0" smtClean="0"/>
              <a:t>Facebook</a:t>
            </a:r>
            <a:r>
              <a:rPr lang="zh-CN" altLang="en-US" dirty="0" smtClean="0"/>
              <a:t>内部自建审查系统。</a:t>
            </a:r>
            <a:endParaRPr lang="en-US" altLang="zh-CN" dirty="0" smtClean="0"/>
          </a:p>
          <a:p>
            <a:r>
              <a:rPr lang="zh-CN" altLang="en-US" dirty="0" smtClean="0"/>
              <a:t>目前看来难度很大。即使能进入中国市场，可能也只能局限于有外国友人的高端用户。很难再中国复制美国的成功。</a:t>
            </a: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017838" y="887413"/>
            <a:ext cx="4198937" cy="2395537"/>
          </a:xfrm>
        </p:spPr>
      </p:sp>
      <p:sp>
        <p:nvSpPr>
          <p:cNvPr id="3" name="备注占位符 2"/>
          <p:cNvSpPr>
            <a:spLocks noGrp="1"/>
          </p:cNvSpPr>
          <p:nvPr>
            <p:ph type="body" idx="1"/>
          </p:nvPr>
        </p:nvSpPr>
        <p:spPr/>
        <p:txBody>
          <a:bodyPr/>
          <a:lstStyle/>
          <a:p>
            <a:r>
              <a:rPr lang="zh-CN" altLang="en-US" dirty="0"/>
              <a:t>链接：</a:t>
            </a:r>
            <a:r>
              <a:rPr lang="en-US" altLang="zh-CN" dirty="0">
                <a:hlinkClick r:id="rId3"/>
              </a:rPr>
              <a:t>https://www.jianshu.com/p/741783b0ec16</a:t>
            </a:r>
            <a:endParaRPr lang="en-US" altLang="zh-CN" dirty="0"/>
          </a:p>
          <a:p>
            <a:pPr defTabSz="501650">
              <a:defRPr/>
            </a:pPr>
            <a:r>
              <a:rPr lang="zh-CN" altLang="en-US" sz="700" b="1" dirty="0"/>
              <a:t>社交出海的意外、跌宕与突围</a:t>
            </a:r>
            <a:endParaRPr lang="en-US" altLang="zh-CN" sz="700" b="1" dirty="0"/>
          </a:p>
          <a:p>
            <a:pPr defTabSz="501650">
              <a:defRPr/>
            </a:pPr>
            <a:r>
              <a:rPr lang="zh-CN" altLang="en-US" sz="700" dirty="0"/>
              <a:t>全球化是历史的必然选择，但面临国际形势、宗教习俗、法律法规等因素的制约。很多人把出海贴上“掘金”的标签</a:t>
            </a:r>
            <a:endParaRPr lang="zh-CN" altLang="en-US" sz="700" b="1" dirty="0"/>
          </a:p>
          <a:p>
            <a:r>
              <a:rPr lang="zh-CN" altLang="en-US" sz="700" dirty="0"/>
              <a:t>对于互联网公司来讲，规模性的全球化是从 </a:t>
            </a:r>
            <a:r>
              <a:rPr lang="en-US" altLang="zh-CN" sz="700" dirty="0"/>
              <a:t>2008 </a:t>
            </a:r>
            <a:r>
              <a:rPr lang="zh-CN" altLang="en-US" sz="700" dirty="0"/>
              <a:t>年开始的，历经两次浪潮。</a:t>
            </a:r>
            <a:endParaRPr lang="zh-CN" altLang="en-US" sz="700" dirty="0"/>
          </a:p>
          <a:p>
            <a:r>
              <a:rPr lang="zh-CN" altLang="en-US" sz="700" dirty="0"/>
              <a:t>第一次出海浪潮是从 </a:t>
            </a:r>
            <a:r>
              <a:rPr lang="en-US" altLang="zh-CN" sz="700" dirty="0"/>
              <a:t>2008-2016 </a:t>
            </a:r>
            <a:r>
              <a:rPr lang="zh-CN" altLang="en-US" sz="700" dirty="0"/>
              <a:t>年，以工具类产品出海为主。</a:t>
            </a:r>
            <a:endParaRPr lang="zh-CN" altLang="en-US" sz="700" dirty="0"/>
          </a:p>
          <a:p>
            <a:r>
              <a:rPr lang="zh-CN" altLang="en-US" sz="700" dirty="0"/>
              <a:t>第二次是内容出海，从 </a:t>
            </a:r>
            <a:r>
              <a:rPr lang="en-US" altLang="zh-CN" sz="700" dirty="0"/>
              <a:t>2016 </a:t>
            </a:r>
            <a:r>
              <a:rPr lang="zh-CN" altLang="en-US" sz="700" dirty="0"/>
              <a:t>年开始至今，这次出海浪潮以社交、直播、短视频等内容类产品为主。</a:t>
            </a:r>
            <a:endParaRPr lang="en-US" altLang="zh-CN" sz="700" dirty="0"/>
          </a:p>
          <a:p>
            <a:r>
              <a:rPr lang="zh-CN" altLang="en-US" sz="700" dirty="0"/>
              <a:t>互联网的出现其实并没有催生人类新的需求，更多的是通过互联网这个工具，提高满足需求的效率，比如衣食住行和人类的刚需</a:t>
            </a:r>
            <a:r>
              <a:rPr lang="en-US" altLang="zh-CN" sz="700" dirty="0"/>
              <a:t>——</a:t>
            </a:r>
            <a:r>
              <a:rPr lang="zh-CN" altLang="en-US" sz="700" dirty="0"/>
              <a:t>社交。</a:t>
            </a:r>
            <a:endParaRPr lang="zh-CN" altLang="en-US" sz="700" dirty="0"/>
          </a:p>
          <a:p>
            <a:r>
              <a:rPr lang="zh-CN" altLang="en-US" sz="700" dirty="0"/>
              <a:t>我们可以简单地将社交产品分为两大类</a:t>
            </a:r>
            <a:r>
              <a:rPr lang="en-US" altLang="zh-CN" sz="700" dirty="0"/>
              <a:t>——</a:t>
            </a:r>
            <a:r>
              <a:rPr lang="zh-CN" altLang="en-US" sz="700" dirty="0"/>
              <a:t>熟人社交和陌生人社交。</a:t>
            </a:r>
            <a:br>
              <a:rPr lang="zh-CN" altLang="en-US" sz="700" dirty="0"/>
            </a:br>
            <a:r>
              <a:rPr lang="zh-CN" altLang="en-US" sz="700" dirty="0"/>
              <a:t>在熟人社交领域除了中国的微信以外，其他国家被一个公司的三个产品（</a:t>
            </a:r>
            <a:r>
              <a:rPr lang="en-US" altLang="zh-CN" sz="700" dirty="0" err="1"/>
              <a:t>WhatsApp</a:t>
            </a:r>
            <a:r>
              <a:rPr lang="zh-CN" altLang="en-US" sz="700" dirty="0"/>
              <a:t>、</a:t>
            </a:r>
            <a:r>
              <a:rPr lang="en-US" altLang="zh-CN" sz="700" dirty="0"/>
              <a:t>Facebook</a:t>
            </a:r>
            <a:r>
              <a:rPr lang="zh-CN" altLang="en-US" sz="700" dirty="0"/>
              <a:t>、</a:t>
            </a:r>
            <a:r>
              <a:rPr lang="en-US" altLang="zh-CN" sz="700" dirty="0"/>
              <a:t>Instagram</a:t>
            </a:r>
            <a:r>
              <a:rPr lang="zh-CN" altLang="en-US" sz="700" dirty="0"/>
              <a:t>）垄断。</a:t>
            </a:r>
            <a:endParaRPr lang="en-US" altLang="zh-CN" sz="700" dirty="0"/>
          </a:p>
          <a:p>
            <a:r>
              <a:rPr lang="zh-CN" altLang="en-US" sz="700" dirty="0"/>
              <a:t>根据 </a:t>
            </a:r>
            <a:r>
              <a:rPr lang="en-US" altLang="zh-CN" sz="700" dirty="0" err="1"/>
              <a:t>AppAnnie</a:t>
            </a:r>
            <a:r>
              <a:rPr lang="en-US" altLang="zh-CN" sz="700" dirty="0"/>
              <a:t> </a:t>
            </a:r>
            <a:r>
              <a:rPr lang="zh-CN" altLang="en-US" sz="700" dirty="0"/>
              <a:t>最近的下载和付费榜单，可以得出两点结论。第一是大部分的地区，比如发达国家，英国、美国、澳洲，主要的市场还是被美国的产品所垄断。第二是中国的互联网产品经过这几年的快速发展，已经在部分地区打破了美国人的垄断地位，比如在印尼，东南亚、中东这些地区，中国的产品已经名列前茅</a:t>
            </a:r>
            <a:endParaRPr lang="zh-CN" altLang="en-US" sz="700" dirty="0"/>
          </a:p>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017838" y="887413"/>
            <a:ext cx="4198937" cy="2395537"/>
          </a:xfrm>
        </p:spPr>
      </p:sp>
      <p:sp>
        <p:nvSpPr>
          <p:cNvPr id="3" name="备注占位符 2"/>
          <p:cNvSpPr>
            <a:spLocks noGrp="1"/>
          </p:cNvSpPr>
          <p:nvPr>
            <p:ph type="body" idx="1"/>
          </p:nvPr>
        </p:nvSpPr>
        <p:spPr/>
        <p:txBody>
          <a:bodyPr/>
          <a:lstStyle/>
          <a:p>
            <a:r>
              <a:rPr kumimoji="1" lang="zh-CN" altLang="en-US" dirty="0"/>
              <a:t>子章节的提示分隔页</a:t>
            </a:r>
            <a:endParaRPr kumimoji="1"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017838" y="887413"/>
            <a:ext cx="4198937" cy="2395537"/>
          </a:xfrm>
        </p:spPr>
      </p:sp>
      <p:sp>
        <p:nvSpPr>
          <p:cNvPr id="3" name="备注占位符 2"/>
          <p:cNvSpPr>
            <a:spLocks noGrp="1"/>
          </p:cNvSpPr>
          <p:nvPr>
            <p:ph type="body" idx="1"/>
          </p:nvPr>
        </p:nvSpPr>
        <p:spPr/>
        <p:txBody>
          <a:bodyPr/>
          <a:lstStyle/>
          <a:p>
            <a:r>
              <a:rPr lang="en-US" altLang="zh-CN" dirty="0">
                <a:hlinkClick r:id="rId3"/>
              </a:rPr>
              <a:t>https://www.infoq.cn/article/IHfKjKdmyZcLv3PjkCom</a:t>
            </a:r>
            <a:endParaRPr lang="en-US" altLang="zh-CN" dirty="0"/>
          </a:p>
          <a:p>
            <a:r>
              <a:rPr lang="zh-CN" altLang="en-US" sz="700" dirty="0"/>
              <a:t>图片来源：在</a:t>
            </a:r>
            <a:r>
              <a:rPr lang="zh-CN" altLang="en-US" sz="700" dirty="0">
                <a:hlinkClick r:id="rId4"/>
              </a:rPr>
              <a:t> </a:t>
            </a:r>
            <a:r>
              <a:rPr lang="en-US" altLang="zh-CN" sz="700" dirty="0" err="1">
                <a:hlinkClick r:id="rId4"/>
              </a:rPr>
              <a:t>QCon</a:t>
            </a:r>
            <a:r>
              <a:rPr lang="en-US" altLang="zh-CN" sz="700" dirty="0">
                <a:hlinkClick r:id="rId4"/>
              </a:rPr>
              <a:t> </a:t>
            </a:r>
            <a:r>
              <a:rPr lang="zh-CN" altLang="en-US" sz="700" dirty="0">
                <a:hlinkClick r:id="rId4"/>
              </a:rPr>
              <a:t>上海 </a:t>
            </a:r>
            <a:r>
              <a:rPr lang="en-US" altLang="zh-CN" sz="700" dirty="0">
                <a:hlinkClick r:id="rId4"/>
              </a:rPr>
              <a:t>2018 </a:t>
            </a:r>
            <a:r>
              <a:rPr lang="zh-CN" altLang="en-US" sz="700" dirty="0">
                <a:hlinkClick r:id="rId4"/>
              </a:rPr>
              <a:t>大会</a:t>
            </a:r>
            <a:r>
              <a:rPr lang="zh-CN" altLang="en-US" sz="700" dirty="0"/>
              <a:t>上，施磊讲师做了</a:t>
            </a:r>
            <a:r>
              <a:rPr lang="en-US" altLang="zh-CN" sz="700" dirty="0"/>
              <a:t>《</a:t>
            </a:r>
            <a:r>
              <a:rPr lang="zh-CN" altLang="en-US" sz="700" dirty="0"/>
              <a:t>增长黑客</a:t>
            </a:r>
            <a:r>
              <a:rPr lang="en-US" altLang="zh-CN" sz="700" dirty="0"/>
              <a:t>——</a:t>
            </a:r>
            <a:r>
              <a:rPr lang="zh-CN" altLang="en-US" sz="700" dirty="0"/>
              <a:t>工作在 </a:t>
            </a:r>
            <a:r>
              <a:rPr lang="en-US" altLang="zh-CN" sz="700" dirty="0" err="1"/>
              <a:t>Airbnb</a:t>
            </a:r>
            <a:r>
              <a:rPr lang="en-US" altLang="zh-CN" sz="700" dirty="0"/>
              <a:t> </a:t>
            </a:r>
            <a:r>
              <a:rPr lang="zh-CN" altLang="en-US" sz="700" dirty="0"/>
              <a:t>和 </a:t>
            </a:r>
            <a:r>
              <a:rPr lang="en-US" altLang="zh-CN" sz="700" dirty="0"/>
              <a:t>Facebook </a:t>
            </a:r>
            <a:r>
              <a:rPr lang="zh-CN" altLang="en-US" sz="700" dirty="0"/>
              <a:t>的经历</a:t>
            </a:r>
            <a:r>
              <a:rPr lang="en-US" altLang="zh-CN" sz="700" dirty="0"/>
              <a:t>》</a:t>
            </a:r>
            <a:r>
              <a:rPr lang="zh-CN" altLang="en-US" sz="700" dirty="0"/>
              <a:t>主题演讲</a:t>
            </a:r>
            <a:endParaRPr lang="en-US" altLang="zh-CN" sz="700" dirty="0"/>
          </a:p>
          <a:p>
            <a:endParaRPr lang="en-US" altLang="zh-CN" sz="700" dirty="0"/>
          </a:p>
          <a:p>
            <a:r>
              <a:rPr lang="en-US" altLang="zh-CN" sz="700" dirty="0"/>
              <a:t>Facebook</a:t>
            </a:r>
            <a:r>
              <a:rPr lang="zh-CN" altLang="en-US" sz="700" dirty="0"/>
              <a:t>的创立始于扎克伯格的一个并不是很成熟的想法：想连接这个世界，却把他从一个创业家转变为企业家，这个过程中磕磕绊绊，十分不易。一开始并不是奔着盈利去的。</a:t>
            </a:r>
            <a:endParaRPr lang="en-US" altLang="zh-CN" sz="700" dirty="0"/>
          </a:p>
          <a:p>
            <a:endParaRPr lang="en-US" altLang="zh-CN" sz="700" dirty="0"/>
          </a:p>
          <a:p>
            <a:r>
              <a:rPr lang="zh-CN" altLang="en-US" sz="700" dirty="0"/>
              <a:t>保持独立和拥有绝对控制权。</a:t>
            </a:r>
            <a:endParaRPr lang="en-US" altLang="zh-CN" sz="700" dirty="0"/>
          </a:p>
          <a:p>
            <a:endParaRPr lang="en-US" altLang="zh-CN" sz="700" dirty="0"/>
          </a:p>
          <a:p>
            <a:r>
              <a:rPr lang="zh-CN" altLang="en-US" sz="700" dirty="0"/>
              <a:t>从维亚康姆到雅虎再到微软，他们的收购价格不断攀升，但是仅仅</a:t>
            </a:r>
            <a:r>
              <a:rPr lang="en-US" altLang="zh-CN" sz="700" dirty="0"/>
              <a:t>20</a:t>
            </a:r>
            <a:r>
              <a:rPr lang="zh-CN" altLang="en-US" sz="700" dirty="0"/>
              <a:t>出头的扎克伯格却不为所动，很多人无法理解扎克伯格的顽固，但是如果把他看成一个有使命感的人物，就可以理解他的行径。他想要的是：改变世界，而这一目标只有靠他亲自来领导</a:t>
            </a:r>
            <a:r>
              <a:rPr lang="en-US" altLang="zh-CN" sz="700" dirty="0"/>
              <a:t>Facebook</a:t>
            </a:r>
            <a:r>
              <a:rPr lang="zh-CN" altLang="en-US" sz="700" dirty="0"/>
              <a:t>才能完成。</a:t>
            </a:r>
            <a:endParaRPr lang="en-US" altLang="zh-CN" sz="700"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017838" y="887413"/>
            <a:ext cx="4198937" cy="2395537"/>
          </a:xfrm>
        </p:spPr>
      </p:sp>
      <p:sp>
        <p:nvSpPr>
          <p:cNvPr id="3" name="备注占位符 2"/>
          <p:cNvSpPr>
            <a:spLocks noGrp="1"/>
          </p:cNvSpPr>
          <p:nvPr>
            <p:ph type="body" idx="1"/>
          </p:nvPr>
        </p:nvSpPr>
        <p:spPr/>
        <p:txBody>
          <a:bodyPr/>
          <a:lstStyle/>
          <a:p>
            <a:r>
              <a:rPr lang="zh-CN" altLang="en-US" dirty="0"/>
              <a:t>内容来源：</a:t>
            </a:r>
            <a:r>
              <a:rPr lang="en-US" altLang="zh-CN" dirty="0"/>
              <a:t>《</a:t>
            </a:r>
            <a:r>
              <a:rPr lang="zh-CN" altLang="en-US" dirty="0"/>
              <a:t>像扎克伯格一样思考</a:t>
            </a:r>
            <a:r>
              <a:rPr lang="en-US" altLang="zh-CN" dirty="0"/>
              <a:t>》</a:t>
            </a: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017838" y="887413"/>
            <a:ext cx="4198937" cy="2395537"/>
          </a:xfrm>
        </p:spPr>
      </p:sp>
      <p:sp>
        <p:nvSpPr>
          <p:cNvPr id="3" name="备注占位符 2"/>
          <p:cNvSpPr>
            <a:spLocks noGrp="1"/>
          </p:cNvSpPr>
          <p:nvPr>
            <p:ph type="body" idx="1"/>
          </p:nvPr>
        </p:nvSpPr>
        <p:spPr/>
        <p:txBody>
          <a:bodyPr/>
          <a:lstStyle/>
          <a:p>
            <a:r>
              <a:rPr lang="zh-CN" altLang="en-US" dirty="0">
                <a:solidFill>
                  <a:schemeClr val="bg1"/>
                </a:solidFill>
                <a:latin typeface="微软雅黑" panose="020B0503020204020204" pitchFamily="34" charset="-122"/>
                <a:ea typeface="微软雅黑" panose="020B0503020204020204" pitchFamily="34" charset="-122"/>
              </a:rPr>
              <a:t>扎克伯格每年都会给自己立</a:t>
            </a:r>
            <a:r>
              <a:rPr lang="en-US" altLang="zh-CN" dirty="0">
                <a:solidFill>
                  <a:schemeClr val="bg1"/>
                </a:solidFill>
                <a:latin typeface="微软雅黑" panose="020B0503020204020204" pitchFamily="34" charset="-122"/>
                <a:ea typeface="微软雅黑" panose="020B0503020204020204" pitchFamily="34" charset="-122"/>
              </a:rPr>
              <a:t>Flag</a:t>
            </a:r>
            <a:r>
              <a:rPr lang="zh-CN" altLang="en-US" dirty="0">
                <a:solidFill>
                  <a:schemeClr val="bg1"/>
                </a:solidFill>
                <a:latin typeface="微软雅黑" panose="020B0503020204020204" pitchFamily="34" charset="-122"/>
                <a:ea typeface="微软雅黑" panose="020B0503020204020204" pitchFamily="34" charset="-122"/>
              </a:rPr>
              <a:t>：</a:t>
            </a:r>
            <a:endParaRPr lang="en-US" altLang="zh-CN" dirty="0">
              <a:solidFill>
                <a:schemeClr val="bg1"/>
              </a:solidFill>
              <a:latin typeface="微软雅黑" panose="020B0503020204020204" pitchFamily="34" charset="-122"/>
              <a:ea typeface="微软雅黑" panose="020B0503020204020204" pitchFamily="34" charset="-122"/>
            </a:endParaRPr>
          </a:p>
          <a:p>
            <a:endParaRPr lang="en-US" altLang="zh-CN" dirty="0">
              <a:solidFill>
                <a:schemeClr val="bg1"/>
              </a:solidFill>
              <a:latin typeface="微软雅黑" panose="020B0503020204020204" pitchFamily="34" charset="-122"/>
              <a:ea typeface="微软雅黑" panose="020B0503020204020204" pitchFamily="34" charset="-122"/>
            </a:endParaRPr>
          </a:p>
          <a:p>
            <a:r>
              <a:rPr lang="en-US" altLang="zh-CN" dirty="0">
                <a:solidFill>
                  <a:schemeClr val="bg1"/>
                </a:solidFill>
                <a:latin typeface="微软雅黑" panose="020B0503020204020204" pitchFamily="34" charset="-122"/>
                <a:ea typeface="微软雅黑" panose="020B0503020204020204" pitchFamily="34" charset="-122"/>
              </a:rPr>
              <a:t>2019</a:t>
            </a:r>
            <a:r>
              <a:rPr lang="zh-CN" altLang="en-US" dirty="0">
                <a:solidFill>
                  <a:schemeClr val="bg1"/>
                </a:solidFill>
                <a:latin typeface="微软雅黑" panose="020B0503020204020204" pitchFamily="34" charset="-122"/>
                <a:ea typeface="微软雅黑" panose="020B0503020204020204" pitchFamily="34" charset="-122"/>
              </a:rPr>
              <a:t>年：主持一系列关于在社会中技术的未来的公开讨论，包括技术的机遇、挑战、希望、焦虑等。</a:t>
            </a:r>
            <a:endParaRPr lang="en-US" altLang="zh-CN" dirty="0">
              <a:solidFill>
                <a:schemeClr val="bg1"/>
              </a:solidFill>
              <a:latin typeface="微软雅黑" panose="020B0503020204020204" pitchFamily="34" charset="-122"/>
              <a:ea typeface="微软雅黑" panose="020B0503020204020204" pitchFamily="34" charset="-122"/>
            </a:endParaRPr>
          </a:p>
          <a:p>
            <a:r>
              <a:rPr lang="en-US" altLang="zh-CN" b="0" i="0" dirty="0">
                <a:solidFill>
                  <a:schemeClr val="bg1"/>
                </a:solidFill>
                <a:effectLst/>
                <a:latin typeface="微软雅黑" panose="020B0503020204020204" pitchFamily="34" charset="-122"/>
                <a:ea typeface="微软雅黑" panose="020B0503020204020204" pitchFamily="34" charset="-122"/>
              </a:rPr>
              <a:t>2018</a:t>
            </a:r>
            <a:r>
              <a:rPr lang="zh-CN" altLang="en-US" b="0" i="0" dirty="0">
                <a:solidFill>
                  <a:schemeClr val="bg1"/>
                </a:solidFill>
                <a:effectLst/>
                <a:latin typeface="微软雅黑" panose="020B0503020204020204" pitchFamily="34" charset="-122"/>
                <a:ea typeface="微软雅黑" panose="020B0503020204020204" pitchFamily="34" charset="-122"/>
              </a:rPr>
              <a:t>年：</a:t>
            </a:r>
            <a:r>
              <a:rPr lang="en-US" altLang="zh-CN" sz="700" b="1" dirty="0"/>
              <a:t>Facebook</a:t>
            </a:r>
            <a:r>
              <a:rPr lang="zh-CN" altLang="en-US" sz="700" b="1" dirty="0"/>
              <a:t>有很多工作要做：无论是保护我们的社区免受虐待和憎恨，捍卫民族国家的干涉，或确保在</a:t>
            </a:r>
            <a:r>
              <a:rPr lang="en-US" altLang="zh-CN" sz="700" b="1" dirty="0"/>
              <a:t>Facebook</a:t>
            </a:r>
            <a:r>
              <a:rPr lang="zh-CN" altLang="en-US" sz="700" b="1" dirty="0"/>
              <a:t>上花费的时间是高效值得的。我的</a:t>
            </a:r>
            <a:r>
              <a:rPr lang="en-US" altLang="zh-CN" sz="700" b="1" dirty="0"/>
              <a:t>2018</a:t>
            </a:r>
            <a:r>
              <a:rPr lang="zh-CN" altLang="en-US" sz="700" b="1" dirty="0"/>
              <a:t>年的挑战就是要集中精力解决这些重要问题</a:t>
            </a:r>
            <a:endParaRPr lang="en-US" altLang="zh-CN" b="0" i="0" dirty="0">
              <a:solidFill>
                <a:schemeClr val="bg1"/>
              </a:solidFill>
              <a:effectLst/>
              <a:latin typeface="微软雅黑" panose="020B0503020204020204" pitchFamily="34" charset="-122"/>
              <a:ea typeface="微软雅黑" panose="020B0503020204020204" pitchFamily="34" charset="-122"/>
            </a:endParaRPr>
          </a:p>
          <a:p>
            <a:r>
              <a:rPr lang="en-US" altLang="zh-CN" b="0" i="0" dirty="0">
                <a:solidFill>
                  <a:schemeClr val="bg1"/>
                </a:solidFill>
                <a:effectLst/>
                <a:latin typeface="微软雅黑" panose="020B0503020204020204" pitchFamily="34" charset="-122"/>
                <a:ea typeface="微软雅黑" panose="020B0503020204020204" pitchFamily="34" charset="-122"/>
              </a:rPr>
              <a:t>2017</a:t>
            </a:r>
            <a:r>
              <a:rPr lang="zh-CN" altLang="en-US" b="0" i="0" dirty="0">
                <a:solidFill>
                  <a:schemeClr val="bg1"/>
                </a:solidFill>
                <a:effectLst/>
                <a:latin typeface="微软雅黑" panose="020B0503020204020204" pitchFamily="34" charset="-122"/>
                <a:ea typeface="微软雅黑" panose="020B0503020204020204" pitchFamily="34" charset="-122"/>
              </a:rPr>
              <a:t>年：</a:t>
            </a:r>
            <a:r>
              <a:rPr lang="zh-CN" altLang="en-US" sz="700" b="1" dirty="0"/>
              <a:t>走遍并拜访美国的每一个州</a:t>
            </a:r>
            <a:r>
              <a:rPr lang="zh-CN" altLang="en-US" sz="700" dirty="0"/>
              <a:t>；</a:t>
            </a:r>
            <a:endParaRPr lang="en-US" altLang="zh-CN" b="0" i="0" dirty="0">
              <a:solidFill>
                <a:schemeClr val="bg1"/>
              </a:solidFill>
              <a:effectLst/>
              <a:latin typeface="微软雅黑" panose="020B0503020204020204" pitchFamily="34" charset="-122"/>
              <a:ea typeface="微软雅黑" panose="020B0503020204020204" pitchFamily="34" charset="-122"/>
            </a:endParaRPr>
          </a:p>
          <a:p>
            <a:r>
              <a:rPr lang="en-US" altLang="zh-CN" b="0" i="0" dirty="0">
                <a:solidFill>
                  <a:schemeClr val="bg1"/>
                </a:solidFill>
                <a:effectLst/>
                <a:latin typeface="微软雅黑" panose="020B0503020204020204" pitchFamily="34" charset="-122"/>
                <a:ea typeface="微软雅黑" panose="020B0503020204020204" pitchFamily="34" charset="-122"/>
              </a:rPr>
              <a:t>2016</a:t>
            </a:r>
            <a:r>
              <a:rPr lang="zh-CN" altLang="en-US" b="0" i="0" dirty="0">
                <a:solidFill>
                  <a:schemeClr val="bg1"/>
                </a:solidFill>
                <a:effectLst/>
                <a:latin typeface="微软雅黑" panose="020B0503020204020204" pitchFamily="34" charset="-122"/>
                <a:ea typeface="微软雅黑" panose="020B0503020204020204" pitchFamily="34" charset="-122"/>
              </a:rPr>
              <a:t>年：</a:t>
            </a:r>
            <a:r>
              <a:rPr lang="zh-CN" altLang="en-US" sz="700" b="1" dirty="0"/>
              <a:t>全年跑步 </a:t>
            </a:r>
            <a:r>
              <a:rPr lang="en-US" altLang="zh-CN" sz="700" b="1" dirty="0"/>
              <a:t>365</a:t>
            </a:r>
            <a:r>
              <a:rPr lang="zh-CN" altLang="en-US" sz="700" b="1" dirty="0"/>
              <a:t>英里并开发私人</a:t>
            </a:r>
            <a:r>
              <a:rPr lang="en-US" altLang="zh-CN" sz="700" b="1" dirty="0"/>
              <a:t>AI </a:t>
            </a:r>
            <a:r>
              <a:rPr lang="zh-CN" altLang="en-US" sz="700" b="1" dirty="0"/>
              <a:t>助手；</a:t>
            </a:r>
            <a:endParaRPr lang="en-US" altLang="zh-CN" b="0" i="0" dirty="0">
              <a:solidFill>
                <a:schemeClr val="bg1"/>
              </a:solidFill>
              <a:effectLst/>
              <a:latin typeface="微软雅黑" panose="020B0503020204020204" pitchFamily="34" charset="-122"/>
              <a:ea typeface="微软雅黑" panose="020B0503020204020204" pitchFamily="34" charset="-122"/>
            </a:endParaRPr>
          </a:p>
          <a:p>
            <a:r>
              <a:rPr lang="en-US" altLang="zh-CN" b="0" i="0" dirty="0">
                <a:solidFill>
                  <a:schemeClr val="bg1"/>
                </a:solidFill>
                <a:effectLst/>
                <a:latin typeface="微软雅黑" panose="020B0503020204020204" pitchFamily="34" charset="-122"/>
                <a:ea typeface="微软雅黑" panose="020B0503020204020204" pitchFamily="34" charset="-122"/>
              </a:rPr>
              <a:t>2015</a:t>
            </a:r>
            <a:r>
              <a:rPr lang="zh-CN" altLang="en-US" b="0" i="0" dirty="0">
                <a:solidFill>
                  <a:schemeClr val="bg1"/>
                </a:solidFill>
                <a:effectLst/>
                <a:latin typeface="微软雅黑" panose="020B0503020204020204" pitchFamily="34" charset="-122"/>
                <a:ea typeface="微软雅黑" panose="020B0503020204020204" pitchFamily="34" charset="-122"/>
              </a:rPr>
              <a:t>年：</a:t>
            </a:r>
            <a:r>
              <a:rPr lang="zh-CN" altLang="en-US" sz="700" dirty="0"/>
              <a:t>每个月读两本新书，重点学习不同的文化、信仰、历史和科技；</a:t>
            </a:r>
            <a:endParaRPr lang="en-US" altLang="zh-CN" b="0" i="0" dirty="0">
              <a:solidFill>
                <a:schemeClr val="bg1"/>
              </a:solidFill>
              <a:effectLst/>
              <a:latin typeface="微软雅黑" panose="020B0503020204020204" pitchFamily="34" charset="-122"/>
              <a:ea typeface="微软雅黑" panose="020B0503020204020204" pitchFamily="34" charset="-122"/>
            </a:endParaRPr>
          </a:p>
          <a:p>
            <a:r>
              <a:rPr lang="en-US" altLang="zh-CN" b="0" i="0" dirty="0">
                <a:solidFill>
                  <a:schemeClr val="bg1"/>
                </a:solidFill>
                <a:effectLst/>
                <a:latin typeface="微软雅黑" panose="020B0503020204020204" pitchFamily="34" charset="-122"/>
                <a:ea typeface="微软雅黑" panose="020B0503020204020204" pitchFamily="34" charset="-122"/>
              </a:rPr>
              <a:t>2014</a:t>
            </a:r>
            <a:r>
              <a:rPr lang="zh-CN" altLang="en-US" b="0" i="0" dirty="0">
                <a:solidFill>
                  <a:schemeClr val="bg1"/>
                </a:solidFill>
                <a:effectLst/>
                <a:latin typeface="微软雅黑" panose="020B0503020204020204" pitchFamily="34" charset="-122"/>
                <a:ea typeface="微软雅黑" panose="020B0503020204020204" pitchFamily="34" charset="-122"/>
              </a:rPr>
              <a:t>年：</a:t>
            </a:r>
            <a:r>
              <a:rPr lang="zh-CN" altLang="en-US" sz="700" b="1" dirty="0"/>
              <a:t>每天写一封感谢信</a:t>
            </a:r>
            <a:endParaRPr lang="en-US" altLang="zh-CN" b="0" i="0" dirty="0">
              <a:solidFill>
                <a:schemeClr val="bg1"/>
              </a:solidFill>
              <a:effectLst/>
              <a:latin typeface="微软雅黑" panose="020B0503020204020204" pitchFamily="34" charset="-122"/>
              <a:ea typeface="微软雅黑" panose="020B0503020204020204" pitchFamily="34" charset="-122"/>
            </a:endParaRPr>
          </a:p>
          <a:p>
            <a:r>
              <a:rPr lang="en-US" altLang="zh-CN" b="0" i="0" dirty="0">
                <a:solidFill>
                  <a:schemeClr val="bg1"/>
                </a:solidFill>
                <a:effectLst/>
                <a:latin typeface="微软雅黑" panose="020B0503020204020204" pitchFamily="34" charset="-122"/>
                <a:ea typeface="微软雅黑" panose="020B0503020204020204" pitchFamily="34" charset="-122"/>
              </a:rPr>
              <a:t>2013</a:t>
            </a:r>
            <a:r>
              <a:rPr lang="zh-CN" altLang="en-US" b="0" i="0" dirty="0">
                <a:solidFill>
                  <a:schemeClr val="bg1"/>
                </a:solidFill>
                <a:effectLst/>
                <a:latin typeface="微软雅黑" panose="020B0503020204020204" pitchFamily="34" charset="-122"/>
                <a:ea typeface="微软雅黑" panose="020B0503020204020204" pitchFamily="34" charset="-122"/>
              </a:rPr>
              <a:t>年：</a:t>
            </a:r>
            <a:r>
              <a:rPr lang="zh-CN" altLang="en-US" sz="700" b="1" dirty="0"/>
              <a:t>每天跟 </a:t>
            </a:r>
            <a:r>
              <a:rPr lang="en-US" altLang="zh-CN" sz="700" b="1" dirty="0"/>
              <a:t>Facebook</a:t>
            </a:r>
            <a:r>
              <a:rPr lang="zh-CN" altLang="en-US" sz="700" b="1" dirty="0"/>
              <a:t>以外的人见面；</a:t>
            </a:r>
            <a:endParaRPr lang="en-US" altLang="zh-CN" b="0" i="0" dirty="0">
              <a:solidFill>
                <a:schemeClr val="bg1"/>
              </a:solidFill>
              <a:effectLst/>
              <a:latin typeface="微软雅黑" panose="020B0503020204020204" pitchFamily="34" charset="-122"/>
              <a:ea typeface="微软雅黑" panose="020B0503020204020204" pitchFamily="34" charset="-122"/>
            </a:endParaRPr>
          </a:p>
          <a:p>
            <a:r>
              <a:rPr lang="en-US" altLang="zh-CN" b="0" i="0" dirty="0">
                <a:solidFill>
                  <a:schemeClr val="bg1"/>
                </a:solidFill>
                <a:effectLst/>
                <a:latin typeface="微软雅黑" panose="020B0503020204020204" pitchFamily="34" charset="-122"/>
                <a:ea typeface="微软雅黑" panose="020B0503020204020204" pitchFamily="34" charset="-122"/>
              </a:rPr>
              <a:t>2012</a:t>
            </a:r>
            <a:r>
              <a:rPr lang="zh-CN" altLang="en-US" b="0" i="0" dirty="0">
                <a:solidFill>
                  <a:schemeClr val="bg1"/>
                </a:solidFill>
                <a:effectLst/>
                <a:latin typeface="微软雅黑" panose="020B0503020204020204" pitchFamily="34" charset="-122"/>
                <a:ea typeface="微软雅黑" panose="020B0503020204020204" pitchFamily="34" charset="-122"/>
              </a:rPr>
              <a:t>年：</a:t>
            </a:r>
            <a:r>
              <a:rPr lang="zh-CN" altLang="en-US" sz="700" dirty="0"/>
              <a:t>坚持每天写代码；</a:t>
            </a:r>
            <a:endParaRPr lang="en-US" altLang="zh-CN" b="0" i="0" dirty="0">
              <a:solidFill>
                <a:schemeClr val="bg1"/>
              </a:solidFill>
              <a:effectLst/>
              <a:latin typeface="微软雅黑" panose="020B0503020204020204" pitchFamily="34" charset="-122"/>
              <a:ea typeface="微软雅黑" panose="020B0503020204020204" pitchFamily="34" charset="-122"/>
            </a:endParaRPr>
          </a:p>
          <a:p>
            <a:r>
              <a:rPr lang="en-US" altLang="zh-CN" b="0" i="0" dirty="0">
                <a:solidFill>
                  <a:schemeClr val="bg1"/>
                </a:solidFill>
                <a:effectLst/>
                <a:latin typeface="微软雅黑" panose="020B0503020204020204" pitchFamily="34" charset="-122"/>
                <a:ea typeface="微软雅黑" panose="020B0503020204020204" pitchFamily="34" charset="-122"/>
              </a:rPr>
              <a:t>2011</a:t>
            </a:r>
            <a:r>
              <a:rPr lang="zh-CN" altLang="en-US" b="0" i="0" dirty="0">
                <a:solidFill>
                  <a:schemeClr val="bg1"/>
                </a:solidFill>
                <a:effectLst/>
                <a:latin typeface="微软雅黑" panose="020B0503020204020204" pitchFamily="34" charset="-122"/>
                <a:ea typeface="微软雅黑" panose="020B0503020204020204" pitchFamily="34" charset="-122"/>
              </a:rPr>
              <a:t>年：</a:t>
            </a:r>
            <a:r>
              <a:rPr lang="zh-CN" altLang="en-US" sz="700" dirty="0"/>
              <a:t>只吃自己亲手屠宰的动物；</a:t>
            </a:r>
            <a:endParaRPr lang="en-US" altLang="zh-CN" b="0" i="0" dirty="0">
              <a:solidFill>
                <a:schemeClr val="bg1"/>
              </a:solidFill>
              <a:effectLst/>
              <a:latin typeface="微软雅黑" panose="020B0503020204020204" pitchFamily="34" charset="-122"/>
              <a:ea typeface="微软雅黑" panose="020B0503020204020204" pitchFamily="34" charset="-122"/>
            </a:endParaRPr>
          </a:p>
          <a:p>
            <a:r>
              <a:rPr lang="en-US" altLang="zh-CN" b="0" i="0" dirty="0">
                <a:solidFill>
                  <a:schemeClr val="bg1"/>
                </a:solidFill>
                <a:effectLst/>
                <a:latin typeface="微软雅黑" panose="020B0503020204020204" pitchFamily="34" charset="-122"/>
                <a:ea typeface="微软雅黑" panose="020B0503020204020204" pitchFamily="34" charset="-122"/>
              </a:rPr>
              <a:t>2010</a:t>
            </a:r>
            <a:r>
              <a:rPr lang="zh-CN" altLang="en-US" b="0" i="0" dirty="0">
                <a:solidFill>
                  <a:schemeClr val="bg1"/>
                </a:solidFill>
                <a:effectLst/>
                <a:latin typeface="微软雅黑" panose="020B0503020204020204" pitchFamily="34" charset="-122"/>
                <a:ea typeface="微软雅黑" panose="020B0503020204020204" pitchFamily="34" charset="-122"/>
              </a:rPr>
              <a:t>年：学习中文</a:t>
            </a:r>
            <a:endParaRPr lang="en-US" altLang="zh-CN" b="0" i="0" dirty="0">
              <a:solidFill>
                <a:schemeClr val="bg1"/>
              </a:solidFill>
              <a:effectLst/>
              <a:latin typeface="微软雅黑" panose="020B0503020204020204" pitchFamily="34" charset="-122"/>
              <a:ea typeface="微软雅黑" panose="020B0503020204020204" pitchFamily="34" charset="-122"/>
            </a:endParaRPr>
          </a:p>
          <a:p>
            <a:r>
              <a:rPr lang="en-US" altLang="zh-CN" b="0" i="0" dirty="0">
                <a:solidFill>
                  <a:schemeClr val="bg1"/>
                </a:solidFill>
                <a:effectLst/>
                <a:latin typeface="微软雅黑" panose="020B0503020204020204" pitchFamily="34" charset="-122"/>
                <a:ea typeface="微软雅黑" panose="020B0503020204020204" pitchFamily="34" charset="-122"/>
              </a:rPr>
              <a:t>2009</a:t>
            </a:r>
            <a:r>
              <a:rPr lang="zh-CN" altLang="en-US" b="0" i="0" dirty="0">
                <a:solidFill>
                  <a:schemeClr val="bg1"/>
                </a:solidFill>
                <a:effectLst/>
                <a:latin typeface="微软雅黑" panose="020B0503020204020204" pitchFamily="34" charset="-122"/>
                <a:ea typeface="微软雅黑" panose="020B0503020204020204" pitchFamily="34" charset="-122"/>
              </a:rPr>
              <a:t>年：每天坚持戴上领带；</a:t>
            </a:r>
            <a:endParaRPr lang="en-US" altLang="zh-CN" b="0" i="0" dirty="0">
              <a:solidFill>
                <a:schemeClr val="bg1"/>
              </a:solidFill>
              <a:effectLst/>
              <a:latin typeface="微软雅黑" panose="020B0503020204020204" pitchFamily="34" charset="-122"/>
              <a:ea typeface="微软雅黑" panose="020B0503020204020204" pitchFamily="34" charset="-122"/>
            </a:endParaRPr>
          </a:p>
          <a:p>
            <a:r>
              <a:rPr lang="en-US" altLang="zh-CN" b="0" i="0" dirty="0">
                <a:solidFill>
                  <a:schemeClr val="bg1"/>
                </a:solidFill>
                <a:effectLst/>
                <a:latin typeface="微软雅黑" panose="020B0503020204020204" pitchFamily="34" charset="-122"/>
                <a:ea typeface="微软雅黑" panose="020B0503020204020204" pitchFamily="34" charset="-122"/>
              </a:rPr>
              <a:t>https://mp.weixin.qq.com/s?src=11&amp;timestamp=1569485730&amp;ver=1875&amp;signature=aof*Z6s4*FV1XNkUbxuqtRtJYn6DZ**OqgTpvrhJ2rWhg-QbsHR1Os*bZz7pheSQeDNG8avTs39IdjCuKqPuKf4Jb2F7NPxq9POpADrmfkzOdTY8R9cu20iMHwDtpdT5&amp;new=1</a:t>
            </a:r>
            <a:endParaRPr lang="zh-CN" altLang="en-US" b="0" i="0" dirty="0">
              <a:solidFill>
                <a:schemeClr val="bg1"/>
              </a:solidFill>
              <a:effectLst/>
              <a:latin typeface="微软雅黑" panose="020B0503020204020204" pitchFamily="34" charset="-122"/>
              <a:ea typeface="微软雅黑" panose="020B0503020204020204" pitchFamily="34" charset="-122"/>
            </a:endParaRPr>
          </a:p>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3879850" y="2979753"/>
            <a:ext cx="12420599" cy="1518920"/>
          </a:xfrm>
          <a:prstGeom prst="rect">
            <a:avLst/>
          </a:prstGeom>
        </p:spPr>
        <p:txBody>
          <a:bodyPr wrap="square" lIns="0" tIns="0" rIns="0" bIns="0">
            <a:spAutoFit/>
          </a:bodyPr>
          <a:lstStyle>
            <a:lvl1pPr algn="ctr">
              <a:defRPr sz="9800" b="1" i="0">
                <a:solidFill>
                  <a:srgbClr val="F9CD0E"/>
                </a:solidFill>
                <a:latin typeface="Microsoft YaHei" panose="020B0503020204020204" pitchFamily="34" charset="-122"/>
                <a:ea typeface="Microsoft YaHei" panose="020B0503020204020204" pitchFamily="34" charset="-122"/>
                <a:cs typeface="Microsoft YaHei" panose="020B0503020204020204" pitchFamily="34" charset="-122"/>
              </a:defRPr>
            </a:lvl1pPr>
          </a:lstStyle>
          <a:p>
            <a:endParaRPr dirty="0"/>
          </a:p>
        </p:txBody>
      </p:sp>
      <p:sp>
        <p:nvSpPr>
          <p:cNvPr id="3" name="Holder 3"/>
          <p:cNvSpPr>
            <a:spLocks noGrp="1"/>
          </p:cNvSpPr>
          <p:nvPr>
            <p:ph type="subTitle" idx="4"/>
          </p:nvPr>
        </p:nvSpPr>
        <p:spPr>
          <a:xfrm>
            <a:off x="2892514" y="5785347"/>
            <a:ext cx="14319071" cy="823302"/>
          </a:xfrm>
          <a:prstGeom prst="rect">
            <a:avLst/>
          </a:prstGeom>
        </p:spPr>
        <p:txBody>
          <a:bodyPr wrap="square" lIns="0" tIns="0" rIns="0" bIns="0">
            <a:spAutoFit/>
          </a:bodyPr>
          <a:lstStyle>
            <a:lvl1pPr>
              <a:defRPr sz="5350" b="0" i="0">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defRPr>
            </a:lvl1pPr>
          </a:lstStyle>
          <a:p/>
        </p:txBody>
      </p:sp>
      <p:sp>
        <p:nvSpPr>
          <p:cNvPr id="13" name="日期占位符 12"/>
          <p:cNvSpPr>
            <a:spLocks noGrp="1"/>
          </p:cNvSpPr>
          <p:nvPr>
            <p:ph type="dt" sz="half" idx="10"/>
          </p:nvPr>
        </p:nvSpPr>
        <p:spPr/>
        <p:txBody>
          <a:bodyPr/>
          <a:lstStyle/>
          <a:p>
            <a:fld id="{1D8BD707-D9CF-40AE-B4C6-C98DA3205C09}" type="datetimeFigureOut">
              <a:rPr lang="en-US" smtClean="0"/>
            </a:fld>
            <a:endParaRPr lang="en-US"/>
          </a:p>
        </p:txBody>
      </p:sp>
      <p:sp>
        <p:nvSpPr>
          <p:cNvPr id="14" name="页脚占位符 13"/>
          <p:cNvSpPr>
            <a:spLocks noGrp="1"/>
          </p:cNvSpPr>
          <p:nvPr>
            <p:ph type="ftr" sz="quarter" idx="11"/>
          </p:nvPr>
        </p:nvSpPr>
        <p:spPr/>
        <p:txBody>
          <a:bodyPr/>
          <a:lstStyle/>
          <a:p>
            <a:endParaRPr kumimoji="1" lang="zh-CN" altLang="en-US"/>
          </a:p>
        </p:txBody>
      </p:sp>
      <p:sp>
        <p:nvSpPr>
          <p:cNvPr id="15" name="灯片编号占位符 14"/>
          <p:cNvSpPr>
            <a:spLocks noGrp="1"/>
          </p:cNvSpPr>
          <p:nvPr>
            <p:ph type="sldNum" sz="quarter" idx="12"/>
          </p:nvPr>
        </p:nvSpPr>
        <p:spPr/>
        <p:txBody>
          <a:bodyPr/>
          <a:lstStyle/>
          <a:p>
            <a:fld id="{B6F15528-21DE-4FAA-801E-634DDDAF4B2B}" type="slidenum">
              <a:rPr lang="en-US" altLang="zh-CN" smtClean="0"/>
            </a:fld>
            <a:endParaRPr lang="en-US" altLang="zh-CN"/>
          </a:p>
        </p:txBody>
      </p:sp>
      <p:sp>
        <p:nvSpPr>
          <p:cNvPr id="16" name="Holder 4"/>
          <p:cNvSpPr txBox="1"/>
          <p:nvPr userDrawn="1"/>
        </p:nvSpPr>
        <p:spPr>
          <a:xfrm>
            <a:off x="13905738" y="11035736"/>
            <a:ext cx="6433312" cy="307777"/>
          </a:xfrm>
          <a:prstGeom prst="rect">
            <a:avLst/>
          </a:prstGeom>
        </p:spPr>
        <p:txBody>
          <a:bodyPr wrap="square" lIns="0" tIns="0" rIns="0" bIns="0">
            <a:spAutoFit/>
          </a:bodyPr>
          <a:lstStyle>
            <a:lvl1pPr marL="0" algn="ctr" defTabSz="914400" rtl="0" eaLnBrk="1" latinLnBrk="0" hangingPunct="1">
              <a:defRPr sz="2000" kern="1200">
                <a:solidFill>
                  <a:schemeClr val="tx1">
                    <a:tint val="75000"/>
                  </a:schemeClr>
                </a:solidFill>
                <a:latin typeface="Microsoft YaHei" panose="020B0503020204020204" pitchFamily="34" charset="-122"/>
                <a:ea typeface="Microsoft YaHei" panose="020B0503020204020204" pitchFamily="34"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dirty="0">
                <a:solidFill>
                  <a:schemeClr val="bg2"/>
                </a:solidFill>
              </a:rPr>
              <a:t>DevOps</a:t>
            </a:r>
            <a:r>
              <a:rPr lang="zh-CN" altLang="en-US" dirty="0">
                <a:solidFill>
                  <a:schemeClr val="bg2"/>
                </a:solidFill>
              </a:rPr>
              <a:t>案例深度研究战团出品，必属精品</a:t>
            </a:r>
            <a:endParaRPr lang="zh-CN" altLang="en-US" dirty="0">
              <a:solidFill>
                <a:schemeClr val="bg2"/>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a:xfrm>
            <a:off x="1005205" y="1006475"/>
            <a:ext cx="18093690" cy="1192530"/>
          </a:xfrm>
        </p:spPr>
        <p:txBody>
          <a:bodyPr lIns="0" tIns="0" rIns="0" bIns="0"/>
          <a:lstStyle>
            <a:lvl1pPr>
              <a:defRPr sz="7650" b="1" i="0">
                <a:solidFill>
                  <a:srgbClr val="F9CD0E"/>
                </a:solidFill>
                <a:latin typeface="Microsoft YaHei" panose="020B0503020204020204" pitchFamily="34" charset="-122"/>
                <a:ea typeface="Microsoft YaHei" panose="020B0503020204020204" pitchFamily="34" charset="-122"/>
                <a:cs typeface="Microsoft YaHei" panose="020B0503020204020204" pitchFamily="34" charset="-122"/>
              </a:defRPr>
            </a:lvl1pPr>
          </a:lstStyle>
          <a:p>
            <a:endParaRPr dirty="0"/>
          </a:p>
        </p:txBody>
      </p:sp>
      <p:sp>
        <p:nvSpPr>
          <p:cNvPr id="3" name="Holder 3"/>
          <p:cNvSpPr>
            <a:spLocks noGrp="1"/>
          </p:cNvSpPr>
          <p:nvPr>
            <p:ph type="body" idx="1" hasCustomPrompt="1"/>
          </p:nvPr>
        </p:nvSpPr>
        <p:spPr>
          <a:xfrm>
            <a:off x="1005204" y="2911475"/>
            <a:ext cx="18093691" cy="6647974"/>
          </a:xfrm>
        </p:spPr>
        <p:txBody>
          <a:bodyPr lIns="0" tIns="0" rIns="0" bIns="0"/>
          <a:lstStyle>
            <a:lvl1pPr>
              <a:defRPr sz="5400" b="0" i="0">
                <a:solidFill>
                  <a:schemeClr val="bg1"/>
                </a:solidFill>
              </a:defRPr>
            </a:lvl1p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p:txBody>
      </p:sp>
      <p:sp>
        <p:nvSpPr>
          <p:cNvPr id="7" name="日期占位符 6"/>
          <p:cNvSpPr>
            <a:spLocks noGrp="1"/>
          </p:cNvSpPr>
          <p:nvPr>
            <p:ph type="dt" sz="half" idx="10"/>
          </p:nvPr>
        </p:nvSpPr>
        <p:spPr/>
        <p:txBody>
          <a:bodyPr/>
          <a:lstStyle/>
          <a:p>
            <a:fld id="{1D8BD707-D9CF-40AE-B4C6-C98DA3205C09}" type="datetimeFigureOut">
              <a:rPr lang="en-US" smtClean="0"/>
            </a:fld>
            <a:endParaRPr lang="en-US"/>
          </a:p>
        </p:txBody>
      </p:sp>
      <p:sp>
        <p:nvSpPr>
          <p:cNvPr id="8" name="页脚占位符 7"/>
          <p:cNvSpPr>
            <a:spLocks noGrp="1"/>
          </p:cNvSpPr>
          <p:nvPr>
            <p:ph type="ftr" sz="quarter" idx="11"/>
          </p:nvPr>
        </p:nvSpPr>
        <p:spPr/>
        <p:txBody>
          <a:bodyPr/>
          <a:lstStyle/>
          <a:p>
            <a:endParaRPr kumimoji="1" lang="zh-CN" altLang="en-US"/>
          </a:p>
        </p:txBody>
      </p:sp>
      <p:sp>
        <p:nvSpPr>
          <p:cNvPr id="9" name="灯片编号占位符 8"/>
          <p:cNvSpPr>
            <a:spLocks noGrp="1"/>
          </p:cNvSpPr>
          <p:nvPr>
            <p:ph type="sldNum" sz="quarter" idx="12"/>
          </p:nvPr>
        </p:nvSpPr>
        <p:spPr/>
        <p:txBody>
          <a:bodyPr/>
          <a:lstStyle/>
          <a:p>
            <a:fld id="{B6F15528-21DE-4FAA-801E-634DDDAF4B2B}" type="slidenum">
              <a:rPr lang="en-US" altLang="zh-CN" smtClean="0"/>
            </a:fld>
            <a:endParaRPr lang="en-US" altLang="zh-CN"/>
          </a:p>
        </p:txBody>
      </p:sp>
      <p:sp>
        <p:nvSpPr>
          <p:cNvPr id="10" name="Holder 4"/>
          <p:cNvSpPr txBox="1"/>
          <p:nvPr userDrawn="1"/>
        </p:nvSpPr>
        <p:spPr>
          <a:xfrm>
            <a:off x="13905738" y="11035736"/>
            <a:ext cx="6433312" cy="307777"/>
          </a:xfrm>
          <a:prstGeom prst="rect">
            <a:avLst/>
          </a:prstGeom>
        </p:spPr>
        <p:txBody>
          <a:bodyPr wrap="square" lIns="0" tIns="0" rIns="0" bIns="0">
            <a:spAutoFit/>
          </a:bodyPr>
          <a:lstStyle>
            <a:lvl1pPr marL="0" algn="ctr" defTabSz="914400" rtl="0" eaLnBrk="1" latinLnBrk="0" hangingPunct="1">
              <a:defRPr sz="2000" kern="1200">
                <a:solidFill>
                  <a:schemeClr val="tx1">
                    <a:tint val="75000"/>
                  </a:schemeClr>
                </a:solidFill>
                <a:latin typeface="Microsoft YaHei" panose="020B0503020204020204" pitchFamily="34" charset="-122"/>
                <a:ea typeface="Microsoft YaHei" panose="020B0503020204020204" pitchFamily="34"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dirty="0">
                <a:solidFill>
                  <a:schemeClr val="bg2"/>
                </a:solidFill>
              </a:rPr>
              <a:t>DevOps</a:t>
            </a:r>
            <a:r>
              <a:rPr lang="zh-CN" altLang="en-US" dirty="0">
                <a:solidFill>
                  <a:schemeClr val="bg2"/>
                </a:solidFill>
              </a:rPr>
              <a:t>案例深度研究战团出品，必属精品</a:t>
            </a:r>
            <a:endParaRPr lang="zh-CN" altLang="en-US" dirty="0">
              <a:solidFill>
                <a:schemeClr val="bg2"/>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bg>
      <p:bgPr>
        <a:solidFill>
          <a:srgbClr val="46494D"/>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986764" y="651320"/>
            <a:ext cx="18112131" cy="1192530"/>
          </a:xfrm>
        </p:spPr>
        <p:txBody>
          <a:bodyPr lIns="0" tIns="0" rIns="0" bIns="0"/>
          <a:lstStyle>
            <a:lvl1pPr>
              <a:defRPr sz="7650" b="1" i="0">
                <a:solidFill>
                  <a:srgbClr val="F9CD0E"/>
                </a:solidFill>
                <a:latin typeface="Microsoft YaHei" panose="020B0503020204020204" pitchFamily="34" charset="-122"/>
                <a:ea typeface="Microsoft YaHei" panose="020B0503020204020204" pitchFamily="34" charset="-122"/>
                <a:cs typeface="Microsoft YaHei" panose="020B0503020204020204" pitchFamily="34" charset="-122"/>
              </a:defRPr>
            </a:lvl1pPr>
          </a:lstStyle>
          <a:p>
            <a:endParaRPr dirty="0"/>
          </a:p>
        </p:txBody>
      </p:sp>
      <p:sp>
        <p:nvSpPr>
          <p:cNvPr id="3" name="Holder 3"/>
          <p:cNvSpPr>
            <a:spLocks noGrp="1"/>
          </p:cNvSpPr>
          <p:nvPr>
            <p:ph sz="half" idx="2" hasCustomPrompt="1"/>
          </p:nvPr>
        </p:nvSpPr>
        <p:spPr>
          <a:xfrm>
            <a:off x="1005205" y="2601150"/>
            <a:ext cx="8745284" cy="7478970"/>
          </a:xfrm>
          <a:prstGeom prst="rect">
            <a:avLst/>
          </a:prstGeom>
        </p:spPr>
        <p:txBody>
          <a:bodyPr wrap="square" lIns="0" tIns="0" rIns="0" bIns="0">
            <a:spAutoFit/>
          </a:bodyPr>
          <a:lstStyle>
            <a:lvl1pPr>
              <a:defRPr>
                <a:solidFill>
                  <a:schemeClr val="bg1"/>
                </a:solidFill>
              </a:defRPr>
            </a:lvl1p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dirty="0"/>
          </a:p>
        </p:txBody>
      </p:sp>
      <p:sp>
        <p:nvSpPr>
          <p:cNvPr id="4" name="Holder 4"/>
          <p:cNvSpPr>
            <a:spLocks noGrp="1"/>
          </p:cNvSpPr>
          <p:nvPr>
            <p:ph sz="half" idx="3" hasCustomPrompt="1"/>
          </p:nvPr>
        </p:nvSpPr>
        <p:spPr>
          <a:xfrm>
            <a:off x="10353611" y="2601150"/>
            <a:ext cx="8745284" cy="7478970"/>
          </a:xfrm>
          <a:prstGeom prst="rect">
            <a:avLst/>
          </a:prstGeom>
        </p:spPr>
        <p:txBody>
          <a:bodyPr wrap="square" lIns="0" tIns="0" rIns="0" bIns="0">
            <a:spAutoFit/>
          </a:bodyPr>
          <a:lstStyle>
            <a:lvl1pPr>
              <a:defRPr>
                <a:solidFill>
                  <a:schemeClr val="bg1"/>
                </a:solidFill>
              </a:defRPr>
            </a:lvl1p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dirty="0"/>
          </a:p>
        </p:txBody>
      </p:sp>
      <p:sp>
        <p:nvSpPr>
          <p:cNvPr id="8" name="日期占位符 7"/>
          <p:cNvSpPr>
            <a:spLocks noGrp="1"/>
          </p:cNvSpPr>
          <p:nvPr>
            <p:ph type="dt" sz="half" idx="10"/>
          </p:nvPr>
        </p:nvSpPr>
        <p:spPr/>
        <p:txBody>
          <a:bodyPr/>
          <a:lstStyle/>
          <a:p>
            <a:fld id="{1D8BD707-D9CF-40AE-B4C6-C98DA3205C09}" type="datetimeFigureOut">
              <a:rPr lang="en-US" smtClean="0"/>
            </a:fld>
            <a:endParaRPr lang="en-US"/>
          </a:p>
        </p:txBody>
      </p:sp>
      <p:sp>
        <p:nvSpPr>
          <p:cNvPr id="9" name="页脚占位符 8"/>
          <p:cNvSpPr>
            <a:spLocks noGrp="1"/>
          </p:cNvSpPr>
          <p:nvPr>
            <p:ph type="ftr" sz="quarter" idx="11"/>
          </p:nvPr>
        </p:nvSpPr>
        <p:spPr/>
        <p:txBody>
          <a:bodyPr/>
          <a:lstStyle/>
          <a:p>
            <a:endParaRPr kumimoji="1" lang="zh-CN" altLang="en-US"/>
          </a:p>
        </p:txBody>
      </p:sp>
      <p:sp>
        <p:nvSpPr>
          <p:cNvPr id="10" name="灯片编号占位符 9"/>
          <p:cNvSpPr>
            <a:spLocks noGrp="1"/>
          </p:cNvSpPr>
          <p:nvPr>
            <p:ph type="sldNum" sz="quarter" idx="12"/>
          </p:nvPr>
        </p:nvSpPr>
        <p:spPr/>
        <p:txBody>
          <a:bodyPr/>
          <a:lstStyle/>
          <a:p>
            <a:fld id="{B6F15528-21DE-4FAA-801E-634DDDAF4B2B}" type="slidenum">
              <a:rPr lang="en-US" altLang="zh-CN" smtClean="0"/>
            </a:fld>
            <a:endParaRPr lang="en-US" altLang="zh-CN"/>
          </a:p>
        </p:txBody>
      </p:sp>
      <p:sp>
        <p:nvSpPr>
          <p:cNvPr id="11" name="Holder 4"/>
          <p:cNvSpPr txBox="1"/>
          <p:nvPr userDrawn="1"/>
        </p:nvSpPr>
        <p:spPr>
          <a:xfrm>
            <a:off x="13905738" y="11035736"/>
            <a:ext cx="6433312" cy="307777"/>
          </a:xfrm>
          <a:prstGeom prst="rect">
            <a:avLst/>
          </a:prstGeom>
        </p:spPr>
        <p:txBody>
          <a:bodyPr wrap="square" lIns="0" tIns="0" rIns="0" bIns="0">
            <a:spAutoFit/>
          </a:bodyPr>
          <a:lstStyle>
            <a:lvl1pPr marL="0" algn="ctr" defTabSz="914400" rtl="0" eaLnBrk="1" latinLnBrk="0" hangingPunct="1">
              <a:defRPr sz="2000" kern="1200">
                <a:solidFill>
                  <a:schemeClr val="tx1">
                    <a:tint val="75000"/>
                  </a:schemeClr>
                </a:solidFill>
                <a:latin typeface="Microsoft YaHei" panose="020B0503020204020204" pitchFamily="34" charset="-122"/>
                <a:ea typeface="Microsoft YaHei" panose="020B0503020204020204" pitchFamily="34"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dirty="0">
                <a:solidFill>
                  <a:schemeClr val="bg2"/>
                </a:solidFill>
              </a:rPr>
              <a:t>DevOps</a:t>
            </a:r>
            <a:r>
              <a:rPr lang="zh-CN" altLang="en-US" dirty="0">
                <a:solidFill>
                  <a:schemeClr val="bg2"/>
                </a:solidFill>
              </a:rPr>
              <a:t>案例深度研究战团出品，必属精品</a:t>
            </a:r>
            <a:endParaRPr lang="zh-CN" altLang="en-US" dirty="0">
              <a:solidFill>
                <a:schemeClr val="bg2"/>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a:xfrm>
            <a:off x="1005204" y="854075"/>
            <a:ext cx="18093691" cy="1192530"/>
          </a:xfrm>
        </p:spPr>
        <p:txBody>
          <a:bodyPr lIns="0" tIns="0" rIns="0" bIns="0"/>
          <a:lstStyle>
            <a:lvl1pPr>
              <a:defRPr sz="7650" b="1" i="0">
                <a:solidFill>
                  <a:srgbClr val="F9CD0E"/>
                </a:solidFill>
                <a:latin typeface="Microsoft YaHei" panose="020B0503020204020204" pitchFamily="34" charset="-122"/>
                <a:ea typeface="Microsoft YaHei" panose="020B0503020204020204" pitchFamily="34" charset="-122"/>
                <a:cs typeface="Microsoft YaHei" panose="020B0503020204020204" pitchFamily="34" charset="-122"/>
              </a:defRPr>
            </a:lvl1pPr>
          </a:lstStyle>
          <a:p>
            <a:endParaRPr dirty="0"/>
          </a:p>
        </p:txBody>
      </p:sp>
      <p:sp>
        <p:nvSpPr>
          <p:cNvPr id="6" name="日期占位符 5"/>
          <p:cNvSpPr>
            <a:spLocks noGrp="1"/>
          </p:cNvSpPr>
          <p:nvPr>
            <p:ph type="dt" sz="half" idx="10"/>
          </p:nvPr>
        </p:nvSpPr>
        <p:spPr/>
        <p:txBody>
          <a:bodyPr/>
          <a:lstStyle/>
          <a:p>
            <a:fld id="{1D8BD707-D9CF-40AE-B4C6-C98DA3205C09}" type="datetimeFigureOut">
              <a:rPr lang="en-US" smtClean="0"/>
            </a:fld>
            <a:endParaRPr lang="en-US"/>
          </a:p>
        </p:txBody>
      </p:sp>
      <p:sp>
        <p:nvSpPr>
          <p:cNvPr id="7" name="页脚占位符 6"/>
          <p:cNvSpPr>
            <a:spLocks noGrp="1"/>
          </p:cNvSpPr>
          <p:nvPr>
            <p:ph type="ftr" sz="quarter" idx="11"/>
          </p:nvPr>
        </p:nvSpPr>
        <p:spPr/>
        <p:txBody>
          <a:bodyPr/>
          <a:lstStyle/>
          <a:p>
            <a:endParaRPr kumimoji="1" lang="zh-CN" altLang="en-US"/>
          </a:p>
        </p:txBody>
      </p:sp>
      <p:sp>
        <p:nvSpPr>
          <p:cNvPr id="8" name="灯片编号占位符 7"/>
          <p:cNvSpPr>
            <a:spLocks noGrp="1"/>
          </p:cNvSpPr>
          <p:nvPr>
            <p:ph type="sldNum" sz="quarter" idx="12"/>
          </p:nvPr>
        </p:nvSpPr>
        <p:spPr/>
        <p:txBody>
          <a:bodyPr/>
          <a:lstStyle/>
          <a:p>
            <a:fld id="{B6F15528-21DE-4FAA-801E-634DDDAF4B2B}" type="slidenum">
              <a:rPr lang="en-US" altLang="zh-CN" smtClean="0"/>
            </a:fld>
            <a:endParaRPr lang="en-US" altLang="zh-CN"/>
          </a:p>
        </p:txBody>
      </p:sp>
      <p:sp>
        <p:nvSpPr>
          <p:cNvPr id="9" name="Holder 4"/>
          <p:cNvSpPr txBox="1"/>
          <p:nvPr userDrawn="1"/>
        </p:nvSpPr>
        <p:spPr>
          <a:xfrm>
            <a:off x="13905738" y="11035736"/>
            <a:ext cx="6433312" cy="307777"/>
          </a:xfrm>
          <a:prstGeom prst="rect">
            <a:avLst/>
          </a:prstGeom>
        </p:spPr>
        <p:txBody>
          <a:bodyPr wrap="square" lIns="0" tIns="0" rIns="0" bIns="0">
            <a:spAutoFit/>
          </a:bodyPr>
          <a:lstStyle>
            <a:lvl1pPr marL="0" algn="ctr" defTabSz="914400" rtl="0" eaLnBrk="1" latinLnBrk="0" hangingPunct="1">
              <a:defRPr sz="2000" kern="1200">
                <a:solidFill>
                  <a:schemeClr val="tx1">
                    <a:tint val="75000"/>
                  </a:schemeClr>
                </a:solidFill>
                <a:latin typeface="Microsoft YaHei" panose="020B0503020204020204" pitchFamily="34" charset="-122"/>
                <a:ea typeface="Microsoft YaHei" panose="020B0503020204020204" pitchFamily="34"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dirty="0">
                <a:solidFill>
                  <a:schemeClr val="bg2"/>
                </a:solidFill>
              </a:rPr>
              <a:t>DevOps</a:t>
            </a:r>
            <a:r>
              <a:rPr lang="zh-CN" altLang="en-US" dirty="0">
                <a:solidFill>
                  <a:schemeClr val="bg2"/>
                </a:solidFill>
              </a:rPr>
              <a:t>案例深度研究战团出品，必属精品</a:t>
            </a:r>
            <a:endParaRPr lang="zh-CN" altLang="en-US" dirty="0">
              <a:solidFill>
                <a:schemeClr val="bg2"/>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5" Type="http://schemas.openxmlformats.org/officeDocument/2006/relationships/theme" Target="../theme/theme1.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46494D"/>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1005205" y="930275"/>
            <a:ext cx="11697258" cy="1192530"/>
          </a:xfrm>
          <a:prstGeom prst="rect">
            <a:avLst/>
          </a:prstGeom>
        </p:spPr>
        <p:txBody>
          <a:bodyPr wrap="square" lIns="0" tIns="0" rIns="0" bIns="0">
            <a:spAutoFit/>
          </a:bodyPr>
          <a:lstStyle>
            <a:lvl1pPr>
              <a:defRPr sz="7650" b="1" i="0">
                <a:solidFill>
                  <a:srgbClr val="F9CD0E"/>
                </a:solidFill>
                <a:latin typeface="PingFang-SC-Heavy"/>
                <a:cs typeface="PingFang-SC-Heavy"/>
              </a:defRPr>
            </a:lvl1pPr>
          </a:lstStyle>
          <a:p>
            <a:endParaRPr dirty="0"/>
          </a:p>
        </p:txBody>
      </p:sp>
      <p:sp>
        <p:nvSpPr>
          <p:cNvPr id="3" name="Holder 3"/>
          <p:cNvSpPr>
            <a:spLocks noGrp="1"/>
          </p:cNvSpPr>
          <p:nvPr>
            <p:ph type="body" idx="1"/>
          </p:nvPr>
        </p:nvSpPr>
        <p:spPr>
          <a:xfrm>
            <a:off x="1005204" y="2911475"/>
            <a:ext cx="18093691" cy="4985980"/>
          </a:xfrm>
          <a:prstGeom prst="rect">
            <a:avLst/>
          </a:prstGeom>
        </p:spPr>
        <p:txBody>
          <a:bodyPr wrap="square" lIns="0" tIns="0" rIns="0" bIns="0">
            <a:spAutoFit/>
          </a:bodyPr>
          <a:lstStyle>
            <a:lvl1pPr>
              <a:defRPr b="0" i="0">
                <a:solidFill>
                  <a:schemeClr val="tx1"/>
                </a:solidFill>
              </a:defRPr>
            </a:lvl1pPr>
          </a:lstStyle>
          <a:p>
            <a:endParaRPr lang="en-US" altLang="zh-CN" dirty="0"/>
          </a:p>
          <a:p>
            <a:endParaRPr lang="en-US" altLang="zh-CN" dirty="0"/>
          </a:p>
          <a:p>
            <a:endParaRPr lang="en-US" altLang="zh-CN" dirty="0"/>
          </a:p>
          <a:p>
            <a:endParaRPr lang="en-US" altLang="zh-CN" dirty="0"/>
          </a:p>
          <a:p>
            <a:endParaRPr lang="en-US" altLang="zh-CN" dirty="0"/>
          </a:p>
          <a:p>
            <a:endParaRPr dirty="0"/>
          </a:p>
        </p:txBody>
      </p:sp>
      <p:sp>
        <p:nvSpPr>
          <p:cNvPr id="5" name="Holder 5"/>
          <p:cNvSpPr>
            <a:spLocks noGrp="1"/>
          </p:cNvSpPr>
          <p:nvPr>
            <p:ph type="dt" sz="half" idx="6"/>
          </p:nvPr>
        </p:nvSpPr>
        <p:spPr>
          <a:xfrm>
            <a:off x="1005205" y="10517696"/>
            <a:ext cx="4623943" cy="565467"/>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fld>
            <a:endParaRPr lang="en-US"/>
          </a:p>
        </p:txBody>
      </p:sp>
      <p:sp>
        <p:nvSpPr>
          <p:cNvPr id="6" name="Holder 6"/>
          <p:cNvSpPr>
            <a:spLocks noGrp="1"/>
          </p:cNvSpPr>
          <p:nvPr>
            <p:ph type="sldNum" sz="quarter" idx="7"/>
          </p:nvPr>
        </p:nvSpPr>
        <p:spPr>
          <a:xfrm>
            <a:off x="14474953" y="10517696"/>
            <a:ext cx="4623943" cy="565467"/>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rPr/>
            </a:fld>
            <a:endParaRPr/>
          </a:p>
        </p:txBody>
      </p:sp>
      <p:sp>
        <p:nvSpPr>
          <p:cNvPr id="9" name="页脚占位符 8"/>
          <p:cNvSpPr>
            <a:spLocks noGrp="1"/>
          </p:cNvSpPr>
          <p:nvPr>
            <p:ph type="ftr" sz="quarter" idx="3"/>
          </p:nvPr>
        </p:nvSpPr>
        <p:spPr>
          <a:xfrm>
            <a:off x="6659563" y="10623550"/>
            <a:ext cx="6784975" cy="60960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p:txStyles>
    <p:titleStyle>
      <a:lvl1pPr>
        <a:defRPr>
          <a:latin typeface="Microsoft YaHei" panose="020B0503020204020204" pitchFamily="34" charset="-122"/>
          <a:ea typeface="Microsoft YaHei" panose="020B0503020204020204" pitchFamily="34" charset="-122"/>
          <a:cs typeface="Microsoft YaHei" panose="020B0503020204020204" pitchFamily="34" charset="-122"/>
        </a:defRPr>
      </a:lvl1pPr>
    </p:titleStyle>
    <p:bodyStyle>
      <a:lvl1pPr marL="0">
        <a:defRPr sz="5400">
          <a:solidFill>
            <a:schemeClr val="bg1"/>
          </a:solidFill>
          <a:latin typeface="Microsoft YaHei" panose="020B0503020204020204" pitchFamily="34" charset="-122"/>
          <a:ea typeface="Microsoft YaHei" panose="020B0503020204020204" pitchFamily="34" charset="-122"/>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2.xml"/><Relationship Id="rId2" Type="http://schemas.openxmlformats.org/officeDocument/2006/relationships/image" Target="../media/image8.jpeg"/><Relationship Id="rId1" Type="http://schemas.openxmlformats.org/officeDocument/2006/relationships/image" Target="../media/image7.jpeg"/></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2.xml"/><Relationship Id="rId2" Type="http://schemas.openxmlformats.org/officeDocument/2006/relationships/image" Target="../media/image10.png"/><Relationship Id="rId1"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2.xml"/><Relationship Id="rId2" Type="http://schemas.openxmlformats.org/officeDocument/2006/relationships/image" Target="../media/image3.jpeg"/><Relationship Id="rId1"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image" Target="../media/image12.jpe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image" Target="../media/image13.jpe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image" Target="../media/image14.jpe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jpe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image" Target="../media/image16.jpe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image" Target="../media/image17.jpe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image" Target="../media/image1.tiff"/></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image" Target="../media/image18.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chart" Target="../charts/chart1.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image" Target="../media/image20.jpe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image" Target="../media/image21.png"/></Relationships>
</file>

<file path=ppt/slides/_rels/slide29.xml.rels><?xml version="1.0" encoding="UTF-8" standalone="yes"?>
<Relationships xmlns="http://schemas.openxmlformats.org/package/2006/relationships"><Relationship Id="rId4" Type="http://schemas.openxmlformats.org/officeDocument/2006/relationships/notesSlide" Target="../notesSlides/notesSlide24.xml"/><Relationship Id="rId3" Type="http://schemas.openxmlformats.org/officeDocument/2006/relationships/slideLayout" Target="../slideLayouts/slideLayout2.xml"/><Relationship Id="rId2" Type="http://schemas.openxmlformats.org/officeDocument/2006/relationships/image" Target="../media/image23.jpeg"/><Relationship Id="rId1" Type="http://schemas.openxmlformats.org/officeDocument/2006/relationships/image" Target="../media/image22.jpe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30.xml.rels><?xml version="1.0" encoding="UTF-8" standalone="yes"?>
<Relationships xmlns="http://schemas.openxmlformats.org/package/2006/relationships"><Relationship Id="rId4" Type="http://schemas.openxmlformats.org/officeDocument/2006/relationships/notesSlide" Target="../notesSlides/notesSlide25.xml"/><Relationship Id="rId3" Type="http://schemas.openxmlformats.org/officeDocument/2006/relationships/slideLayout" Target="../slideLayouts/slideLayout2.xml"/><Relationship Id="rId2" Type="http://schemas.openxmlformats.org/officeDocument/2006/relationships/image" Target="../media/image25.png"/><Relationship Id="rId1" Type="http://schemas.openxmlformats.org/officeDocument/2006/relationships/image" Target="../media/image24.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xml"/><Relationship Id="rId1" Type="http://schemas.openxmlformats.org/officeDocument/2006/relationships/image" Target="../media/image26.jpe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xml"/><Relationship Id="rId1" Type="http://schemas.openxmlformats.org/officeDocument/2006/relationships/image" Target="../media/image27.jpe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2.xml"/><Relationship Id="rId1" Type="http://schemas.openxmlformats.org/officeDocument/2006/relationships/image" Target="../media/image28.png"/></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9.jpe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2.xml"/><Relationship Id="rId1" Type="http://schemas.openxmlformats.org/officeDocument/2006/relationships/image" Target="../media/image30.pn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2.xml"/><Relationship Id="rId1" Type="http://schemas.openxmlformats.org/officeDocument/2006/relationships/image" Target="../media/image31.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2.xml"/><Relationship Id="rId1" Type="http://schemas.openxmlformats.org/officeDocument/2006/relationships/image" Target="../media/image32.pn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2.xml"/><Relationship Id="rId1" Type="http://schemas.openxmlformats.org/officeDocument/2006/relationships/image" Target="../media/image33.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2.xml"/><Relationship Id="rId1" Type="http://schemas.openxmlformats.org/officeDocument/2006/relationships/image" Target="../media/image34.png"/></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2.xml"/><Relationship Id="rId1" Type="http://schemas.openxmlformats.org/officeDocument/2006/relationships/image" Target="../media/image35.jpe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2.xml"/><Relationship Id="rId1" Type="http://schemas.openxmlformats.org/officeDocument/2006/relationships/image" Target="../media/image36.jpeg"/></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2.xml"/><Relationship Id="rId1" Type="http://schemas.openxmlformats.org/officeDocument/2006/relationships/image" Target="../media/image37.png"/></Relationships>
</file>

<file path=ppt/slides/_rels/slide49.xml.rels><?xml version="1.0" encoding="UTF-8" standalone="yes"?>
<Relationships xmlns="http://schemas.openxmlformats.org/package/2006/relationships"><Relationship Id="rId6" Type="http://schemas.openxmlformats.org/officeDocument/2006/relationships/notesSlide" Target="../notesSlides/notesSlide41.xml"/><Relationship Id="rId5" Type="http://schemas.openxmlformats.org/officeDocument/2006/relationships/slideLayout" Target="../slideLayouts/slideLayout2.xml"/><Relationship Id="rId4" Type="http://schemas.openxmlformats.org/officeDocument/2006/relationships/image" Target="../media/image41.png"/><Relationship Id="rId3" Type="http://schemas.openxmlformats.org/officeDocument/2006/relationships/image" Target="../media/image40.jpeg"/><Relationship Id="rId2" Type="http://schemas.openxmlformats.org/officeDocument/2006/relationships/image" Target="../media/image39.png"/><Relationship Id="rId1" Type="http://schemas.openxmlformats.org/officeDocument/2006/relationships/image" Target="../media/image38.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5" Type="http://schemas.openxmlformats.org/officeDocument/2006/relationships/notesSlide" Target="../notesSlides/notesSlide43.xml"/><Relationship Id="rId4" Type="http://schemas.openxmlformats.org/officeDocument/2006/relationships/slideLayout" Target="../slideLayouts/slideLayout2.xml"/><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image" Target="../media/image42.png"/></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2.xml"/><Relationship Id="rId1" Type="http://schemas.openxmlformats.org/officeDocument/2006/relationships/image" Target="../media/image45.png"/></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2.xml"/><Relationship Id="rId1" Type="http://schemas.openxmlformats.org/officeDocument/2006/relationships/image" Target="../media/image46.pn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xml"/><Relationship Id="rId1" Type="http://schemas.openxmlformats.org/officeDocument/2006/relationships/image" Target="../media/image3.jpeg"/></Relationships>
</file>

<file path=ppt/slides/_rels/slide60.xml.rels><?xml version="1.0" encoding="UTF-8" standalone="yes"?>
<Relationships xmlns="http://schemas.openxmlformats.org/package/2006/relationships"><Relationship Id="rId4" Type="http://schemas.openxmlformats.org/officeDocument/2006/relationships/notesSlide" Target="../notesSlides/notesSlide51.xml"/><Relationship Id="rId3" Type="http://schemas.openxmlformats.org/officeDocument/2006/relationships/slideLayout" Target="../slideLayouts/slideLayout2.xml"/><Relationship Id="rId2" Type="http://schemas.openxmlformats.org/officeDocument/2006/relationships/image" Target="../media/image48.png"/><Relationship Id="rId1" Type="http://schemas.openxmlformats.org/officeDocument/2006/relationships/image" Target="../media/image47.png"/></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2.xml"/><Relationship Id="rId1" Type="http://schemas.openxmlformats.org/officeDocument/2006/relationships/image" Target="../media/image49.png"/></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5" Type="http://schemas.openxmlformats.org/officeDocument/2006/relationships/notesSlide" Target="../notesSlides/notesSlide59.xml"/><Relationship Id="rId4" Type="http://schemas.openxmlformats.org/officeDocument/2006/relationships/slideLayout" Target="../slideLayouts/slideLayout2.xml"/><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image" Target="../media/image50.png"/></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notesSlide" Target="../notesSlides/notesSlide63.xml"/><Relationship Id="rId2" Type="http://schemas.openxmlformats.org/officeDocument/2006/relationships/slideLayout" Target="../slideLayouts/slideLayout2.xml"/><Relationship Id="rId1" Type="http://schemas.openxmlformats.org/officeDocument/2006/relationships/image" Target="../media/image2.tiff"/></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66.xml"/><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2.xml"/><Relationship Id="rId2" Type="http://schemas.openxmlformats.org/officeDocument/2006/relationships/hyperlink" Target="https://qcon.infoq.cn/2018/shanghai/" TargetMode="External"/><Relationship Id="rId1"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1062037" y="3442780"/>
            <a:ext cx="18134013" cy="1625445"/>
          </a:xfrm>
          <a:prstGeom prst="rect">
            <a:avLst/>
          </a:prstGeom>
        </p:spPr>
        <p:txBody>
          <a:bodyPr vert="horz" wrap="square" lIns="0" tIns="12065" rIns="0" bIns="0" rtlCol="0">
            <a:spAutoFit/>
          </a:bodyPr>
          <a:lstStyle/>
          <a:p>
            <a:pPr marL="12700" marR="5080">
              <a:lnSpc>
                <a:spcPct val="100000"/>
              </a:lnSpc>
              <a:spcBef>
                <a:spcPts val="95"/>
              </a:spcBef>
            </a:pPr>
            <a:r>
              <a:rPr lang="zh-CN" altLang="en-US" sz="7200" b="1" spc="30" dirty="0" smtClean="0">
                <a:solidFill>
                  <a:srgbClr val="F9CD0E"/>
                </a:solidFill>
                <a:latin typeface="Microsoft YaHei" panose="020B0503020204020204" pitchFamily="34" charset="-122"/>
                <a:ea typeface="Microsoft YaHei" panose="020B0503020204020204" pitchFamily="34" charset="-122"/>
                <a:cs typeface="苹方" panose="020B0300000000000000" charset="-122"/>
              </a:rPr>
              <a:t>黑客之道</a:t>
            </a:r>
            <a:r>
              <a:rPr lang="en-US" altLang="zh-CN" sz="7200" b="1" spc="30" dirty="0" smtClean="0">
                <a:solidFill>
                  <a:srgbClr val="F9CD0E"/>
                </a:solidFill>
                <a:latin typeface="Microsoft YaHei" panose="020B0503020204020204" pitchFamily="34" charset="-122"/>
                <a:ea typeface="Microsoft YaHei" panose="020B0503020204020204" pitchFamily="34" charset="-122"/>
                <a:cs typeface="苹方" panose="020B0300000000000000" charset="-122"/>
              </a:rPr>
              <a:t>-</a:t>
            </a:r>
            <a:r>
              <a:rPr lang="zh-CN" altLang="en-US" sz="7200" b="1" spc="30" dirty="0">
                <a:solidFill>
                  <a:srgbClr val="F9CD0E"/>
                </a:solidFill>
                <a:latin typeface="Microsoft YaHei" panose="020B0503020204020204" pitchFamily="34" charset="-122"/>
                <a:ea typeface="Microsoft YaHei" panose="020B0503020204020204" pitchFamily="34" charset="-122"/>
                <a:cs typeface="苹方" panose="020B0300000000000000" charset="-122"/>
              </a:rPr>
              <a:t>解码</a:t>
            </a:r>
            <a:r>
              <a:rPr lang="en-US" altLang="zh-CN" sz="7200" b="1" spc="30" dirty="0" err="1">
                <a:solidFill>
                  <a:srgbClr val="F9CD0E"/>
                </a:solidFill>
                <a:latin typeface="Microsoft YaHei" panose="020B0503020204020204" pitchFamily="34" charset="-122"/>
                <a:ea typeface="Microsoft YaHei" panose="020B0503020204020204" pitchFamily="34" charset="-122"/>
                <a:cs typeface="苹方" panose="020B0300000000000000" charset="-122"/>
              </a:rPr>
              <a:t>FaceBook</a:t>
            </a:r>
            <a:r>
              <a:rPr lang="zh-CN" altLang="en-US" sz="7200" b="1" spc="30" dirty="0">
                <a:solidFill>
                  <a:srgbClr val="F9CD0E"/>
                </a:solidFill>
                <a:latin typeface="Microsoft YaHei" panose="020B0503020204020204" pitchFamily="34" charset="-122"/>
                <a:ea typeface="Microsoft YaHei" panose="020B0503020204020204" pitchFamily="34" charset="-122"/>
                <a:cs typeface="苹方" panose="020B0300000000000000" charset="-122"/>
              </a:rPr>
              <a:t>的</a:t>
            </a:r>
            <a:r>
              <a:rPr lang="en-US" altLang="zh-CN" sz="7200" b="1" spc="30" dirty="0">
                <a:solidFill>
                  <a:srgbClr val="F9CD0E"/>
                </a:solidFill>
                <a:latin typeface="Microsoft YaHei" panose="020B0503020204020204" pitchFamily="34" charset="-122"/>
                <a:ea typeface="Microsoft YaHei" panose="020B0503020204020204" pitchFamily="34" charset="-122"/>
                <a:cs typeface="苹方" panose="020B0300000000000000" charset="-122"/>
              </a:rPr>
              <a:t>DevOps</a:t>
            </a:r>
            <a:r>
              <a:rPr lang="zh-CN" altLang="en-US" sz="7200" b="1" spc="30" dirty="0">
                <a:solidFill>
                  <a:srgbClr val="F9CD0E"/>
                </a:solidFill>
                <a:latin typeface="Microsoft YaHei" panose="020B0503020204020204" pitchFamily="34" charset="-122"/>
                <a:ea typeface="Microsoft YaHei" panose="020B0503020204020204" pitchFamily="34" charset="-122"/>
                <a:cs typeface="苹方" panose="020B0300000000000000" charset="-122"/>
              </a:rPr>
              <a:t>之路</a:t>
            </a:r>
            <a:endParaRPr lang="en-US" altLang="zh-CN" sz="7200" b="1" spc="30" dirty="0">
              <a:solidFill>
                <a:srgbClr val="F9CD0E"/>
              </a:solidFill>
              <a:latin typeface="Microsoft YaHei" panose="020B0503020204020204" pitchFamily="34" charset="-122"/>
              <a:ea typeface="Microsoft YaHei" panose="020B0503020204020204" pitchFamily="34" charset="-122"/>
              <a:cs typeface="苹方" panose="020B0300000000000000" charset="-122"/>
            </a:endParaRPr>
          </a:p>
          <a:p>
            <a:pPr marL="12700" marR="5080" algn="r">
              <a:lnSpc>
                <a:spcPct val="100000"/>
              </a:lnSpc>
              <a:spcBef>
                <a:spcPts val="95"/>
              </a:spcBef>
            </a:pPr>
            <a:endParaRPr sz="2800" dirty="0">
              <a:latin typeface="Microsoft YaHei" panose="020B0503020204020204" pitchFamily="34" charset="-122"/>
              <a:ea typeface="Microsoft YaHei" panose="020B0503020204020204" pitchFamily="34" charset="-122"/>
              <a:cs typeface="苹方" panose="020B0300000000000000" charset="-122"/>
            </a:endParaRPr>
          </a:p>
        </p:txBody>
      </p:sp>
      <p:sp>
        <p:nvSpPr>
          <p:cNvPr id="5" name="object 5"/>
          <p:cNvSpPr txBox="1"/>
          <p:nvPr/>
        </p:nvSpPr>
        <p:spPr>
          <a:xfrm>
            <a:off x="1062037" y="6173311"/>
            <a:ext cx="11580813" cy="2809102"/>
          </a:xfrm>
          <a:prstGeom prst="rect">
            <a:avLst/>
          </a:prstGeom>
        </p:spPr>
        <p:txBody>
          <a:bodyPr vert="horz" wrap="square" lIns="0" tIns="13335" rIns="0" bIns="0" rtlCol="0">
            <a:spAutoFit/>
          </a:bodyPr>
          <a:lstStyle/>
          <a:p>
            <a:pPr marL="12700">
              <a:lnSpc>
                <a:spcPct val="100000"/>
              </a:lnSpc>
              <a:spcBef>
                <a:spcPts val="105"/>
              </a:spcBef>
            </a:pPr>
            <a:r>
              <a:rPr lang="en-US" altLang="zh-CN" sz="6000" b="1" spc="5" dirty="0">
                <a:solidFill>
                  <a:srgbClr val="F9CD0E"/>
                </a:solidFill>
                <a:latin typeface="Microsoft YaHei" panose="020B0503020204020204" pitchFamily="34" charset="-122"/>
                <a:ea typeface="Microsoft YaHei" panose="020B0503020204020204" pitchFamily="34" charset="-122"/>
                <a:cs typeface="苹方" panose="020B0300000000000000" charset="-122"/>
              </a:rPr>
              <a:t>DevOps</a:t>
            </a:r>
            <a:r>
              <a:rPr lang="zh-CN" altLang="en-US" sz="6000" b="1" spc="5" dirty="0">
                <a:solidFill>
                  <a:srgbClr val="F9CD0E"/>
                </a:solidFill>
                <a:latin typeface="Microsoft YaHei" panose="020B0503020204020204" pitchFamily="34" charset="-122"/>
                <a:ea typeface="Microsoft YaHei" panose="020B0503020204020204" pitchFamily="34" charset="-122"/>
                <a:cs typeface="苹方" panose="020B0300000000000000" charset="-122"/>
              </a:rPr>
              <a:t>案例深度研究战团</a:t>
            </a:r>
            <a:endParaRPr lang="en-US" altLang="zh-CN" sz="6000" b="1" spc="5" dirty="0">
              <a:solidFill>
                <a:srgbClr val="F9CD0E"/>
              </a:solidFill>
              <a:latin typeface="Microsoft YaHei" panose="020B0503020204020204" pitchFamily="34" charset="-122"/>
              <a:ea typeface="Microsoft YaHei" panose="020B0503020204020204" pitchFamily="34" charset="-122"/>
              <a:cs typeface="苹方" panose="020B0300000000000000" charset="-122"/>
            </a:endParaRPr>
          </a:p>
          <a:p>
            <a:pPr marL="12700">
              <a:lnSpc>
                <a:spcPct val="100000"/>
              </a:lnSpc>
              <a:spcBef>
                <a:spcPts val="105"/>
              </a:spcBef>
            </a:pPr>
            <a:endParaRPr lang="en-US" altLang="zh-CN" sz="6000" b="1" spc="5" dirty="0">
              <a:solidFill>
                <a:srgbClr val="F9CD0E"/>
              </a:solidFill>
              <a:latin typeface="Microsoft YaHei" panose="020B0503020204020204" pitchFamily="34" charset="-122"/>
              <a:ea typeface="Microsoft YaHei" panose="020B0503020204020204" pitchFamily="34" charset="-122"/>
              <a:cs typeface="苹方" panose="020B0300000000000000" charset="-122"/>
            </a:endParaRPr>
          </a:p>
          <a:p>
            <a:pPr marL="12700">
              <a:lnSpc>
                <a:spcPct val="100000"/>
              </a:lnSpc>
              <a:spcBef>
                <a:spcPts val="105"/>
              </a:spcBef>
            </a:pPr>
            <a:r>
              <a:rPr lang="en-US" altLang="zh-CN" sz="6000" b="1" spc="5" dirty="0">
                <a:solidFill>
                  <a:srgbClr val="F9CD0E"/>
                </a:solidFill>
                <a:latin typeface="Microsoft YaHei" panose="020B0503020204020204" pitchFamily="34" charset="-122"/>
                <a:ea typeface="Microsoft YaHei" panose="020B0503020204020204" pitchFamily="34" charset="-122"/>
                <a:cs typeface="苹方" panose="020B0300000000000000" charset="-122"/>
              </a:rPr>
              <a:t>2019</a:t>
            </a:r>
            <a:r>
              <a:rPr lang="zh-CN" altLang="en-US" sz="6000" b="1" spc="5" dirty="0">
                <a:solidFill>
                  <a:srgbClr val="F9CD0E"/>
                </a:solidFill>
                <a:latin typeface="Microsoft YaHei" panose="020B0503020204020204" pitchFamily="34" charset="-122"/>
                <a:ea typeface="Microsoft YaHei" panose="020B0503020204020204" pitchFamily="34" charset="-122"/>
                <a:cs typeface="苹方" panose="020B0300000000000000" charset="-122"/>
              </a:rPr>
              <a:t>年</a:t>
            </a:r>
            <a:r>
              <a:rPr lang="en-US" altLang="zh-CN" sz="6000" b="1" spc="5" dirty="0">
                <a:solidFill>
                  <a:srgbClr val="F9CD0E"/>
                </a:solidFill>
                <a:latin typeface="Microsoft YaHei" panose="020B0503020204020204" pitchFamily="34" charset="-122"/>
                <a:ea typeface="Microsoft YaHei" panose="020B0503020204020204" pitchFamily="34" charset="-122"/>
                <a:cs typeface="苹方" panose="020B0300000000000000" charset="-122"/>
              </a:rPr>
              <a:t>9</a:t>
            </a:r>
            <a:r>
              <a:rPr lang="zh-CN" altLang="en-US" sz="6000" b="1" spc="5" dirty="0">
                <a:solidFill>
                  <a:srgbClr val="F9CD0E"/>
                </a:solidFill>
                <a:latin typeface="Microsoft YaHei" panose="020B0503020204020204" pitchFamily="34" charset="-122"/>
                <a:ea typeface="Microsoft YaHei" panose="020B0503020204020204" pitchFamily="34" charset="-122"/>
                <a:cs typeface="苹方" panose="020B0300000000000000" charset="-122"/>
              </a:rPr>
              <a:t>月</a:t>
            </a:r>
            <a:endParaRPr lang="zh-CN" sz="6000" b="1" spc="5" dirty="0">
              <a:solidFill>
                <a:srgbClr val="F9CD0E"/>
              </a:solidFill>
              <a:latin typeface="Microsoft YaHei" panose="020B0503020204020204" pitchFamily="34" charset="-122"/>
              <a:ea typeface="Microsoft YaHei" panose="020B0503020204020204" pitchFamily="34" charset="-122"/>
              <a:cs typeface="苹方" panose="020B0300000000000000" charset="-122"/>
            </a:endParaRPr>
          </a:p>
        </p:txBody>
      </p:sp>
      <p:sp>
        <p:nvSpPr>
          <p:cNvPr id="6" name="object 6"/>
          <p:cNvSpPr/>
          <p:nvPr/>
        </p:nvSpPr>
        <p:spPr>
          <a:xfrm flipV="1">
            <a:off x="1266977" y="5560667"/>
            <a:ext cx="17167074" cy="50096"/>
          </a:xfrm>
          <a:custGeom>
            <a:avLst/>
            <a:gdLst/>
            <a:ahLst/>
            <a:cxnLst/>
            <a:rect l="l" t="t" r="r" b="b"/>
            <a:pathLst>
              <a:path w="16021050">
                <a:moveTo>
                  <a:pt x="0" y="0"/>
                </a:moveTo>
                <a:lnTo>
                  <a:pt x="16020454" y="0"/>
                </a:lnTo>
              </a:path>
            </a:pathLst>
          </a:custGeom>
          <a:ln w="10470">
            <a:solidFill>
              <a:srgbClr val="FFFFFF"/>
            </a:solidFill>
          </a:ln>
        </p:spPr>
        <p:txBody>
          <a:bodyPr wrap="square" lIns="0" tIns="0" rIns="0" bIns="0" rtlCol="0"/>
          <a:lstStyle/>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Facebook</a:t>
            </a:r>
            <a:endParaRPr lang="zh-CN" altLang="en-US" dirty="0"/>
          </a:p>
        </p:txBody>
      </p:sp>
      <p:sp>
        <p:nvSpPr>
          <p:cNvPr id="4" name="Rectangle 14"/>
          <p:cNvSpPr/>
          <p:nvPr/>
        </p:nvSpPr>
        <p:spPr>
          <a:xfrm>
            <a:off x="755650" y="3412337"/>
            <a:ext cx="8991600" cy="6585738"/>
          </a:xfrm>
          <a:prstGeom prst="rect">
            <a:avLst/>
          </a:prstGeom>
          <a:noFill/>
          <a:ln>
            <a:solidFill>
              <a:srgbClr val="44B9C6"/>
            </a:solidFill>
          </a:ln>
          <a:effectLst>
            <a:outerShdw blurRad="38100" sx="102000" sy="102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970"/>
          </a:p>
        </p:txBody>
      </p:sp>
      <p:sp>
        <p:nvSpPr>
          <p:cNvPr id="5" name="Rectangle 20"/>
          <p:cNvSpPr/>
          <p:nvPr/>
        </p:nvSpPr>
        <p:spPr>
          <a:xfrm>
            <a:off x="10482816" y="3412337"/>
            <a:ext cx="9094234" cy="6585738"/>
          </a:xfrm>
          <a:prstGeom prst="rect">
            <a:avLst/>
          </a:prstGeom>
          <a:noFill/>
          <a:ln>
            <a:solidFill>
              <a:srgbClr val="44B9C6"/>
            </a:solidFill>
          </a:ln>
          <a:effectLst>
            <a:outerShdw blurRad="38100" sx="102000" sy="102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970"/>
          </a:p>
        </p:txBody>
      </p:sp>
      <p:sp>
        <p:nvSpPr>
          <p:cNvPr id="8" name="Title 3"/>
          <p:cNvSpPr txBox="1"/>
          <p:nvPr/>
        </p:nvSpPr>
        <p:spPr>
          <a:xfrm>
            <a:off x="5939219" y="5155243"/>
            <a:ext cx="4032506" cy="475372"/>
          </a:xfrm>
          <a:prstGeom prst="rect">
            <a:avLst/>
          </a:prstGeom>
        </p:spPr>
        <p:txBody>
          <a:bodyPr/>
          <a:lstStyle>
            <a:lvl1pPr algn="l" defTabSz="914400" rtl="0" eaLnBrk="1" latinLnBrk="0" hangingPunct="1">
              <a:lnSpc>
                <a:spcPct val="75000"/>
              </a:lnSpc>
              <a:spcBef>
                <a:spcPct val="0"/>
              </a:spcBef>
              <a:buNone/>
              <a:defRPr sz="4800" b="1" i="0" kern="1200">
                <a:solidFill>
                  <a:schemeClr val="tx1"/>
                </a:solidFill>
                <a:latin typeface="Bebas Neue" charset="0"/>
                <a:ea typeface="Bebas Neue" charset="0"/>
                <a:cs typeface="Bebas Neue" charset="0"/>
              </a:defRPr>
            </a:lvl1pPr>
          </a:lstStyle>
          <a:p>
            <a:pPr>
              <a:lnSpc>
                <a:spcPct val="80000"/>
              </a:lnSpc>
            </a:pPr>
            <a:r>
              <a:rPr lang="en-US" sz="3600" b="0" dirty="0">
                <a:solidFill>
                  <a:schemeClr val="bg1"/>
                </a:solidFill>
                <a:latin typeface="+mn-lt"/>
              </a:rPr>
              <a:t>CEO / Founder</a:t>
            </a:r>
            <a:endParaRPr lang="en-US" sz="3600" b="0" dirty="0">
              <a:solidFill>
                <a:schemeClr val="bg1"/>
              </a:solidFill>
              <a:latin typeface="+mn-lt"/>
            </a:endParaRPr>
          </a:p>
        </p:txBody>
      </p:sp>
      <p:sp>
        <p:nvSpPr>
          <p:cNvPr id="9" name="Title 3"/>
          <p:cNvSpPr txBox="1"/>
          <p:nvPr/>
        </p:nvSpPr>
        <p:spPr>
          <a:xfrm>
            <a:off x="14656084" y="4163110"/>
            <a:ext cx="4032506" cy="562188"/>
          </a:xfrm>
          <a:prstGeom prst="rect">
            <a:avLst/>
          </a:prstGeom>
        </p:spPr>
        <p:txBody>
          <a:bodyPr/>
          <a:lstStyle>
            <a:lvl1pPr>
              <a:lnSpc>
                <a:spcPct val="80000"/>
              </a:lnSpc>
              <a:spcBef>
                <a:spcPct val="0"/>
              </a:spcBef>
              <a:buNone/>
              <a:defRPr sz="2800" b="1" i="0">
                <a:solidFill>
                  <a:srgbClr val="FFC000"/>
                </a:solidFill>
                <a:ea typeface="Bebas Neue" charset="0"/>
                <a:cs typeface="Bebas Neue" charset="0"/>
              </a:defRPr>
            </a:lvl1pPr>
          </a:lstStyle>
          <a:p>
            <a:r>
              <a:rPr lang="en-US" altLang="zh-CN" sz="3600" dirty="0"/>
              <a:t>Sheryl Sandberg</a:t>
            </a:r>
            <a:endParaRPr lang="en-US" sz="3600" dirty="0"/>
          </a:p>
        </p:txBody>
      </p:sp>
      <p:sp>
        <p:nvSpPr>
          <p:cNvPr id="10" name="Title 3"/>
          <p:cNvSpPr txBox="1"/>
          <p:nvPr/>
        </p:nvSpPr>
        <p:spPr>
          <a:xfrm>
            <a:off x="14696582" y="4920252"/>
            <a:ext cx="4032506" cy="475372"/>
          </a:xfrm>
          <a:prstGeom prst="rect">
            <a:avLst/>
          </a:prstGeom>
        </p:spPr>
        <p:txBody>
          <a:bodyPr/>
          <a:lstStyle>
            <a:lvl1pPr algn="l" defTabSz="914400" rtl="0" eaLnBrk="1" latinLnBrk="0" hangingPunct="1">
              <a:lnSpc>
                <a:spcPct val="75000"/>
              </a:lnSpc>
              <a:spcBef>
                <a:spcPct val="0"/>
              </a:spcBef>
              <a:buNone/>
              <a:defRPr sz="4800" b="1" i="0" kern="1200">
                <a:solidFill>
                  <a:schemeClr val="tx1"/>
                </a:solidFill>
                <a:latin typeface="Bebas Neue" charset="0"/>
                <a:ea typeface="Bebas Neue" charset="0"/>
                <a:cs typeface="Bebas Neue" charset="0"/>
              </a:defRPr>
            </a:lvl1pPr>
          </a:lstStyle>
          <a:p>
            <a:pPr>
              <a:lnSpc>
                <a:spcPct val="80000"/>
              </a:lnSpc>
            </a:pPr>
            <a:r>
              <a:rPr lang="en-US" sz="3600" b="0" dirty="0">
                <a:solidFill>
                  <a:schemeClr val="bg1"/>
                </a:solidFill>
                <a:latin typeface="+mn-lt"/>
              </a:rPr>
              <a:t>COO/F</a:t>
            </a:r>
            <a:r>
              <a:rPr lang="en-US" altLang="zh-CN" sz="3600" b="0" dirty="0">
                <a:solidFill>
                  <a:schemeClr val="bg1"/>
                </a:solidFill>
                <a:latin typeface="+mn-lt"/>
              </a:rPr>
              <a:t>acebook </a:t>
            </a:r>
            <a:r>
              <a:rPr lang="zh-CN" altLang="en-US" sz="3600" b="0" dirty="0">
                <a:solidFill>
                  <a:schemeClr val="bg1"/>
                </a:solidFill>
                <a:latin typeface="+mn-lt"/>
              </a:rPr>
              <a:t>二当家</a:t>
            </a:r>
            <a:r>
              <a:rPr lang="en-US" sz="3600" b="0" dirty="0">
                <a:solidFill>
                  <a:schemeClr val="bg1"/>
                </a:solidFill>
                <a:latin typeface="+mn-lt"/>
              </a:rPr>
              <a:t> </a:t>
            </a:r>
            <a:endParaRPr lang="en-US" sz="3600" b="0" dirty="0">
              <a:solidFill>
                <a:schemeClr val="bg1"/>
              </a:solidFill>
              <a:latin typeface="+mn-lt"/>
            </a:endParaRPr>
          </a:p>
        </p:txBody>
      </p:sp>
      <p:cxnSp>
        <p:nvCxnSpPr>
          <p:cNvPr id="11" name="Straight Connector 33"/>
          <p:cNvCxnSpPr/>
          <p:nvPr/>
        </p:nvCxnSpPr>
        <p:spPr>
          <a:xfrm>
            <a:off x="4294400" y="3449620"/>
            <a:ext cx="3909172"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 name="Straight Connector 35"/>
          <p:cNvCxnSpPr/>
          <p:nvPr/>
        </p:nvCxnSpPr>
        <p:spPr>
          <a:xfrm>
            <a:off x="13742111" y="3449620"/>
            <a:ext cx="3909172" cy="0"/>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13" name="图片 1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620688" y="3813540"/>
            <a:ext cx="3811905" cy="2877988"/>
          </a:xfrm>
          <a:prstGeom prst="rect">
            <a:avLst/>
          </a:prstGeom>
        </p:spPr>
      </p:pic>
      <p:pic>
        <p:nvPicPr>
          <p:cNvPr id="14" name="图片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0742" y="3762502"/>
            <a:ext cx="4581389" cy="2785482"/>
          </a:xfrm>
          <a:prstGeom prst="rect">
            <a:avLst/>
          </a:prstGeom>
        </p:spPr>
      </p:pic>
      <p:sp>
        <p:nvSpPr>
          <p:cNvPr id="17" name="Title 3"/>
          <p:cNvSpPr txBox="1"/>
          <p:nvPr/>
        </p:nvSpPr>
        <p:spPr>
          <a:xfrm>
            <a:off x="5965622" y="4444204"/>
            <a:ext cx="3873238" cy="382585"/>
          </a:xfrm>
          <a:prstGeom prst="rect">
            <a:avLst/>
          </a:prstGeom>
        </p:spPr>
        <p:txBody>
          <a:bodyPr/>
          <a:lstStyle>
            <a:lvl1pPr algn="l" defTabSz="914400" rtl="0" eaLnBrk="1" latinLnBrk="0" hangingPunct="1">
              <a:lnSpc>
                <a:spcPct val="75000"/>
              </a:lnSpc>
              <a:spcBef>
                <a:spcPct val="0"/>
              </a:spcBef>
              <a:buNone/>
              <a:defRPr sz="4800" b="1" i="0" kern="1200">
                <a:solidFill>
                  <a:schemeClr val="tx1"/>
                </a:solidFill>
                <a:latin typeface="Bebas Neue" charset="0"/>
                <a:ea typeface="Bebas Neue" charset="0"/>
                <a:cs typeface="Bebas Neue" charset="0"/>
              </a:defRPr>
            </a:lvl1pPr>
          </a:lstStyle>
          <a:p>
            <a:pPr>
              <a:lnSpc>
                <a:spcPct val="80000"/>
              </a:lnSpc>
            </a:pPr>
            <a:r>
              <a:rPr lang="en-US" sz="2800" dirty="0">
                <a:solidFill>
                  <a:srgbClr val="FFC000"/>
                </a:solidFill>
                <a:latin typeface="+mn-lt"/>
              </a:rPr>
              <a:t>Mark </a:t>
            </a:r>
            <a:r>
              <a:rPr lang="en-US" sz="3200" dirty="0">
                <a:solidFill>
                  <a:srgbClr val="FFC000"/>
                </a:solidFill>
                <a:latin typeface="+mn-lt"/>
              </a:rPr>
              <a:t>Zuckerberg</a:t>
            </a:r>
            <a:endParaRPr lang="en-US" sz="2800" dirty="0">
              <a:solidFill>
                <a:srgbClr val="FFC000"/>
              </a:solidFill>
              <a:latin typeface="+mn-lt"/>
            </a:endParaRPr>
          </a:p>
        </p:txBody>
      </p:sp>
      <p:sp>
        <p:nvSpPr>
          <p:cNvPr id="19" name="矩形 18"/>
          <p:cNvSpPr/>
          <p:nvPr/>
        </p:nvSpPr>
        <p:spPr>
          <a:xfrm>
            <a:off x="1391257" y="7034745"/>
            <a:ext cx="7054443" cy="2508651"/>
          </a:xfrm>
          <a:prstGeom prst="rect">
            <a:avLst/>
          </a:prstGeom>
        </p:spPr>
        <p:txBody>
          <a:bodyPr/>
          <a:lstStyle/>
          <a:p>
            <a:pPr>
              <a:lnSpc>
                <a:spcPct val="150000"/>
              </a:lnSpc>
              <a:spcBef>
                <a:spcPct val="0"/>
              </a:spcBef>
            </a:pPr>
            <a:r>
              <a:rPr lang="zh-CN" altLang="en-US" sz="2400" dirty="0">
                <a:solidFill>
                  <a:srgbClr val="FFC000"/>
                </a:solidFill>
                <a:latin typeface="微软雅黑" panose="020B0503020204020204" pitchFamily="34" charset="-122"/>
                <a:ea typeface="微软雅黑" panose="020B0503020204020204" pitchFamily="34" charset="-122"/>
                <a:cs typeface="+mn-ea"/>
              </a:rPr>
              <a:t>最喜欢的三句话：</a:t>
            </a:r>
            <a:endParaRPr lang="en-US" altLang="zh-CN" sz="2400" dirty="0">
              <a:solidFill>
                <a:srgbClr val="FFC000"/>
              </a:solidFill>
              <a:latin typeface="微软雅黑" panose="020B0503020204020204" pitchFamily="34" charset="-122"/>
              <a:ea typeface="微软雅黑" panose="020B0503020204020204" pitchFamily="34" charset="-122"/>
              <a:cs typeface="+mn-ea"/>
            </a:endParaRPr>
          </a:p>
          <a:p>
            <a:pPr>
              <a:lnSpc>
                <a:spcPct val="150000"/>
              </a:lnSpc>
              <a:spcBef>
                <a:spcPct val="0"/>
              </a:spcBef>
            </a:pPr>
            <a:r>
              <a:rPr lang="en-US" altLang="zh-CN" sz="2400" dirty="0">
                <a:solidFill>
                  <a:srgbClr val="FFC000"/>
                </a:solidFill>
                <a:latin typeface="微软雅黑" panose="020B0503020204020204" pitchFamily="34" charset="-122"/>
                <a:ea typeface="微软雅黑" panose="020B0503020204020204" pitchFamily="34" charset="-122"/>
                <a:cs typeface="+mn-ea"/>
              </a:rPr>
              <a:t>1</a:t>
            </a:r>
            <a:r>
              <a:rPr lang="zh-CN" altLang="en-US" sz="2400" dirty="0">
                <a:solidFill>
                  <a:srgbClr val="FFC000"/>
                </a:solidFill>
                <a:latin typeface="微软雅黑" panose="020B0503020204020204" pitchFamily="34" charset="-122"/>
                <a:ea typeface="微软雅黑" panose="020B0503020204020204" pitchFamily="34" charset="-122"/>
                <a:cs typeface="+mn-ea"/>
              </a:rPr>
              <a:t>、维吉尔：“天佑勇者。”</a:t>
            </a:r>
            <a:endParaRPr lang="zh-CN" altLang="en-US" sz="2400" dirty="0">
              <a:solidFill>
                <a:srgbClr val="FFC000"/>
              </a:solidFill>
              <a:latin typeface="微软雅黑" panose="020B0503020204020204" pitchFamily="34" charset="-122"/>
              <a:ea typeface="微软雅黑" panose="020B0503020204020204" pitchFamily="34" charset="-122"/>
              <a:cs typeface="+mn-ea"/>
            </a:endParaRPr>
          </a:p>
          <a:p>
            <a:pPr>
              <a:lnSpc>
                <a:spcPct val="150000"/>
              </a:lnSpc>
              <a:spcBef>
                <a:spcPct val="0"/>
              </a:spcBef>
            </a:pPr>
            <a:r>
              <a:rPr lang="en-US" altLang="zh-CN" sz="2400" dirty="0">
                <a:solidFill>
                  <a:srgbClr val="FFC000"/>
                </a:solidFill>
                <a:latin typeface="微软雅黑" panose="020B0503020204020204" pitchFamily="34" charset="-122"/>
                <a:ea typeface="微软雅黑" panose="020B0503020204020204" pitchFamily="34" charset="-122"/>
                <a:cs typeface="+mn-ea"/>
              </a:rPr>
              <a:t>2</a:t>
            </a:r>
            <a:r>
              <a:rPr lang="zh-CN" altLang="en-US" sz="2400" dirty="0">
                <a:solidFill>
                  <a:srgbClr val="FFC000"/>
                </a:solidFill>
                <a:latin typeface="微软雅黑" panose="020B0503020204020204" pitchFamily="34" charset="-122"/>
                <a:ea typeface="微软雅黑" panose="020B0503020204020204" pitchFamily="34" charset="-122"/>
                <a:cs typeface="+mn-ea"/>
              </a:rPr>
              <a:t>、毕加索：“每一个孩子都是天生的艺术家，问题是长大后如何保持童心。”</a:t>
            </a:r>
            <a:endParaRPr lang="zh-CN" altLang="en-US" sz="2400" dirty="0">
              <a:solidFill>
                <a:srgbClr val="FFC000"/>
              </a:solidFill>
              <a:latin typeface="微软雅黑" panose="020B0503020204020204" pitchFamily="34" charset="-122"/>
              <a:ea typeface="微软雅黑" panose="020B0503020204020204" pitchFamily="34" charset="-122"/>
              <a:cs typeface="+mn-ea"/>
            </a:endParaRPr>
          </a:p>
          <a:p>
            <a:pPr>
              <a:lnSpc>
                <a:spcPct val="150000"/>
              </a:lnSpc>
              <a:spcBef>
                <a:spcPct val="0"/>
              </a:spcBef>
            </a:pPr>
            <a:r>
              <a:rPr lang="en-US" altLang="zh-CN" sz="2400" dirty="0">
                <a:solidFill>
                  <a:srgbClr val="FFC000"/>
                </a:solidFill>
                <a:latin typeface="微软雅黑" panose="020B0503020204020204" pitchFamily="34" charset="-122"/>
                <a:ea typeface="微软雅黑" panose="020B0503020204020204" pitchFamily="34" charset="-122"/>
                <a:cs typeface="+mn-ea"/>
              </a:rPr>
              <a:t>3</a:t>
            </a:r>
            <a:r>
              <a:rPr lang="zh-CN" altLang="en-US" sz="2400" dirty="0">
                <a:solidFill>
                  <a:srgbClr val="FFC000"/>
                </a:solidFill>
                <a:latin typeface="微软雅黑" panose="020B0503020204020204" pitchFamily="34" charset="-122"/>
                <a:ea typeface="微软雅黑" panose="020B0503020204020204" pitchFamily="34" charset="-122"/>
                <a:cs typeface="+mn-ea"/>
              </a:rPr>
              <a:t>、爱因斯坦：“凡事都应简化到不能再简化。”</a:t>
            </a:r>
            <a:endParaRPr lang="zh-CN" altLang="en-US" sz="2400" dirty="0">
              <a:solidFill>
                <a:srgbClr val="FFC000"/>
              </a:solidFill>
              <a:latin typeface="微软雅黑" panose="020B0503020204020204" pitchFamily="34" charset="-122"/>
              <a:ea typeface="微软雅黑" panose="020B0503020204020204" pitchFamily="34" charset="-122"/>
              <a:cs typeface="+mn-ea"/>
            </a:endParaRPr>
          </a:p>
        </p:txBody>
      </p:sp>
      <p:sp>
        <p:nvSpPr>
          <p:cNvPr id="15" name="矩形 14"/>
          <p:cNvSpPr/>
          <p:nvPr/>
        </p:nvSpPr>
        <p:spPr>
          <a:xfrm>
            <a:off x="10539827" y="7215573"/>
            <a:ext cx="9037223" cy="2508651"/>
          </a:xfrm>
          <a:prstGeom prst="rect">
            <a:avLst/>
          </a:prstGeom>
        </p:spPr>
        <p:txBody>
          <a:bodyPr/>
          <a:lstStyle/>
          <a:p>
            <a:pPr>
              <a:lnSpc>
                <a:spcPct val="150000"/>
              </a:lnSpc>
              <a:spcBef>
                <a:spcPct val="0"/>
              </a:spcBef>
            </a:pPr>
            <a:r>
              <a:rPr lang="zh-CN" altLang="en-US" sz="2400" dirty="0">
                <a:solidFill>
                  <a:srgbClr val="FFC000"/>
                </a:solidFill>
                <a:latin typeface="微软雅黑" panose="020B0503020204020204" pitchFamily="34" charset="-122"/>
                <a:ea typeface="微软雅黑" panose="020B0503020204020204" pitchFamily="34" charset="-122"/>
                <a:cs typeface="+mn-ea"/>
              </a:rPr>
              <a:t>是扎克伯格的绝佳搭档</a:t>
            </a:r>
            <a:endParaRPr lang="en-US" altLang="zh-CN" sz="2400" dirty="0">
              <a:solidFill>
                <a:srgbClr val="FFC000"/>
              </a:solidFill>
              <a:latin typeface="微软雅黑" panose="020B0503020204020204" pitchFamily="34" charset="-122"/>
              <a:ea typeface="微软雅黑" panose="020B0503020204020204" pitchFamily="34" charset="-122"/>
              <a:cs typeface="+mn-ea"/>
            </a:endParaRPr>
          </a:p>
          <a:p>
            <a:pPr>
              <a:lnSpc>
                <a:spcPct val="150000"/>
              </a:lnSpc>
              <a:spcBef>
                <a:spcPct val="0"/>
              </a:spcBef>
            </a:pPr>
            <a:r>
              <a:rPr lang="en-US" altLang="zh-CN" sz="2400" dirty="0">
                <a:solidFill>
                  <a:srgbClr val="FFC000"/>
                </a:solidFill>
                <a:latin typeface="微软雅黑" panose="020B0503020204020204" pitchFamily="34" charset="-122"/>
                <a:ea typeface="微软雅黑" panose="020B0503020204020204" pitchFamily="34" charset="-122"/>
                <a:cs typeface="+mn-ea"/>
              </a:rPr>
              <a:t>2008</a:t>
            </a:r>
            <a:r>
              <a:rPr lang="zh-CN" altLang="en-US" sz="2400" dirty="0">
                <a:solidFill>
                  <a:srgbClr val="FFC000"/>
                </a:solidFill>
                <a:latin typeface="微软雅黑" panose="020B0503020204020204" pitchFamily="34" charset="-122"/>
                <a:ea typeface="微软雅黑" panose="020B0503020204020204" pitchFamily="34" charset="-122"/>
                <a:cs typeface="+mn-ea"/>
              </a:rPr>
              <a:t>年</a:t>
            </a:r>
            <a:r>
              <a:rPr lang="en-US" altLang="zh-CN" sz="2400" dirty="0">
                <a:solidFill>
                  <a:srgbClr val="FFC000"/>
                </a:solidFill>
                <a:latin typeface="微软雅黑" panose="020B0503020204020204" pitchFamily="34" charset="-122"/>
                <a:ea typeface="微软雅黑" panose="020B0503020204020204" pitchFamily="34" charset="-122"/>
                <a:cs typeface="+mn-ea"/>
              </a:rPr>
              <a:t>3</a:t>
            </a:r>
            <a:r>
              <a:rPr lang="zh-CN" altLang="en-US" sz="2400" dirty="0">
                <a:solidFill>
                  <a:srgbClr val="FFC000"/>
                </a:solidFill>
                <a:latin typeface="微软雅黑" panose="020B0503020204020204" pitchFamily="34" charset="-122"/>
                <a:ea typeface="微软雅黑" panose="020B0503020204020204" pitchFamily="34" charset="-122"/>
                <a:cs typeface="+mn-ea"/>
              </a:rPr>
              <a:t>月，雪莉</a:t>
            </a:r>
            <a:r>
              <a:rPr lang="en-US" altLang="zh-CN" sz="2400" dirty="0">
                <a:solidFill>
                  <a:srgbClr val="FFC000"/>
                </a:solidFill>
                <a:latin typeface="微软雅黑" panose="020B0503020204020204" pitchFamily="34" charset="-122"/>
                <a:ea typeface="微软雅黑" panose="020B0503020204020204" pitchFamily="34" charset="-122"/>
                <a:cs typeface="+mn-ea"/>
              </a:rPr>
              <a:t>·</a:t>
            </a:r>
            <a:r>
              <a:rPr lang="zh-CN" altLang="en-US" sz="2400" dirty="0">
                <a:solidFill>
                  <a:srgbClr val="FFC000"/>
                </a:solidFill>
                <a:latin typeface="微软雅黑" panose="020B0503020204020204" pitchFamily="34" charset="-122"/>
                <a:ea typeface="微软雅黑" panose="020B0503020204020204" pitchFamily="34" charset="-122"/>
                <a:cs typeface="+mn-ea"/>
              </a:rPr>
              <a:t>桑德伯格应邀出任“脸谱”首席运营官。</a:t>
            </a:r>
            <a:endParaRPr lang="en-US" altLang="zh-CN" sz="2400" dirty="0">
              <a:solidFill>
                <a:srgbClr val="FFC000"/>
              </a:solidFill>
              <a:latin typeface="微软雅黑" panose="020B0503020204020204" pitchFamily="34" charset="-122"/>
              <a:ea typeface="微软雅黑" panose="020B0503020204020204" pitchFamily="34" charset="-122"/>
              <a:cs typeface="+mn-ea"/>
            </a:endParaRPr>
          </a:p>
          <a:p>
            <a:pPr>
              <a:lnSpc>
                <a:spcPct val="150000"/>
              </a:lnSpc>
              <a:spcBef>
                <a:spcPct val="0"/>
              </a:spcBef>
            </a:pPr>
            <a:r>
              <a:rPr lang="zh-CN" altLang="en-US" sz="2400" dirty="0">
                <a:solidFill>
                  <a:srgbClr val="FFC000"/>
                </a:solidFill>
                <a:latin typeface="微软雅黑" panose="020B0503020204020204" pitchFamily="34" charset="-122"/>
                <a:ea typeface="微软雅黑" panose="020B0503020204020204" pitchFamily="34" charset="-122"/>
                <a:cs typeface="+mn-ea"/>
              </a:rPr>
              <a:t>雪莉</a:t>
            </a:r>
            <a:r>
              <a:rPr lang="en-US" altLang="zh-CN" sz="2400" dirty="0">
                <a:solidFill>
                  <a:srgbClr val="FFC000"/>
                </a:solidFill>
                <a:latin typeface="微软雅黑" panose="020B0503020204020204" pitchFamily="34" charset="-122"/>
                <a:ea typeface="微软雅黑" panose="020B0503020204020204" pitchFamily="34" charset="-122"/>
                <a:cs typeface="+mn-ea"/>
              </a:rPr>
              <a:t>·</a:t>
            </a:r>
            <a:r>
              <a:rPr lang="zh-CN" altLang="en-US" sz="2400" dirty="0">
                <a:solidFill>
                  <a:srgbClr val="FFC000"/>
                </a:solidFill>
                <a:latin typeface="微软雅黑" panose="020B0503020204020204" pitchFamily="34" charset="-122"/>
                <a:ea typeface="微软雅黑" panose="020B0503020204020204" pitchFamily="34" charset="-122"/>
                <a:cs typeface="+mn-ea"/>
              </a:rPr>
              <a:t>桑德伯格加盟“脸谱”</a:t>
            </a:r>
            <a:r>
              <a:rPr lang="en-US" altLang="zh-CN" sz="2400" dirty="0">
                <a:solidFill>
                  <a:srgbClr val="FFC000"/>
                </a:solidFill>
                <a:latin typeface="微软雅黑" panose="020B0503020204020204" pitchFamily="34" charset="-122"/>
                <a:ea typeface="微软雅黑" panose="020B0503020204020204" pitchFamily="34" charset="-122"/>
                <a:cs typeface="+mn-ea"/>
              </a:rPr>
              <a:t>3</a:t>
            </a:r>
            <a:r>
              <a:rPr lang="zh-CN" altLang="en-US" sz="2400" dirty="0">
                <a:solidFill>
                  <a:srgbClr val="FFC000"/>
                </a:solidFill>
                <a:latin typeface="微软雅黑" panose="020B0503020204020204" pitchFamily="34" charset="-122"/>
                <a:ea typeface="微软雅黑" panose="020B0503020204020204" pitchFamily="34" charset="-122"/>
                <a:cs typeface="+mn-ea"/>
              </a:rPr>
              <a:t>年后，网站员工人数从</a:t>
            </a:r>
            <a:r>
              <a:rPr lang="en-US" altLang="zh-CN" sz="2400" dirty="0">
                <a:solidFill>
                  <a:srgbClr val="FFC000"/>
                </a:solidFill>
                <a:latin typeface="微软雅黑" panose="020B0503020204020204" pitchFamily="34" charset="-122"/>
                <a:ea typeface="微软雅黑" panose="020B0503020204020204" pitchFamily="34" charset="-122"/>
                <a:cs typeface="+mn-ea"/>
              </a:rPr>
              <a:t>130</a:t>
            </a:r>
            <a:r>
              <a:rPr lang="zh-CN" altLang="en-US" sz="2400" dirty="0">
                <a:solidFill>
                  <a:srgbClr val="FFC000"/>
                </a:solidFill>
                <a:latin typeface="微软雅黑" panose="020B0503020204020204" pitchFamily="34" charset="-122"/>
                <a:ea typeface="微软雅黑" panose="020B0503020204020204" pitchFamily="34" charset="-122"/>
                <a:cs typeface="+mn-ea"/>
              </a:rPr>
              <a:t>人增加到</a:t>
            </a:r>
            <a:r>
              <a:rPr lang="en-US" altLang="zh-CN" sz="2400" dirty="0">
                <a:solidFill>
                  <a:srgbClr val="FFC000"/>
                </a:solidFill>
                <a:latin typeface="微软雅黑" panose="020B0503020204020204" pitchFamily="34" charset="-122"/>
                <a:ea typeface="微软雅黑" panose="020B0503020204020204" pitchFamily="34" charset="-122"/>
                <a:cs typeface="+mn-ea"/>
              </a:rPr>
              <a:t>2500</a:t>
            </a:r>
            <a:r>
              <a:rPr lang="zh-CN" altLang="en-US" sz="2400" dirty="0">
                <a:solidFill>
                  <a:srgbClr val="FFC000"/>
                </a:solidFill>
                <a:latin typeface="微软雅黑" panose="020B0503020204020204" pitchFamily="34" charset="-122"/>
                <a:ea typeface="微软雅黑" panose="020B0503020204020204" pitchFamily="34" charset="-122"/>
                <a:cs typeface="+mn-ea"/>
              </a:rPr>
              <a:t>人，全球范围内用户数量从</a:t>
            </a:r>
            <a:r>
              <a:rPr lang="en-US" altLang="zh-CN" sz="2400" dirty="0">
                <a:solidFill>
                  <a:srgbClr val="FFC000"/>
                </a:solidFill>
                <a:latin typeface="微软雅黑" panose="020B0503020204020204" pitchFamily="34" charset="-122"/>
                <a:ea typeface="微软雅黑" panose="020B0503020204020204" pitchFamily="34" charset="-122"/>
                <a:cs typeface="+mn-ea"/>
              </a:rPr>
              <a:t>7000</a:t>
            </a:r>
            <a:r>
              <a:rPr lang="zh-CN" altLang="en-US" sz="2400" dirty="0">
                <a:solidFill>
                  <a:srgbClr val="FFC000"/>
                </a:solidFill>
                <a:latin typeface="微软雅黑" panose="020B0503020204020204" pitchFamily="34" charset="-122"/>
                <a:ea typeface="微软雅黑" panose="020B0503020204020204" pitchFamily="34" charset="-122"/>
                <a:cs typeface="+mn-ea"/>
              </a:rPr>
              <a:t>万增长到</a:t>
            </a:r>
            <a:r>
              <a:rPr lang="en-US" altLang="zh-CN" sz="2400" dirty="0">
                <a:solidFill>
                  <a:srgbClr val="FFC000"/>
                </a:solidFill>
                <a:latin typeface="微软雅黑" panose="020B0503020204020204" pitchFamily="34" charset="-122"/>
                <a:ea typeface="微软雅黑" panose="020B0503020204020204" pitchFamily="34" charset="-122"/>
                <a:cs typeface="+mn-ea"/>
              </a:rPr>
              <a:t>7</a:t>
            </a:r>
            <a:r>
              <a:rPr lang="zh-CN" altLang="en-US" sz="2400" dirty="0">
                <a:solidFill>
                  <a:srgbClr val="FFC000"/>
                </a:solidFill>
                <a:latin typeface="微软雅黑" panose="020B0503020204020204" pitchFamily="34" charset="-122"/>
                <a:ea typeface="微软雅黑" panose="020B0503020204020204" pitchFamily="34" charset="-122"/>
                <a:cs typeface="+mn-ea"/>
              </a:rPr>
              <a:t>亿。</a:t>
            </a:r>
            <a:endParaRPr lang="zh-CN" altLang="en-US" sz="2400" dirty="0">
              <a:solidFill>
                <a:srgbClr val="FFC000"/>
              </a:solidFill>
              <a:latin typeface="微软雅黑" panose="020B0503020204020204" pitchFamily="34" charset="-122"/>
              <a:ea typeface="微软雅黑" panose="020B0503020204020204" pitchFamily="34" charset="-122"/>
              <a:cs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barn(inVertical)">
                                      <p:cBhvr>
                                        <p:cTn id="10" dur="500"/>
                                        <p:tgtEl>
                                          <p:spTgt spid="8"/>
                                        </p:tgtEl>
                                      </p:cBhvr>
                                    </p:animEffect>
                                  </p:childTnLst>
                                </p:cTn>
                              </p:par>
                              <p:par>
                                <p:cTn id="11" presetID="16" presetClass="entr" presetSubtype="21"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barn(inVertical)">
                                      <p:cBhvr>
                                        <p:cTn id="13" dur="500"/>
                                        <p:tgtEl>
                                          <p:spTgt spid="11"/>
                                        </p:tgtEl>
                                      </p:cBhvr>
                                    </p:animEffect>
                                  </p:childTnLst>
                                </p:cTn>
                              </p:par>
                              <p:par>
                                <p:cTn id="14" presetID="16" presetClass="entr" presetSubtype="21" fill="hold"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barn(inVertical)">
                                      <p:cBhvr>
                                        <p:cTn id="16" dur="500"/>
                                        <p:tgtEl>
                                          <p:spTgt spid="14"/>
                                        </p:tgtEl>
                                      </p:cBhvr>
                                    </p:animEffect>
                                  </p:childTnLst>
                                </p:cTn>
                              </p:par>
                            </p:childTnLst>
                          </p:cTn>
                        </p:par>
                        <p:par>
                          <p:cTn id="17" fill="hold">
                            <p:stCondLst>
                              <p:cond delay="500"/>
                            </p:stCondLst>
                            <p:childTnLst>
                              <p:par>
                                <p:cTn id="18" presetID="16" presetClass="entr" presetSubtype="21" fill="hold" grpId="0" nodeType="after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barn(inVertical)">
                                      <p:cBhvr>
                                        <p:cTn id="20" dur="500"/>
                                        <p:tgtEl>
                                          <p:spTgt spid="5"/>
                                        </p:tgtEl>
                                      </p:cBhvr>
                                    </p:animEffect>
                                  </p:childTnLst>
                                </p:cTn>
                              </p:par>
                              <p:par>
                                <p:cTn id="21" presetID="16" presetClass="entr" presetSubtype="21"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barn(inVertical)">
                                      <p:cBhvr>
                                        <p:cTn id="23" dur="500"/>
                                        <p:tgtEl>
                                          <p:spTgt spid="9"/>
                                        </p:tgtEl>
                                      </p:cBhvr>
                                    </p:animEffect>
                                  </p:childTnLst>
                                </p:cTn>
                              </p:par>
                              <p:par>
                                <p:cTn id="24" presetID="16" presetClass="entr" presetSubtype="21" fill="hold" grpId="0"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barn(inVertical)">
                                      <p:cBhvr>
                                        <p:cTn id="26" dur="500"/>
                                        <p:tgtEl>
                                          <p:spTgt spid="10"/>
                                        </p:tgtEl>
                                      </p:cBhvr>
                                    </p:animEffect>
                                  </p:childTnLst>
                                </p:cTn>
                              </p:par>
                              <p:par>
                                <p:cTn id="27" presetID="16" presetClass="entr" presetSubtype="21" fill="hold" nodeType="with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barn(inVertical)">
                                      <p:cBhvr>
                                        <p:cTn id="29" dur="500"/>
                                        <p:tgtEl>
                                          <p:spTgt spid="12"/>
                                        </p:tgtEl>
                                      </p:cBhvr>
                                    </p:animEffect>
                                  </p:childTnLst>
                                </p:cTn>
                              </p:par>
                              <p:par>
                                <p:cTn id="30" presetID="16" presetClass="entr" presetSubtype="21" fill="hold" nodeType="with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barn(inVertical)">
                                      <p:cBhvr>
                                        <p:cTn id="32" dur="500"/>
                                        <p:tgtEl>
                                          <p:spTgt spid="13"/>
                                        </p:tgtEl>
                                      </p:cBhvr>
                                    </p:animEffect>
                                  </p:childTnLst>
                                </p:cTn>
                              </p:par>
                              <p:par>
                                <p:cTn id="33" presetID="16" presetClass="entr" presetSubtype="21" fill="hold" grpId="0" nodeType="withEffect">
                                  <p:stCondLst>
                                    <p:cond delay="0"/>
                                  </p:stCondLst>
                                  <p:childTnLst>
                                    <p:set>
                                      <p:cBhvr>
                                        <p:cTn id="34" dur="1" fill="hold">
                                          <p:stCondLst>
                                            <p:cond delay="0"/>
                                          </p:stCondLst>
                                        </p:cTn>
                                        <p:tgtEl>
                                          <p:spTgt spid="17"/>
                                        </p:tgtEl>
                                        <p:attrNameLst>
                                          <p:attrName>style.visibility</p:attrName>
                                        </p:attrNameLst>
                                      </p:cBhvr>
                                      <p:to>
                                        <p:strVal val="visible"/>
                                      </p:to>
                                    </p:set>
                                    <p:animEffect transition="in" filter="barn(inVertical)">
                                      <p:cBhvr>
                                        <p:cTn id="35"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8" grpId="0"/>
      <p:bldP spid="9" grpId="0"/>
      <p:bldP spid="10" grpId="0"/>
      <p:bldP spid="1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88495" y="549275"/>
            <a:ext cx="18093690" cy="923330"/>
          </a:xfrm>
        </p:spPr>
        <p:txBody>
          <a:bodyPr/>
          <a:lstStyle/>
          <a:p>
            <a:r>
              <a:rPr lang="zh-CN" altLang="en-US" sz="6000" dirty="0"/>
              <a:t>扎克伯格的</a:t>
            </a:r>
            <a:r>
              <a:rPr lang="zh-CN" altLang="en-US" sz="6000" dirty="0" smtClean="0"/>
              <a:t>控制权</a:t>
            </a:r>
            <a:r>
              <a:rPr lang="en-US" altLang="zh-CN" sz="6000" dirty="0" smtClean="0"/>
              <a:t>—</a:t>
            </a:r>
            <a:r>
              <a:rPr lang="zh-CN" altLang="en-US" sz="6000" dirty="0" smtClean="0"/>
              <a:t>朕即国家</a:t>
            </a:r>
            <a:endParaRPr lang="zh-CN" altLang="en-US" sz="6000" dirty="0"/>
          </a:p>
        </p:txBody>
      </p:sp>
      <p:sp>
        <p:nvSpPr>
          <p:cNvPr id="3" name="文本占位符 2"/>
          <p:cNvSpPr>
            <a:spLocks noGrp="1"/>
          </p:cNvSpPr>
          <p:nvPr>
            <p:ph type="body" idx="1"/>
          </p:nvPr>
        </p:nvSpPr>
        <p:spPr>
          <a:xfrm>
            <a:off x="988494" y="2073275"/>
            <a:ext cx="18093691" cy="8309967"/>
          </a:xfrm>
        </p:spPr>
        <p:txBody>
          <a:bodyPr/>
          <a:lstStyle/>
          <a:p>
            <a:pPr>
              <a:lnSpc>
                <a:spcPct val="150000"/>
              </a:lnSpc>
            </a:pPr>
            <a:r>
              <a:rPr lang="zh-CN" altLang="en-US" sz="3600" b="1" dirty="0" smtClean="0"/>
              <a:t>扎克伯格是</a:t>
            </a:r>
            <a:r>
              <a:rPr lang="en-US" altLang="zh-CN" sz="3600" b="1" dirty="0" smtClean="0"/>
              <a:t>Facebook</a:t>
            </a:r>
            <a:r>
              <a:rPr lang="zh-CN" altLang="en-US" sz="3600" b="1" dirty="0" smtClean="0"/>
              <a:t>的灵魂，在</a:t>
            </a:r>
            <a:r>
              <a:rPr lang="en-US" altLang="zh-CN" sz="3600" b="1" dirty="0" smtClean="0"/>
              <a:t>Facebook</a:t>
            </a:r>
            <a:r>
              <a:rPr lang="zh-CN" altLang="en-US" sz="3600" b="1" dirty="0" smtClean="0"/>
              <a:t>发展的每个阶段，都烙着扎克伯格的个人印记。</a:t>
            </a:r>
            <a:endParaRPr lang="en-US" altLang="zh-CN" sz="3600" b="1" dirty="0" smtClean="0"/>
          </a:p>
          <a:p>
            <a:pPr>
              <a:lnSpc>
                <a:spcPct val="150000"/>
              </a:lnSpc>
            </a:pPr>
            <a:r>
              <a:rPr lang="zh-CN" altLang="en-US" sz="3600" b="1" dirty="0" smtClean="0"/>
              <a:t>和乔布斯一样，扎克伯格在消费者有更多选择和话语权的世界中对自己的远见深信不疑。</a:t>
            </a:r>
            <a:endParaRPr lang="en-US" altLang="zh-CN" sz="3600" b="1" dirty="0" smtClean="0"/>
          </a:p>
          <a:p>
            <a:pPr>
              <a:lnSpc>
                <a:spcPct val="150000"/>
              </a:lnSpc>
            </a:pPr>
            <a:endParaRPr lang="en-US" altLang="zh-CN" sz="3600" b="1" dirty="0"/>
          </a:p>
          <a:p>
            <a:pPr>
              <a:lnSpc>
                <a:spcPct val="150000"/>
              </a:lnSpc>
            </a:pPr>
            <a:r>
              <a:rPr lang="en-US" altLang="zh-CN" sz="3600" b="1" dirty="0" smtClean="0"/>
              <a:t>Facebook</a:t>
            </a:r>
            <a:r>
              <a:rPr lang="zh-CN" altLang="en-US" sz="3600" b="1" dirty="0" smtClean="0"/>
              <a:t>的每次以重大决策都是扎克伯格决定的，他甚至不用得到其他成员的同意，可自行决定一项重要的决策。</a:t>
            </a:r>
            <a:endParaRPr lang="en-US" altLang="zh-CN" sz="3600" b="1" dirty="0" smtClean="0"/>
          </a:p>
          <a:p>
            <a:pPr>
              <a:lnSpc>
                <a:spcPct val="150000"/>
              </a:lnSpc>
            </a:pPr>
            <a:endParaRPr lang="en-US" altLang="zh-CN" sz="3600" b="1" dirty="0" smtClean="0"/>
          </a:p>
          <a:p>
            <a:pPr>
              <a:lnSpc>
                <a:spcPct val="150000"/>
              </a:lnSpc>
            </a:pPr>
            <a:r>
              <a:rPr lang="zh-CN" altLang="en-US" sz="3600" b="1" dirty="0" smtClean="0"/>
              <a:t>在</a:t>
            </a:r>
            <a:r>
              <a:rPr lang="en-US" altLang="zh-CN" sz="3600" b="1" dirty="0" err="1" smtClean="0"/>
              <a:t>facebook</a:t>
            </a:r>
            <a:r>
              <a:rPr lang="zh-CN" altLang="en-US" sz="3600" b="1" dirty="0" smtClean="0"/>
              <a:t>内部，扎克伯格就像是一名皇帝，拥有绝对权威。</a:t>
            </a:r>
            <a:endParaRPr lang="en-US" altLang="zh-CN" sz="3600" b="1" dirty="0" smtClean="0"/>
          </a:p>
          <a:p>
            <a:pPr>
              <a:lnSpc>
                <a:spcPct val="150000"/>
              </a:lnSpc>
            </a:pPr>
            <a:endParaRPr lang="en-US" altLang="zh-CN" sz="3600" b="1" dirty="0"/>
          </a:p>
          <a:p>
            <a:pPr>
              <a:lnSpc>
                <a:spcPct val="150000"/>
              </a:lnSpc>
            </a:pPr>
            <a:r>
              <a:rPr lang="zh-CN" altLang="en-US" sz="3600" b="1" dirty="0" smtClean="0"/>
              <a:t>在成长快速的企业里，领袖应该带着霸气。</a:t>
            </a:r>
            <a:endParaRPr lang="en-US" altLang="zh-CN" sz="3600" b="1" dirty="0"/>
          </a:p>
        </p:txBody>
      </p:sp>
      <p:pic>
        <p:nvPicPr>
          <p:cNvPr id="4" name="图片 3"/>
          <p:cNvPicPr>
            <a:picLocks noChangeAspect="1"/>
          </p:cNvPicPr>
          <p:nvPr/>
        </p:nvPicPr>
        <p:blipFill>
          <a:blip r:embed="rId1"/>
          <a:stretch>
            <a:fillRect/>
          </a:stretch>
        </p:blipFill>
        <p:spPr>
          <a:xfrm>
            <a:off x="16643785" y="6416675"/>
            <a:ext cx="2438400" cy="3195145"/>
          </a:xfrm>
          <a:prstGeom prst="rect">
            <a:avLst/>
          </a:prstGeom>
        </p:spPr>
      </p:pic>
      <p:pic>
        <p:nvPicPr>
          <p:cNvPr id="5" name="图片 4"/>
          <p:cNvPicPr>
            <a:picLocks noChangeAspect="1"/>
          </p:cNvPicPr>
          <p:nvPr/>
        </p:nvPicPr>
        <p:blipFill>
          <a:blip r:embed="rId2"/>
          <a:stretch>
            <a:fillRect/>
          </a:stretch>
        </p:blipFill>
        <p:spPr>
          <a:xfrm>
            <a:off x="13709650" y="6400800"/>
            <a:ext cx="2293585" cy="321102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05205" y="1006475"/>
            <a:ext cx="18093690" cy="923330"/>
          </a:xfrm>
        </p:spPr>
        <p:txBody>
          <a:bodyPr wrap="square" lIns="0" tIns="0" rIns="0" bIns="0">
            <a:spAutoFit/>
          </a:bodyPr>
          <a:lstStyle/>
          <a:p>
            <a:r>
              <a:rPr lang="en-US" altLang="zh-CN" sz="6000" dirty="0"/>
              <a:t>Facebook-</a:t>
            </a:r>
            <a:r>
              <a:rPr lang="zh-CN" altLang="en-US" sz="6000" dirty="0"/>
              <a:t>网络帝国</a:t>
            </a:r>
            <a:endParaRPr lang="zh-CN" altLang="en-US" sz="6000" dirty="0"/>
          </a:p>
        </p:txBody>
      </p:sp>
      <p:sp>
        <p:nvSpPr>
          <p:cNvPr id="3" name="文本占位符 2"/>
          <p:cNvSpPr>
            <a:spLocks noGrp="1"/>
          </p:cNvSpPr>
          <p:nvPr>
            <p:ph type="body" idx="1"/>
          </p:nvPr>
        </p:nvSpPr>
        <p:spPr>
          <a:xfrm>
            <a:off x="1005204" y="2649061"/>
            <a:ext cx="18093691" cy="5416868"/>
          </a:xfrm>
        </p:spPr>
        <p:txBody>
          <a:bodyPr/>
          <a:lstStyle/>
          <a:p>
            <a:r>
              <a:rPr lang="en-US" altLang="zh-CN" sz="4400" dirty="0" smtClean="0"/>
              <a:t>Facebook</a:t>
            </a:r>
            <a:r>
              <a:rPr lang="zh-CN" altLang="en-US" sz="4400" dirty="0" smtClean="0"/>
              <a:t>人口数量仅次于中国和印度，成为全球第三大“国家”，并且“建立在时间和疆域上没有界限的帝国”</a:t>
            </a:r>
            <a:endParaRPr lang="en-US" altLang="zh-CN" sz="4400" dirty="0" smtClean="0"/>
          </a:p>
          <a:p>
            <a:endParaRPr lang="en-US" altLang="zh-CN" sz="4400" dirty="0"/>
          </a:p>
          <a:p>
            <a:endParaRPr lang="en-US" altLang="zh-CN" sz="4400" dirty="0" smtClean="0"/>
          </a:p>
          <a:p>
            <a:r>
              <a:rPr lang="zh-CN" altLang="en-US" sz="4400" dirty="0" smtClean="0"/>
              <a:t>“</a:t>
            </a:r>
            <a:r>
              <a:rPr lang="zh-CN" altLang="en-US" sz="4400" dirty="0"/>
              <a:t>让</a:t>
            </a:r>
            <a:r>
              <a:rPr lang="en-US" altLang="zh-CN" sz="4400" dirty="0"/>
              <a:t>5</a:t>
            </a:r>
            <a:r>
              <a:rPr lang="zh-CN" altLang="en-US" sz="4400" dirty="0"/>
              <a:t>亿多人成功连接在一起，并在他们之间绘制社会关系；创造了一套交换信息的崭新系统；改变了人们的生活方式</a:t>
            </a:r>
            <a:r>
              <a:rPr lang="zh-CN" altLang="en-US" sz="4400" dirty="0" smtClean="0"/>
              <a:t>”</a:t>
            </a:r>
            <a:endParaRPr lang="en-US" altLang="zh-CN" sz="4400" dirty="0" smtClean="0"/>
          </a:p>
          <a:p>
            <a:endParaRPr lang="en-US" altLang="zh-CN" sz="4400" dirty="0"/>
          </a:p>
          <a:p>
            <a:r>
              <a:rPr lang="en-US" altLang="zh-CN" sz="4400" dirty="0" smtClean="0"/>
              <a:t>                         -----</a:t>
            </a:r>
            <a:r>
              <a:rPr lang="zh-CN" altLang="en-US" sz="4400" dirty="0" smtClean="0"/>
              <a:t>美国</a:t>
            </a:r>
            <a:r>
              <a:rPr lang="en-US" altLang="zh-CN" sz="4400" dirty="0" smtClean="0"/>
              <a:t>《</a:t>
            </a:r>
            <a:r>
              <a:rPr lang="zh-CN" altLang="en-US" sz="4400" dirty="0"/>
              <a:t>时代</a:t>
            </a:r>
            <a:r>
              <a:rPr lang="en-US" altLang="zh-CN" sz="4400" dirty="0" smtClean="0"/>
              <a:t>》</a:t>
            </a:r>
            <a:r>
              <a:rPr lang="zh-CN" altLang="en-US" sz="4400" dirty="0" smtClean="0"/>
              <a:t>杂志</a:t>
            </a:r>
            <a:r>
              <a:rPr lang="en-US" altLang="zh-CN" sz="4400" dirty="0" smtClean="0"/>
              <a:t>2010</a:t>
            </a:r>
            <a:r>
              <a:rPr lang="zh-CN" altLang="en-US" sz="4400" dirty="0" smtClean="0"/>
              <a:t>年风云人物 </a:t>
            </a:r>
            <a:endParaRPr lang="en-US" altLang="zh-CN" sz="4400" dirty="0" smtClean="0"/>
          </a:p>
        </p:txBody>
      </p:sp>
      <p:pic>
        <p:nvPicPr>
          <p:cNvPr id="4" name="图片 3"/>
          <p:cNvPicPr>
            <a:picLocks noChangeAspect="1"/>
          </p:cNvPicPr>
          <p:nvPr/>
        </p:nvPicPr>
        <p:blipFill>
          <a:blip r:embed="rId1"/>
          <a:stretch>
            <a:fillRect/>
          </a:stretch>
        </p:blipFill>
        <p:spPr>
          <a:xfrm>
            <a:off x="15995650" y="6645275"/>
            <a:ext cx="2819400" cy="394716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05205" y="549275"/>
            <a:ext cx="18093690" cy="923330"/>
          </a:xfrm>
        </p:spPr>
        <p:txBody>
          <a:bodyPr wrap="square" lIns="0" tIns="0" rIns="0" bIns="0">
            <a:spAutoFit/>
          </a:bodyPr>
          <a:lstStyle/>
          <a:p>
            <a:r>
              <a:rPr lang="zh-CN" altLang="en-US" sz="6000" dirty="0"/>
              <a:t>扎克伯格的挑战</a:t>
            </a:r>
            <a:r>
              <a:rPr lang="en-US" altLang="zh-CN" sz="6000" dirty="0"/>
              <a:t>—</a:t>
            </a:r>
            <a:r>
              <a:rPr lang="zh-CN" altLang="en-US" sz="6000" dirty="0"/>
              <a:t>高度自律</a:t>
            </a:r>
            <a:r>
              <a:rPr lang="en-US" altLang="zh-CN" sz="6000" dirty="0"/>
              <a:t>&amp;</a:t>
            </a:r>
            <a:r>
              <a:rPr lang="zh-CN" altLang="en-US" sz="6000" dirty="0"/>
              <a:t>绝顶聪明</a:t>
            </a:r>
            <a:endParaRPr lang="zh-CN" altLang="en-US" sz="6000" dirty="0"/>
          </a:p>
        </p:txBody>
      </p:sp>
      <p:sp>
        <p:nvSpPr>
          <p:cNvPr id="3" name="文本占位符 2"/>
          <p:cNvSpPr>
            <a:spLocks noGrp="1"/>
          </p:cNvSpPr>
          <p:nvPr>
            <p:ph type="body" idx="1"/>
          </p:nvPr>
        </p:nvSpPr>
        <p:spPr>
          <a:xfrm>
            <a:off x="1005204" y="1772920"/>
            <a:ext cx="18093691" cy="9233297"/>
          </a:xfrm>
        </p:spPr>
        <p:txBody>
          <a:bodyPr/>
          <a:lstStyle/>
          <a:p>
            <a:r>
              <a:rPr lang="zh-CN" altLang="en-US" sz="4000" dirty="0">
                <a:latin typeface="微软雅黑" panose="020B0503020204020204" pitchFamily="34" charset="-122"/>
                <a:ea typeface="微软雅黑" panose="020B0503020204020204" pitchFamily="34" charset="-122"/>
              </a:rPr>
              <a:t>扎克伯格每年都会给自己立</a:t>
            </a:r>
            <a:r>
              <a:rPr lang="en-US" altLang="zh-CN" sz="4000" dirty="0">
                <a:latin typeface="微软雅黑" panose="020B0503020204020204" pitchFamily="34" charset="-122"/>
                <a:ea typeface="微软雅黑" panose="020B0503020204020204" pitchFamily="34" charset="-122"/>
              </a:rPr>
              <a:t>Flag</a:t>
            </a:r>
            <a:r>
              <a:rPr lang="zh-CN" altLang="en-US" sz="4000" dirty="0">
                <a:latin typeface="微软雅黑" panose="020B0503020204020204" pitchFamily="34" charset="-122"/>
                <a:ea typeface="微软雅黑" panose="020B0503020204020204" pitchFamily="34" charset="-122"/>
              </a:rPr>
              <a:t>：</a:t>
            </a:r>
            <a:endParaRPr lang="en-US" altLang="zh-CN" sz="4000" dirty="0">
              <a:latin typeface="微软雅黑" panose="020B0503020204020204" pitchFamily="34" charset="-122"/>
              <a:ea typeface="微软雅黑" panose="020B0503020204020204" pitchFamily="34" charset="-122"/>
            </a:endParaRPr>
          </a:p>
          <a:p>
            <a:endParaRPr lang="en-US" altLang="zh-CN" sz="4000" dirty="0">
              <a:latin typeface="微软雅黑" panose="020B0503020204020204" pitchFamily="34" charset="-122"/>
              <a:ea typeface="微软雅黑" panose="020B0503020204020204" pitchFamily="34" charset="-122"/>
            </a:endParaRPr>
          </a:p>
          <a:p>
            <a:r>
              <a:rPr lang="en-US" altLang="zh-CN" sz="4000" dirty="0">
                <a:latin typeface="微软雅黑" panose="020B0503020204020204" pitchFamily="34" charset="-122"/>
                <a:ea typeface="微软雅黑" panose="020B0503020204020204" pitchFamily="34" charset="-122"/>
              </a:rPr>
              <a:t>2019</a:t>
            </a:r>
            <a:r>
              <a:rPr lang="zh-CN" altLang="en-US" sz="4000" dirty="0">
                <a:latin typeface="微软雅黑" panose="020B0503020204020204" pitchFamily="34" charset="-122"/>
                <a:ea typeface="微软雅黑" panose="020B0503020204020204" pitchFamily="34" charset="-122"/>
              </a:rPr>
              <a:t>年：主持一系列关于在社会中技术的未来的公开讨论，包括技术的机遇、挑战、希望、焦虑等。</a:t>
            </a:r>
            <a:endParaRPr lang="en-US" altLang="zh-CN" sz="4000" dirty="0">
              <a:latin typeface="微软雅黑" panose="020B0503020204020204" pitchFamily="34" charset="-122"/>
              <a:ea typeface="微软雅黑" panose="020B0503020204020204" pitchFamily="34" charset="-122"/>
            </a:endParaRPr>
          </a:p>
          <a:p>
            <a:r>
              <a:rPr lang="en-US" altLang="zh-CN" sz="4000" dirty="0">
                <a:solidFill>
                  <a:srgbClr val="FFC000"/>
                </a:solidFill>
                <a:latin typeface="微软雅黑" panose="020B0503020204020204" pitchFamily="34" charset="-122"/>
                <a:ea typeface="微软雅黑" panose="020B0503020204020204" pitchFamily="34" charset="-122"/>
              </a:rPr>
              <a:t>2018</a:t>
            </a:r>
            <a:r>
              <a:rPr lang="zh-CN" altLang="en-US" sz="4000" dirty="0">
                <a:solidFill>
                  <a:srgbClr val="FFC000"/>
                </a:solidFill>
                <a:latin typeface="微软雅黑" panose="020B0503020204020204" pitchFamily="34" charset="-122"/>
                <a:ea typeface="微软雅黑" panose="020B0503020204020204" pitchFamily="34" charset="-122"/>
              </a:rPr>
              <a:t>年</a:t>
            </a:r>
            <a:r>
              <a:rPr lang="zh-CN" altLang="en-US" sz="4000" dirty="0" smtClean="0">
                <a:solidFill>
                  <a:srgbClr val="FFC000"/>
                </a:solidFill>
                <a:latin typeface="微软雅黑" panose="020B0503020204020204" pitchFamily="34" charset="-122"/>
                <a:ea typeface="微软雅黑" panose="020B0503020204020204" pitchFamily="34" charset="-122"/>
              </a:rPr>
              <a:t>：</a:t>
            </a:r>
            <a:r>
              <a:rPr lang="zh-CN" altLang="en-US" sz="4000" kern="1200" dirty="0" smtClean="0">
                <a:solidFill>
                  <a:srgbClr val="FFC000"/>
                </a:solidFill>
              </a:rPr>
              <a:t>解决</a:t>
            </a:r>
            <a:r>
              <a:rPr lang="en-US" altLang="zh-CN" sz="4000" kern="1200" dirty="0" smtClean="0">
                <a:solidFill>
                  <a:srgbClr val="FFC000"/>
                </a:solidFill>
              </a:rPr>
              <a:t>Facebook</a:t>
            </a:r>
            <a:r>
              <a:rPr lang="zh-CN" altLang="en-US" sz="4000" kern="1200" dirty="0" smtClean="0">
                <a:solidFill>
                  <a:srgbClr val="FFC000"/>
                </a:solidFill>
              </a:rPr>
              <a:t>的重要</a:t>
            </a:r>
            <a:r>
              <a:rPr lang="zh-CN" altLang="en-US" sz="4000" kern="1200" dirty="0">
                <a:solidFill>
                  <a:srgbClr val="FFC000"/>
                </a:solidFill>
              </a:rPr>
              <a:t>问题</a:t>
            </a:r>
            <a:endParaRPr lang="en-US" altLang="zh-CN" sz="4000" dirty="0">
              <a:solidFill>
                <a:srgbClr val="FFC000"/>
              </a:solidFill>
              <a:latin typeface="微软雅黑" panose="020B0503020204020204" pitchFamily="34" charset="-122"/>
              <a:ea typeface="微软雅黑" panose="020B0503020204020204" pitchFamily="34" charset="-122"/>
            </a:endParaRPr>
          </a:p>
          <a:p>
            <a:r>
              <a:rPr lang="en-US" altLang="zh-CN" sz="4000" dirty="0">
                <a:latin typeface="微软雅黑" panose="020B0503020204020204" pitchFamily="34" charset="-122"/>
                <a:ea typeface="微软雅黑" panose="020B0503020204020204" pitchFamily="34" charset="-122"/>
              </a:rPr>
              <a:t>2017</a:t>
            </a:r>
            <a:r>
              <a:rPr lang="zh-CN" altLang="en-US" sz="4000" dirty="0">
                <a:latin typeface="微软雅黑" panose="020B0503020204020204" pitchFamily="34" charset="-122"/>
                <a:ea typeface="微软雅黑" panose="020B0503020204020204" pitchFamily="34" charset="-122"/>
              </a:rPr>
              <a:t>年：</a:t>
            </a:r>
            <a:r>
              <a:rPr lang="zh-CN" altLang="en-US" sz="4000" kern="1200" dirty="0"/>
              <a:t>走遍并拜访美国的每一个州；</a:t>
            </a:r>
            <a:endParaRPr lang="en-US" altLang="zh-CN" sz="4000" dirty="0">
              <a:latin typeface="微软雅黑" panose="020B0503020204020204" pitchFamily="34" charset="-122"/>
              <a:ea typeface="微软雅黑" panose="020B0503020204020204" pitchFamily="34" charset="-122"/>
            </a:endParaRPr>
          </a:p>
          <a:p>
            <a:r>
              <a:rPr lang="en-US" altLang="zh-CN" sz="4000" dirty="0">
                <a:solidFill>
                  <a:srgbClr val="FFC000"/>
                </a:solidFill>
                <a:latin typeface="微软雅黑" panose="020B0503020204020204" pitchFamily="34" charset="-122"/>
                <a:ea typeface="微软雅黑" panose="020B0503020204020204" pitchFamily="34" charset="-122"/>
              </a:rPr>
              <a:t>2016</a:t>
            </a:r>
            <a:r>
              <a:rPr lang="zh-CN" altLang="en-US" sz="4000" dirty="0">
                <a:solidFill>
                  <a:srgbClr val="FFC000"/>
                </a:solidFill>
                <a:latin typeface="微软雅黑" panose="020B0503020204020204" pitchFamily="34" charset="-122"/>
                <a:ea typeface="微软雅黑" panose="020B0503020204020204" pitchFamily="34" charset="-122"/>
              </a:rPr>
              <a:t>年：</a:t>
            </a:r>
            <a:r>
              <a:rPr lang="zh-CN" altLang="en-US" sz="4000" kern="1200" dirty="0">
                <a:solidFill>
                  <a:srgbClr val="FFC000"/>
                </a:solidFill>
              </a:rPr>
              <a:t>全年跑步 </a:t>
            </a:r>
            <a:r>
              <a:rPr lang="en-US" altLang="zh-CN" sz="4000" kern="1200" dirty="0">
                <a:solidFill>
                  <a:srgbClr val="FFC000"/>
                </a:solidFill>
              </a:rPr>
              <a:t>365</a:t>
            </a:r>
            <a:r>
              <a:rPr lang="zh-CN" altLang="en-US" sz="4000" kern="1200" dirty="0">
                <a:solidFill>
                  <a:srgbClr val="FFC000"/>
                </a:solidFill>
              </a:rPr>
              <a:t>英里并开发私人</a:t>
            </a:r>
            <a:r>
              <a:rPr lang="en-US" altLang="zh-CN" sz="4000" kern="1200" dirty="0">
                <a:solidFill>
                  <a:srgbClr val="FFC000"/>
                </a:solidFill>
              </a:rPr>
              <a:t>AI </a:t>
            </a:r>
            <a:r>
              <a:rPr lang="zh-CN" altLang="en-US" sz="4000" kern="1200" dirty="0">
                <a:solidFill>
                  <a:srgbClr val="FFC000"/>
                </a:solidFill>
              </a:rPr>
              <a:t>助手；</a:t>
            </a:r>
            <a:endParaRPr lang="en-US" altLang="zh-CN" sz="4000" dirty="0">
              <a:solidFill>
                <a:srgbClr val="FFC000"/>
              </a:solidFill>
              <a:latin typeface="微软雅黑" panose="020B0503020204020204" pitchFamily="34" charset="-122"/>
              <a:ea typeface="微软雅黑" panose="020B0503020204020204" pitchFamily="34" charset="-122"/>
            </a:endParaRPr>
          </a:p>
          <a:p>
            <a:r>
              <a:rPr lang="en-US" altLang="zh-CN" sz="4000" dirty="0">
                <a:latin typeface="微软雅黑" panose="020B0503020204020204" pitchFamily="34" charset="-122"/>
                <a:ea typeface="微软雅黑" panose="020B0503020204020204" pitchFamily="34" charset="-122"/>
              </a:rPr>
              <a:t>2015</a:t>
            </a:r>
            <a:r>
              <a:rPr lang="zh-CN" altLang="en-US" sz="4000" dirty="0">
                <a:latin typeface="微软雅黑" panose="020B0503020204020204" pitchFamily="34" charset="-122"/>
                <a:ea typeface="微软雅黑" panose="020B0503020204020204" pitchFamily="34" charset="-122"/>
              </a:rPr>
              <a:t>年：</a:t>
            </a:r>
            <a:r>
              <a:rPr lang="zh-CN" altLang="en-US" sz="4000" kern="1200" dirty="0"/>
              <a:t>每个月读两本新书，重点学习不同的文化、信仰、历史和科技；</a:t>
            </a:r>
            <a:endParaRPr lang="en-US" altLang="zh-CN" sz="4000" dirty="0">
              <a:latin typeface="微软雅黑" panose="020B0503020204020204" pitchFamily="34" charset="-122"/>
              <a:ea typeface="微软雅黑" panose="020B0503020204020204" pitchFamily="34" charset="-122"/>
            </a:endParaRPr>
          </a:p>
          <a:p>
            <a:r>
              <a:rPr lang="en-US" altLang="zh-CN" sz="4000" dirty="0">
                <a:solidFill>
                  <a:srgbClr val="FFC000"/>
                </a:solidFill>
                <a:latin typeface="微软雅黑" panose="020B0503020204020204" pitchFamily="34" charset="-122"/>
                <a:ea typeface="微软雅黑" panose="020B0503020204020204" pitchFamily="34" charset="-122"/>
              </a:rPr>
              <a:t>2014</a:t>
            </a:r>
            <a:r>
              <a:rPr lang="zh-CN" altLang="en-US" sz="4000" dirty="0">
                <a:solidFill>
                  <a:srgbClr val="FFC000"/>
                </a:solidFill>
                <a:latin typeface="微软雅黑" panose="020B0503020204020204" pitchFamily="34" charset="-122"/>
                <a:ea typeface="微软雅黑" panose="020B0503020204020204" pitchFamily="34" charset="-122"/>
              </a:rPr>
              <a:t>年：</a:t>
            </a:r>
            <a:r>
              <a:rPr lang="zh-CN" altLang="en-US" sz="4000" kern="1200" dirty="0">
                <a:solidFill>
                  <a:srgbClr val="FFC000"/>
                </a:solidFill>
              </a:rPr>
              <a:t>每天写一封感谢信</a:t>
            </a:r>
            <a:endParaRPr lang="en-US" altLang="zh-CN" sz="4000" dirty="0">
              <a:solidFill>
                <a:srgbClr val="FFC000"/>
              </a:solidFill>
              <a:latin typeface="微软雅黑" panose="020B0503020204020204" pitchFamily="34" charset="-122"/>
              <a:ea typeface="微软雅黑" panose="020B0503020204020204" pitchFamily="34" charset="-122"/>
            </a:endParaRPr>
          </a:p>
          <a:p>
            <a:r>
              <a:rPr lang="en-US" altLang="zh-CN" sz="4000" dirty="0">
                <a:latin typeface="微软雅黑" panose="020B0503020204020204" pitchFamily="34" charset="-122"/>
                <a:ea typeface="微软雅黑" panose="020B0503020204020204" pitchFamily="34" charset="-122"/>
              </a:rPr>
              <a:t>2013</a:t>
            </a:r>
            <a:r>
              <a:rPr lang="zh-CN" altLang="en-US" sz="4000" dirty="0">
                <a:latin typeface="微软雅黑" panose="020B0503020204020204" pitchFamily="34" charset="-122"/>
                <a:ea typeface="微软雅黑" panose="020B0503020204020204" pitchFamily="34" charset="-122"/>
              </a:rPr>
              <a:t>年：</a:t>
            </a:r>
            <a:r>
              <a:rPr lang="zh-CN" altLang="en-US" sz="4000" kern="1200" dirty="0"/>
              <a:t>每天跟 </a:t>
            </a:r>
            <a:r>
              <a:rPr lang="en-US" altLang="zh-CN" sz="4000" kern="1200" dirty="0"/>
              <a:t>Facebook</a:t>
            </a:r>
            <a:r>
              <a:rPr lang="zh-CN" altLang="en-US" sz="4000" kern="1200" dirty="0"/>
              <a:t>以外的人见面；</a:t>
            </a:r>
            <a:endParaRPr lang="en-US" altLang="zh-CN" sz="4000" dirty="0">
              <a:latin typeface="微软雅黑" panose="020B0503020204020204" pitchFamily="34" charset="-122"/>
              <a:ea typeface="微软雅黑" panose="020B0503020204020204" pitchFamily="34" charset="-122"/>
            </a:endParaRPr>
          </a:p>
          <a:p>
            <a:r>
              <a:rPr lang="en-US" altLang="zh-CN" sz="4000" dirty="0">
                <a:solidFill>
                  <a:srgbClr val="FFC000"/>
                </a:solidFill>
                <a:latin typeface="微软雅黑" panose="020B0503020204020204" pitchFamily="34" charset="-122"/>
                <a:ea typeface="微软雅黑" panose="020B0503020204020204" pitchFamily="34" charset="-122"/>
              </a:rPr>
              <a:t>2012</a:t>
            </a:r>
            <a:r>
              <a:rPr lang="zh-CN" altLang="en-US" sz="4000" dirty="0">
                <a:solidFill>
                  <a:srgbClr val="FFC000"/>
                </a:solidFill>
                <a:latin typeface="微软雅黑" panose="020B0503020204020204" pitchFamily="34" charset="-122"/>
                <a:ea typeface="微软雅黑" panose="020B0503020204020204" pitchFamily="34" charset="-122"/>
              </a:rPr>
              <a:t>年：</a:t>
            </a:r>
            <a:r>
              <a:rPr lang="zh-CN" altLang="en-US" sz="4000" kern="1200" dirty="0">
                <a:solidFill>
                  <a:srgbClr val="FFC000"/>
                </a:solidFill>
              </a:rPr>
              <a:t>坚持每天写代码；</a:t>
            </a:r>
            <a:endParaRPr lang="en-US" altLang="zh-CN" sz="4000" dirty="0">
              <a:solidFill>
                <a:srgbClr val="FFC000"/>
              </a:solidFill>
              <a:latin typeface="微软雅黑" panose="020B0503020204020204" pitchFamily="34" charset="-122"/>
              <a:ea typeface="微软雅黑" panose="020B0503020204020204" pitchFamily="34" charset="-122"/>
            </a:endParaRPr>
          </a:p>
          <a:p>
            <a:r>
              <a:rPr lang="en-US" altLang="zh-CN" sz="4000" dirty="0">
                <a:latin typeface="微软雅黑" panose="020B0503020204020204" pitchFamily="34" charset="-122"/>
                <a:ea typeface="微软雅黑" panose="020B0503020204020204" pitchFamily="34" charset="-122"/>
              </a:rPr>
              <a:t>2011</a:t>
            </a:r>
            <a:r>
              <a:rPr lang="zh-CN" altLang="en-US" sz="4000" dirty="0">
                <a:latin typeface="微软雅黑" panose="020B0503020204020204" pitchFamily="34" charset="-122"/>
                <a:ea typeface="微软雅黑" panose="020B0503020204020204" pitchFamily="34" charset="-122"/>
              </a:rPr>
              <a:t>年：</a:t>
            </a:r>
            <a:r>
              <a:rPr lang="zh-CN" altLang="en-US" sz="4000" kern="1200" dirty="0"/>
              <a:t>只吃自己亲手屠宰的动物；</a:t>
            </a:r>
            <a:endParaRPr lang="en-US" altLang="zh-CN" sz="4000" dirty="0">
              <a:latin typeface="微软雅黑" panose="020B0503020204020204" pitchFamily="34" charset="-122"/>
              <a:ea typeface="微软雅黑" panose="020B0503020204020204" pitchFamily="34" charset="-122"/>
            </a:endParaRPr>
          </a:p>
          <a:p>
            <a:r>
              <a:rPr lang="en-US" altLang="zh-CN" sz="4000" dirty="0">
                <a:solidFill>
                  <a:srgbClr val="FFC000"/>
                </a:solidFill>
                <a:latin typeface="微软雅黑" panose="020B0503020204020204" pitchFamily="34" charset="-122"/>
                <a:ea typeface="微软雅黑" panose="020B0503020204020204" pitchFamily="34" charset="-122"/>
              </a:rPr>
              <a:t>2010</a:t>
            </a:r>
            <a:r>
              <a:rPr lang="zh-CN" altLang="en-US" sz="4000" dirty="0">
                <a:solidFill>
                  <a:srgbClr val="FFC000"/>
                </a:solidFill>
                <a:latin typeface="微软雅黑" panose="020B0503020204020204" pitchFamily="34" charset="-122"/>
                <a:ea typeface="微软雅黑" panose="020B0503020204020204" pitchFamily="34" charset="-122"/>
              </a:rPr>
              <a:t>年：学习中文</a:t>
            </a:r>
            <a:endParaRPr lang="en-US" altLang="zh-CN" sz="4000" dirty="0">
              <a:solidFill>
                <a:srgbClr val="FFC000"/>
              </a:solidFill>
              <a:latin typeface="微软雅黑" panose="020B0503020204020204" pitchFamily="34" charset="-122"/>
              <a:ea typeface="微软雅黑" panose="020B0503020204020204" pitchFamily="34" charset="-122"/>
            </a:endParaRPr>
          </a:p>
          <a:p>
            <a:r>
              <a:rPr lang="en-US" altLang="zh-CN" sz="4000" dirty="0">
                <a:latin typeface="微软雅黑" panose="020B0503020204020204" pitchFamily="34" charset="-122"/>
                <a:ea typeface="微软雅黑" panose="020B0503020204020204" pitchFamily="34" charset="-122"/>
              </a:rPr>
              <a:t>2009</a:t>
            </a:r>
            <a:r>
              <a:rPr lang="zh-CN" altLang="en-US" sz="4000" dirty="0">
                <a:latin typeface="微软雅黑" panose="020B0503020204020204" pitchFamily="34" charset="-122"/>
                <a:ea typeface="微软雅黑" panose="020B0503020204020204" pitchFamily="34" charset="-122"/>
              </a:rPr>
              <a:t>年：每天坚持戴上领带；</a:t>
            </a:r>
            <a:endParaRPr lang="en-US" altLang="zh-CN" sz="4000" dirty="0">
              <a:latin typeface="微软雅黑" panose="020B0503020204020204" pitchFamily="34" charset="-122"/>
              <a:ea typeface="微软雅黑" panose="020B0503020204020204" pitchFamily="34" charset="-122"/>
            </a:endParaRPr>
          </a:p>
          <a:p>
            <a:endParaRPr lang="zh-CN" altLang="en-US" sz="40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513910" y="890576"/>
            <a:ext cx="12286360" cy="1015663"/>
          </a:xfrm>
        </p:spPr>
        <p:txBody>
          <a:bodyPr/>
          <a:lstStyle/>
          <a:p>
            <a:r>
              <a:rPr lang="zh-CN" altLang="en-US" sz="6600" dirty="0">
                <a:latin typeface="微软雅黑"/>
                <a:ea typeface="微软雅黑"/>
                <a:cs typeface="Calibri Light"/>
              </a:rPr>
              <a:t>facebook的</a:t>
            </a:r>
            <a:r>
              <a:rPr lang="zh-CN" altLang="en-US" sz="6600" dirty="0" smtClean="0">
                <a:latin typeface="微软雅黑"/>
                <a:ea typeface="微软雅黑"/>
                <a:cs typeface="Calibri Light"/>
              </a:rPr>
              <a:t>发展</a:t>
            </a:r>
            <a:endParaRPr lang="zh-CN" altLang="en-US" sz="6600" dirty="0"/>
          </a:p>
        </p:txBody>
      </p:sp>
      <p:sp>
        <p:nvSpPr>
          <p:cNvPr id="22" name="文本框 21"/>
          <p:cNvSpPr txBox="1"/>
          <p:nvPr/>
        </p:nvSpPr>
        <p:spPr>
          <a:xfrm>
            <a:off x="1047550" y="2822969"/>
            <a:ext cx="18017649"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gn="l">
              <a:lnSpc>
                <a:spcPct val="150000"/>
              </a:lnSpc>
            </a:pPr>
            <a:r>
              <a:rPr lang="zh-CN" altLang="en-US" sz="3200" dirty="0">
                <a:solidFill>
                  <a:schemeClr val="bg1"/>
                </a:solidFill>
                <a:latin typeface="微软雅黑"/>
                <a:ea typeface="微软雅黑"/>
              </a:rPr>
              <a:t>提到Facebook，人们往往联想到“社交网站“，但这绝不能涵盖Facebook所有业务形态。以平台战略为原始驱动力，Facebook不断升级功能体验，拓展产业范围，把多元业务融合进社交主业。</a:t>
            </a:r>
            <a:endParaRPr lang="zh-CN" altLang="en-US" sz="3200" dirty="0">
              <a:solidFill>
                <a:schemeClr val="bg1"/>
              </a:solidFill>
              <a:latin typeface="微软雅黑"/>
              <a:ea typeface="微软雅黑"/>
            </a:endParaRPr>
          </a:p>
        </p:txBody>
      </p:sp>
      <p:grpSp>
        <p:nvGrpSpPr>
          <p:cNvPr id="3" name="组合 2"/>
          <p:cNvGrpSpPr/>
          <p:nvPr/>
        </p:nvGrpSpPr>
        <p:grpSpPr>
          <a:xfrm>
            <a:off x="0" y="4897274"/>
            <a:ext cx="19065200" cy="2849581"/>
            <a:chOff x="1908443" y="6319607"/>
            <a:chExt cx="17363807" cy="2849581"/>
          </a:xfrm>
        </p:grpSpPr>
        <p:pic>
          <p:nvPicPr>
            <p:cNvPr id="5" name="图形 25" descr="张开的捧着植物的手"/>
            <p:cNvPicPr>
              <a:picLocks noChangeAspect="1"/>
            </p:cNvPicPr>
            <p:nvPr/>
          </p:nvPicPr>
          <p:blipFill>
            <a:blip r:embed="rId1"/>
            <a:stretch>
              <a:fillRect/>
            </a:stretch>
          </p:blipFill>
          <p:spPr>
            <a:xfrm>
              <a:off x="2953657" y="6319607"/>
              <a:ext cx="660401" cy="660401"/>
            </a:xfrm>
            <a:prstGeom prst="rect">
              <a:avLst/>
            </a:prstGeom>
          </p:spPr>
        </p:pic>
        <p:sp>
          <p:nvSpPr>
            <p:cNvPr id="6" name="箭头: 右 18"/>
            <p:cNvSpPr/>
            <p:nvPr/>
          </p:nvSpPr>
          <p:spPr>
            <a:xfrm>
              <a:off x="2355850" y="7419865"/>
              <a:ext cx="16916400" cy="8293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solidFill>
                  <a:srgbClr val="FFC000"/>
                </a:solidFill>
              </a:endParaRPr>
            </a:p>
          </p:txBody>
        </p:sp>
        <p:sp>
          <p:nvSpPr>
            <p:cNvPr id="7" name="流程图: 接点 19"/>
            <p:cNvSpPr/>
            <p:nvPr/>
          </p:nvSpPr>
          <p:spPr>
            <a:xfrm>
              <a:off x="2797579" y="7674929"/>
              <a:ext cx="339272" cy="348343"/>
            </a:xfrm>
            <a:prstGeom prst="flowChartConnector">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solidFill>
                  <a:srgbClr val="FFC000"/>
                </a:solidFill>
              </a:endParaRPr>
            </a:p>
          </p:txBody>
        </p:sp>
        <p:sp>
          <p:nvSpPr>
            <p:cNvPr id="8" name="文本框 7"/>
            <p:cNvSpPr txBox="1"/>
            <p:nvPr/>
          </p:nvSpPr>
          <p:spPr>
            <a:xfrm flipH="1">
              <a:off x="2512510" y="8161562"/>
              <a:ext cx="1248682"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gn="l"/>
              <a:r>
                <a:rPr lang="zh-CN" altLang="en-US" sz="2800" dirty="0">
                  <a:solidFill>
                    <a:srgbClr val="FFC000"/>
                  </a:solidFill>
                  <a:latin typeface="微软雅黑"/>
                  <a:ea typeface="微软雅黑"/>
                </a:rPr>
                <a:t>2004年</a:t>
              </a:r>
              <a:endParaRPr lang="zh-CN" altLang="en-US" sz="2800" dirty="0">
                <a:solidFill>
                  <a:srgbClr val="FFC000"/>
                </a:solidFill>
                <a:latin typeface="微软雅黑"/>
                <a:ea typeface="微软雅黑"/>
              </a:endParaRPr>
            </a:p>
          </p:txBody>
        </p:sp>
        <p:sp>
          <p:nvSpPr>
            <p:cNvPr id="9" name="文本框 8"/>
            <p:cNvSpPr txBox="1"/>
            <p:nvPr/>
          </p:nvSpPr>
          <p:spPr>
            <a:xfrm>
              <a:off x="1908443" y="7053890"/>
              <a:ext cx="2395134"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gn="l"/>
              <a:r>
                <a:rPr lang="zh-CN" altLang="en-US" sz="2800" dirty="0">
                  <a:solidFill>
                    <a:srgbClr val="FFC000"/>
                  </a:solidFill>
                  <a:latin typeface="微软雅黑"/>
                  <a:ea typeface="微软雅黑"/>
                </a:rPr>
                <a:t>创建</a:t>
              </a:r>
              <a:r>
                <a:rPr lang="zh-CN" altLang="en-US" sz="2800" dirty="0">
                  <a:solidFill>
                    <a:srgbClr val="FFC000"/>
                  </a:solidFill>
                  <a:latin typeface="微软雅黑"/>
                  <a:ea typeface="微软雅黑"/>
                  <a:cs typeface="Segoe UI"/>
                </a:rPr>
                <a:t>Facebook</a:t>
              </a:r>
              <a:endParaRPr lang="zh-CN" altLang="en-US" sz="2800" dirty="0">
                <a:solidFill>
                  <a:srgbClr val="FFC000"/>
                </a:solidFill>
                <a:latin typeface="微软雅黑"/>
                <a:ea typeface="微软雅黑"/>
                <a:cs typeface="Segoe UI"/>
              </a:endParaRPr>
            </a:p>
          </p:txBody>
        </p:sp>
        <p:sp>
          <p:nvSpPr>
            <p:cNvPr id="10" name="流程图: 接点 27"/>
            <p:cNvSpPr/>
            <p:nvPr/>
          </p:nvSpPr>
          <p:spPr>
            <a:xfrm>
              <a:off x="17931816" y="7667167"/>
              <a:ext cx="339272" cy="348343"/>
            </a:xfrm>
            <a:prstGeom prst="flowChartConnector">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solidFill>
                  <a:srgbClr val="FFC000"/>
                </a:solidFill>
              </a:endParaRPr>
            </a:p>
          </p:txBody>
        </p:sp>
        <p:sp>
          <p:nvSpPr>
            <p:cNvPr id="11" name="文本框 10"/>
            <p:cNvSpPr txBox="1"/>
            <p:nvPr/>
          </p:nvSpPr>
          <p:spPr>
            <a:xfrm flipH="1">
              <a:off x="17522146" y="8205387"/>
              <a:ext cx="1371145"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gn="l"/>
              <a:r>
                <a:rPr lang="zh-CN" altLang="en-US" sz="2800" dirty="0">
                  <a:solidFill>
                    <a:srgbClr val="FFC000"/>
                  </a:solidFill>
                  <a:latin typeface="微软雅黑"/>
                  <a:ea typeface="微软雅黑"/>
                </a:rPr>
                <a:t>2019年</a:t>
              </a:r>
              <a:endParaRPr lang="zh-CN" altLang="en-US" sz="2800" dirty="0">
                <a:solidFill>
                  <a:srgbClr val="FFC000"/>
                </a:solidFill>
                <a:latin typeface="微软雅黑"/>
                <a:ea typeface="微软雅黑"/>
              </a:endParaRPr>
            </a:p>
          </p:txBody>
        </p:sp>
        <p:sp>
          <p:nvSpPr>
            <p:cNvPr id="12" name="文本框 11"/>
            <p:cNvSpPr txBox="1"/>
            <p:nvPr/>
          </p:nvSpPr>
          <p:spPr>
            <a:xfrm>
              <a:off x="17241036" y="6980008"/>
              <a:ext cx="1956905"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gn="l"/>
              <a:r>
                <a:rPr lang="zh-CN" altLang="en-US" sz="2800" dirty="0">
                  <a:solidFill>
                    <a:srgbClr val="FFC000"/>
                  </a:solidFill>
                  <a:latin typeface="微软雅黑"/>
                  <a:ea typeface="微软雅黑"/>
                  <a:cs typeface="Segoe UI"/>
                </a:rPr>
                <a:t>向未知转型</a:t>
              </a:r>
              <a:endParaRPr lang="zh-CN" altLang="en-US" sz="2800" dirty="0">
                <a:solidFill>
                  <a:srgbClr val="FFC000"/>
                </a:solidFill>
                <a:latin typeface="微软雅黑"/>
                <a:ea typeface="微软雅黑"/>
                <a:cs typeface="Segoe UI"/>
              </a:endParaRPr>
            </a:p>
          </p:txBody>
        </p:sp>
        <p:sp>
          <p:nvSpPr>
            <p:cNvPr id="13" name="流程图: 接点 30"/>
            <p:cNvSpPr/>
            <p:nvPr/>
          </p:nvSpPr>
          <p:spPr>
            <a:xfrm>
              <a:off x="5069113" y="7658097"/>
              <a:ext cx="339272" cy="348343"/>
            </a:xfrm>
            <a:prstGeom prst="flowChartConnector">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solidFill>
                  <a:srgbClr val="FFC000"/>
                </a:solidFill>
              </a:endParaRPr>
            </a:p>
          </p:txBody>
        </p:sp>
        <p:sp>
          <p:nvSpPr>
            <p:cNvPr id="14" name="文本框 13"/>
            <p:cNvSpPr txBox="1"/>
            <p:nvPr/>
          </p:nvSpPr>
          <p:spPr>
            <a:xfrm flipH="1">
              <a:off x="4710791" y="8161562"/>
              <a:ext cx="1101271"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gn="l"/>
              <a:r>
                <a:rPr lang="zh-CN" altLang="en-US" sz="2800" dirty="0">
                  <a:solidFill>
                    <a:srgbClr val="FFC000"/>
                  </a:solidFill>
                  <a:latin typeface="微软雅黑"/>
                  <a:ea typeface="微软雅黑"/>
                </a:rPr>
                <a:t>2007年</a:t>
              </a:r>
              <a:endParaRPr lang="zh-CN" altLang="en-US" sz="2800" dirty="0">
                <a:solidFill>
                  <a:srgbClr val="FFC000"/>
                </a:solidFill>
                <a:latin typeface="微软雅黑"/>
                <a:ea typeface="微软雅黑"/>
              </a:endParaRPr>
            </a:p>
          </p:txBody>
        </p:sp>
        <p:sp>
          <p:nvSpPr>
            <p:cNvPr id="15" name="文本框 14"/>
            <p:cNvSpPr txBox="1"/>
            <p:nvPr/>
          </p:nvSpPr>
          <p:spPr>
            <a:xfrm>
              <a:off x="4219121" y="6773609"/>
              <a:ext cx="2626628" cy="1384995"/>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gn="ctr"/>
              <a:r>
                <a:rPr lang="zh-CN" altLang="en-US" sz="2800" dirty="0">
                  <a:solidFill>
                    <a:srgbClr val="FFC000"/>
                  </a:solidFill>
                  <a:latin typeface="微软雅黑"/>
                  <a:ea typeface="微软雅黑"/>
                  <a:cs typeface="Segoe UI"/>
                </a:rPr>
                <a:t>开放平台</a:t>
              </a:r>
              <a:endParaRPr lang="zh-CN" altLang="en-US" sz="2800" dirty="0">
                <a:solidFill>
                  <a:srgbClr val="FFC000"/>
                </a:solidFill>
                <a:latin typeface="微软雅黑"/>
                <a:ea typeface="微软雅黑"/>
                <a:cs typeface="Segoe UI"/>
              </a:endParaRPr>
            </a:p>
            <a:p>
              <a:r>
                <a:rPr lang="zh-CN" altLang="en-US" sz="2800" dirty="0">
                  <a:solidFill>
                    <a:srgbClr val="FFC000"/>
                  </a:solidFill>
                  <a:latin typeface="微软雅黑"/>
                  <a:ea typeface="微软雅黑"/>
                  <a:cs typeface="Segoe UI"/>
                </a:rPr>
                <a:t>FacebookPlatform</a:t>
              </a:r>
              <a:endParaRPr lang="zh-CN" sz="2800" dirty="0">
                <a:solidFill>
                  <a:srgbClr val="FFC000"/>
                </a:solidFill>
              </a:endParaRPr>
            </a:p>
          </p:txBody>
        </p:sp>
        <p:sp>
          <p:nvSpPr>
            <p:cNvPr id="16" name="流程图: 接点 33"/>
            <p:cNvSpPr/>
            <p:nvPr/>
          </p:nvSpPr>
          <p:spPr>
            <a:xfrm>
              <a:off x="7437437" y="7667166"/>
              <a:ext cx="339272" cy="348343"/>
            </a:xfrm>
            <a:prstGeom prst="flowChartConnector">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solidFill>
                  <a:srgbClr val="FFC000"/>
                </a:solidFill>
              </a:endParaRPr>
            </a:p>
          </p:txBody>
        </p:sp>
        <p:sp>
          <p:nvSpPr>
            <p:cNvPr id="17" name="文本框 16"/>
            <p:cNvSpPr txBox="1"/>
            <p:nvPr/>
          </p:nvSpPr>
          <p:spPr>
            <a:xfrm flipH="1">
              <a:off x="7181622" y="8214314"/>
              <a:ext cx="1190173"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gn="l"/>
              <a:r>
                <a:rPr lang="zh-CN" altLang="en-US" sz="2800" dirty="0">
                  <a:solidFill>
                    <a:srgbClr val="FFC000"/>
                  </a:solidFill>
                  <a:latin typeface="微软雅黑"/>
                  <a:ea typeface="微软雅黑"/>
                </a:rPr>
                <a:t>2010年</a:t>
              </a:r>
              <a:endParaRPr lang="zh-CN" altLang="en-US" sz="2800" dirty="0">
                <a:solidFill>
                  <a:srgbClr val="FFC000"/>
                </a:solidFill>
                <a:latin typeface="微软雅黑"/>
                <a:ea typeface="微软雅黑"/>
              </a:endParaRPr>
            </a:p>
          </p:txBody>
        </p:sp>
        <p:sp>
          <p:nvSpPr>
            <p:cNvPr id="18" name="文本框 17"/>
            <p:cNvSpPr txBox="1"/>
            <p:nvPr/>
          </p:nvSpPr>
          <p:spPr>
            <a:xfrm>
              <a:off x="6730004" y="6806102"/>
              <a:ext cx="1709056" cy="1384995"/>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gn="ctr"/>
              <a:r>
                <a:rPr lang="zh-CN" altLang="en-US" sz="2800" dirty="0">
                  <a:solidFill>
                    <a:srgbClr val="FFC000"/>
                  </a:solidFill>
                  <a:latin typeface="微软雅黑"/>
                  <a:ea typeface="微软雅黑"/>
                  <a:cs typeface="Segoe UI"/>
                </a:rPr>
                <a:t>开发图谱</a:t>
              </a:r>
              <a:endParaRPr lang="zh-CN" altLang="en-US" sz="2800" dirty="0">
                <a:solidFill>
                  <a:srgbClr val="FFC000"/>
                </a:solidFill>
                <a:latin typeface="微软雅黑"/>
                <a:ea typeface="微软雅黑"/>
                <a:cs typeface="Segoe UI"/>
              </a:endParaRPr>
            </a:p>
            <a:p>
              <a:r>
                <a:rPr lang="zh-CN" altLang="en-US" sz="2800" dirty="0">
                  <a:solidFill>
                    <a:srgbClr val="FFC000"/>
                  </a:solidFill>
                  <a:latin typeface="微软雅黑"/>
                  <a:ea typeface="微软雅黑"/>
                  <a:cs typeface="Segoe UI"/>
                </a:rPr>
                <a:t>Open Graph</a:t>
              </a:r>
              <a:endParaRPr lang="zh-CN" altLang="en-US" sz="2800" dirty="0">
                <a:solidFill>
                  <a:srgbClr val="FFC000"/>
                </a:solidFill>
                <a:latin typeface="微软雅黑"/>
                <a:ea typeface="微软雅黑"/>
                <a:cs typeface="Segoe UI"/>
              </a:endParaRPr>
            </a:p>
          </p:txBody>
        </p:sp>
        <p:sp>
          <p:nvSpPr>
            <p:cNvPr id="19" name="文本框 18"/>
            <p:cNvSpPr txBox="1"/>
            <p:nvPr/>
          </p:nvSpPr>
          <p:spPr>
            <a:xfrm flipH="1">
              <a:off x="9003391" y="8205387"/>
              <a:ext cx="1333050"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gn="l"/>
              <a:r>
                <a:rPr lang="zh-CN" altLang="en-US" sz="2800" dirty="0">
                  <a:solidFill>
                    <a:srgbClr val="FFC000"/>
                  </a:solidFill>
                  <a:latin typeface="微软雅黑"/>
                  <a:ea typeface="微软雅黑"/>
                </a:rPr>
                <a:t>201</a:t>
              </a:r>
              <a:r>
                <a:rPr lang="en-US" altLang="zh-CN" sz="2800" dirty="0">
                  <a:solidFill>
                    <a:srgbClr val="FFC000"/>
                  </a:solidFill>
                  <a:latin typeface="微软雅黑"/>
                  <a:ea typeface="微软雅黑"/>
                </a:rPr>
                <a:t>2</a:t>
              </a:r>
              <a:r>
                <a:rPr lang="zh-CN" altLang="en-US" sz="2800" dirty="0">
                  <a:solidFill>
                    <a:srgbClr val="FFC000"/>
                  </a:solidFill>
                  <a:latin typeface="微软雅黑"/>
                  <a:ea typeface="微软雅黑"/>
                </a:rPr>
                <a:t>年</a:t>
              </a:r>
              <a:endParaRPr lang="zh-CN" altLang="en-US" sz="2800" dirty="0">
                <a:solidFill>
                  <a:srgbClr val="FFC000"/>
                </a:solidFill>
                <a:latin typeface="微软雅黑"/>
                <a:ea typeface="微软雅黑"/>
              </a:endParaRPr>
            </a:p>
          </p:txBody>
        </p:sp>
        <p:sp>
          <p:nvSpPr>
            <p:cNvPr id="20" name="文本框 19"/>
            <p:cNvSpPr txBox="1"/>
            <p:nvPr/>
          </p:nvSpPr>
          <p:spPr>
            <a:xfrm>
              <a:off x="9866323" y="6635575"/>
              <a:ext cx="2213425" cy="1384995"/>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gn="ctr"/>
              <a:r>
                <a:rPr lang="zh-CN" altLang="en-US" sz="2800" dirty="0">
                  <a:solidFill>
                    <a:srgbClr val="FFC000"/>
                  </a:solidFill>
                  <a:latin typeface="微软雅黑"/>
                  <a:ea typeface="微软雅黑"/>
                  <a:cs typeface="Segoe UI"/>
                </a:rPr>
                <a:t>图谱搜索</a:t>
              </a:r>
              <a:endParaRPr lang="zh-CN" altLang="en-US" sz="2800" dirty="0">
                <a:solidFill>
                  <a:srgbClr val="FFC000"/>
                </a:solidFill>
                <a:latin typeface="微软雅黑"/>
                <a:ea typeface="微软雅黑"/>
                <a:cs typeface="Segoe UI"/>
              </a:endParaRPr>
            </a:p>
            <a:p>
              <a:r>
                <a:rPr lang="zh-CN" altLang="en-US" sz="2800" dirty="0">
                  <a:solidFill>
                    <a:srgbClr val="FFC000"/>
                  </a:solidFill>
                  <a:latin typeface="微软雅黑"/>
                  <a:ea typeface="微软雅黑"/>
                  <a:cs typeface="Segoe UI"/>
                </a:rPr>
                <a:t> Graph Search</a:t>
              </a:r>
              <a:endParaRPr lang="zh-CN" altLang="en-US" sz="2800" dirty="0">
                <a:solidFill>
                  <a:srgbClr val="FFC000"/>
                </a:solidFill>
                <a:latin typeface="微软雅黑"/>
                <a:ea typeface="微软雅黑"/>
                <a:cs typeface="Segoe UI"/>
              </a:endParaRPr>
            </a:p>
          </p:txBody>
        </p:sp>
        <p:sp>
          <p:nvSpPr>
            <p:cNvPr id="21" name="流程图: 接点 39"/>
            <p:cNvSpPr/>
            <p:nvPr/>
          </p:nvSpPr>
          <p:spPr>
            <a:xfrm>
              <a:off x="9330644" y="7667167"/>
              <a:ext cx="339272" cy="348343"/>
            </a:xfrm>
            <a:prstGeom prst="flowChartConnector">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solidFill>
                  <a:srgbClr val="FFC000"/>
                </a:solidFill>
              </a:endParaRPr>
            </a:p>
          </p:txBody>
        </p:sp>
        <p:sp>
          <p:nvSpPr>
            <p:cNvPr id="24" name="文本框 23"/>
            <p:cNvSpPr txBox="1"/>
            <p:nvPr/>
          </p:nvSpPr>
          <p:spPr>
            <a:xfrm flipH="1">
              <a:off x="13309160" y="8205387"/>
              <a:ext cx="1333050"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gn="l"/>
              <a:r>
                <a:rPr lang="zh-CN" altLang="en-US" sz="2800" dirty="0">
                  <a:solidFill>
                    <a:srgbClr val="FFC000"/>
                  </a:solidFill>
                  <a:latin typeface="微软雅黑"/>
                  <a:ea typeface="微软雅黑"/>
                </a:rPr>
                <a:t>201</a:t>
              </a:r>
              <a:r>
                <a:rPr lang="en-US" altLang="zh-CN" sz="2800" dirty="0">
                  <a:solidFill>
                    <a:srgbClr val="FFC000"/>
                  </a:solidFill>
                  <a:latin typeface="微软雅黑"/>
                  <a:ea typeface="微软雅黑"/>
                </a:rPr>
                <a:t>6</a:t>
              </a:r>
              <a:r>
                <a:rPr lang="zh-CN" altLang="en-US" sz="2800" dirty="0">
                  <a:solidFill>
                    <a:srgbClr val="FFC000"/>
                  </a:solidFill>
                  <a:latin typeface="微软雅黑"/>
                  <a:ea typeface="微软雅黑"/>
                </a:rPr>
                <a:t>年</a:t>
              </a:r>
              <a:endParaRPr lang="zh-CN" altLang="en-US" sz="2800" dirty="0">
                <a:solidFill>
                  <a:srgbClr val="FFC000"/>
                </a:solidFill>
                <a:latin typeface="微软雅黑"/>
                <a:ea typeface="微软雅黑"/>
              </a:endParaRPr>
            </a:p>
          </p:txBody>
        </p:sp>
        <p:sp>
          <p:nvSpPr>
            <p:cNvPr id="25" name="流程图: 接点 39"/>
            <p:cNvSpPr/>
            <p:nvPr/>
          </p:nvSpPr>
          <p:spPr>
            <a:xfrm>
              <a:off x="13672190" y="7684438"/>
              <a:ext cx="339272" cy="348343"/>
            </a:xfrm>
            <a:prstGeom prst="flowChartConnector">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solidFill>
                  <a:srgbClr val="FFC000"/>
                </a:solidFill>
              </a:endParaRPr>
            </a:p>
          </p:txBody>
        </p:sp>
        <p:sp>
          <p:nvSpPr>
            <p:cNvPr id="28" name="流程图: 接点 39"/>
            <p:cNvSpPr/>
            <p:nvPr/>
          </p:nvSpPr>
          <p:spPr>
            <a:xfrm>
              <a:off x="10780306" y="7666480"/>
              <a:ext cx="339272" cy="348343"/>
            </a:xfrm>
            <a:prstGeom prst="flowChartConnector">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solidFill>
                  <a:srgbClr val="FFC000"/>
                </a:solidFill>
              </a:endParaRPr>
            </a:p>
          </p:txBody>
        </p:sp>
        <p:sp>
          <p:nvSpPr>
            <p:cNvPr id="29" name="文本框 28"/>
            <p:cNvSpPr txBox="1"/>
            <p:nvPr/>
          </p:nvSpPr>
          <p:spPr>
            <a:xfrm flipH="1">
              <a:off x="10536142" y="8215081"/>
              <a:ext cx="1333050"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gn="l"/>
              <a:r>
                <a:rPr lang="zh-CN" altLang="en-US" sz="2800" dirty="0">
                  <a:solidFill>
                    <a:srgbClr val="FFC000"/>
                  </a:solidFill>
                  <a:latin typeface="微软雅黑"/>
                  <a:ea typeface="微软雅黑"/>
                </a:rPr>
                <a:t>201</a:t>
              </a:r>
              <a:r>
                <a:rPr lang="en-US" altLang="zh-CN" sz="2800" dirty="0">
                  <a:solidFill>
                    <a:srgbClr val="FFC000"/>
                  </a:solidFill>
                  <a:latin typeface="微软雅黑"/>
                  <a:ea typeface="微软雅黑"/>
                </a:rPr>
                <a:t>3</a:t>
              </a:r>
              <a:r>
                <a:rPr lang="zh-CN" altLang="en-US" sz="2800" dirty="0">
                  <a:solidFill>
                    <a:srgbClr val="FFC000"/>
                  </a:solidFill>
                  <a:latin typeface="微软雅黑"/>
                  <a:ea typeface="微软雅黑"/>
                </a:rPr>
                <a:t>年</a:t>
              </a:r>
              <a:endParaRPr lang="zh-CN" altLang="en-US" sz="2800" dirty="0">
                <a:solidFill>
                  <a:srgbClr val="FFC000"/>
                </a:solidFill>
                <a:latin typeface="微软雅黑"/>
                <a:ea typeface="微软雅黑"/>
              </a:endParaRPr>
            </a:p>
          </p:txBody>
        </p:sp>
        <p:sp>
          <p:nvSpPr>
            <p:cNvPr id="30" name="文本框 29"/>
            <p:cNvSpPr txBox="1"/>
            <p:nvPr/>
          </p:nvSpPr>
          <p:spPr>
            <a:xfrm>
              <a:off x="8223931" y="6789463"/>
              <a:ext cx="2213425"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gn="ctr"/>
              <a:r>
                <a:rPr lang="zh-CN" altLang="en-US" sz="2800" dirty="0">
                  <a:solidFill>
                    <a:srgbClr val="FFC000"/>
                  </a:solidFill>
                  <a:latin typeface="微软雅黑"/>
                  <a:ea typeface="微软雅黑"/>
                  <a:cs typeface="Segoe UI"/>
                </a:rPr>
                <a:t>上市</a:t>
              </a:r>
              <a:endParaRPr lang="zh-CN" altLang="en-US" sz="2800" dirty="0">
                <a:solidFill>
                  <a:srgbClr val="FFC000"/>
                </a:solidFill>
                <a:latin typeface="微软雅黑"/>
                <a:ea typeface="微软雅黑"/>
                <a:cs typeface="Segoe UI"/>
              </a:endParaRPr>
            </a:p>
          </p:txBody>
        </p:sp>
      </p:grpSp>
      <p:pic>
        <p:nvPicPr>
          <p:cNvPr id="31" name="图片 3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8047" y="887302"/>
            <a:ext cx="1848971" cy="1257300"/>
          </a:xfrm>
          <a:prstGeom prst="rect">
            <a:avLst/>
          </a:prstGeom>
        </p:spPr>
      </p:pic>
      <p:sp>
        <p:nvSpPr>
          <p:cNvPr id="32" name="文本框 31"/>
          <p:cNvSpPr txBox="1"/>
          <p:nvPr/>
        </p:nvSpPr>
        <p:spPr>
          <a:xfrm>
            <a:off x="12389282" y="5177240"/>
            <a:ext cx="2430307"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gn="ctr"/>
            <a:r>
              <a:rPr lang="zh-CN" altLang="en-US" sz="2800" dirty="0">
                <a:solidFill>
                  <a:srgbClr val="FFC000"/>
                </a:solidFill>
                <a:latin typeface="微软雅黑"/>
                <a:ea typeface="微软雅黑"/>
                <a:cs typeface="Segoe UI"/>
              </a:rPr>
              <a:t>发布了未来</a:t>
            </a:r>
            <a:endParaRPr lang="en-US" altLang="zh-CN" sz="2800" dirty="0">
              <a:solidFill>
                <a:srgbClr val="FFC000"/>
              </a:solidFill>
              <a:latin typeface="微软雅黑"/>
              <a:ea typeface="微软雅黑"/>
              <a:cs typeface="Segoe UI"/>
            </a:endParaRPr>
          </a:p>
          <a:p>
            <a:pPr algn="ctr"/>
            <a:r>
              <a:rPr lang="zh-CN" altLang="en-US" sz="2800" dirty="0">
                <a:solidFill>
                  <a:srgbClr val="FFC000"/>
                </a:solidFill>
                <a:latin typeface="微软雅黑"/>
                <a:ea typeface="微软雅黑"/>
                <a:cs typeface="Segoe UI"/>
              </a:rPr>
              <a:t>十年规划</a:t>
            </a:r>
            <a:endParaRPr lang="zh-CN" altLang="en-US" sz="2800" dirty="0">
              <a:solidFill>
                <a:srgbClr val="FFC000"/>
              </a:solidFill>
              <a:latin typeface="微软雅黑"/>
              <a:ea typeface="微软雅黑"/>
              <a:cs typeface="Segoe UI"/>
            </a:endParaRPr>
          </a:p>
        </p:txBody>
      </p:sp>
      <p:sp>
        <p:nvSpPr>
          <p:cNvPr id="33" name="文本框 32"/>
          <p:cNvSpPr txBox="1"/>
          <p:nvPr/>
        </p:nvSpPr>
        <p:spPr>
          <a:xfrm flipH="1">
            <a:off x="15077984" y="6703227"/>
            <a:ext cx="1463669"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gn="l"/>
            <a:r>
              <a:rPr lang="zh-CN" altLang="en-US" sz="2800" dirty="0">
                <a:solidFill>
                  <a:srgbClr val="FFC000"/>
                </a:solidFill>
                <a:latin typeface="微软雅黑"/>
                <a:ea typeface="微软雅黑"/>
              </a:rPr>
              <a:t>201</a:t>
            </a:r>
            <a:r>
              <a:rPr lang="en-US" altLang="zh-CN" sz="2800" dirty="0">
                <a:solidFill>
                  <a:srgbClr val="FFC000"/>
                </a:solidFill>
                <a:latin typeface="微软雅黑"/>
                <a:ea typeface="微软雅黑"/>
              </a:rPr>
              <a:t>8</a:t>
            </a:r>
            <a:r>
              <a:rPr lang="zh-CN" altLang="en-US" sz="2800" dirty="0">
                <a:solidFill>
                  <a:srgbClr val="FFC000"/>
                </a:solidFill>
                <a:latin typeface="微软雅黑"/>
                <a:ea typeface="微软雅黑"/>
              </a:rPr>
              <a:t>年</a:t>
            </a:r>
            <a:endParaRPr lang="zh-CN" altLang="en-US" sz="2800" dirty="0">
              <a:solidFill>
                <a:srgbClr val="FFC000"/>
              </a:solidFill>
              <a:latin typeface="微软雅黑"/>
              <a:ea typeface="微软雅黑"/>
            </a:endParaRPr>
          </a:p>
        </p:txBody>
      </p:sp>
      <p:sp>
        <p:nvSpPr>
          <p:cNvPr id="34" name="流程图: 接点 39"/>
          <p:cNvSpPr/>
          <p:nvPr/>
        </p:nvSpPr>
        <p:spPr>
          <a:xfrm>
            <a:off x="15533794" y="6244147"/>
            <a:ext cx="372516" cy="348343"/>
          </a:xfrm>
          <a:prstGeom prst="flowChartConnector">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solidFill>
                <a:srgbClr val="FFC000"/>
              </a:solidFill>
            </a:endParaRPr>
          </a:p>
        </p:txBody>
      </p:sp>
      <p:sp>
        <p:nvSpPr>
          <p:cNvPr id="35" name="文本框 34"/>
          <p:cNvSpPr txBox="1"/>
          <p:nvPr/>
        </p:nvSpPr>
        <p:spPr>
          <a:xfrm>
            <a:off x="14413079" y="5166339"/>
            <a:ext cx="2430307"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gn="ctr"/>
            <a:r>
              <a:rPr lang="en-US" altLang="zh-CN" sz="2800" dirty="0">
                <a:solidFill>
                  <a:srgbClr val="FFC000"/>
                </a:solidFill>
                <a:latin typeface="微软雅黑"/>
                <a:ea typeface="微软雅黑"/>
                <a:cs typeface="Segoe UI"/>
              </a:rPr>
              <a:t>VR</a:t>
            </a:r>
            <a:endParaRPr lang="zh-CN" altLang="en-US" sz="2800" dirty="0">
              <a:solidFill>
                <a:srgbClr val="FFC000"/>
              </a:solidFill>
              <a:latin typeface="微软雅黑"/>
              <a:ea typeface="微软雅黑"/>
              <a:cs typeface="Segoe UI"/>
            </a:endParaRPr>
          </a:p>
        </p:txBody>
      </p:sp>
      <p:sp>
        <p:nvSpPr>
          <p:cNvPr id="36" name="文本框 35"/>
          <p:cNvSpPr txBox="1"/>
          <p:nvPr/>
        </p:nvSpPr>
        <p:spPr>
          <a:xfrm>
            <a:off x="1208813" y="8522683"/>
            <a:ext cx="18692654"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gn="l">
              <a:lnSpc>
                <a:spcPct val="150000"/>
              </a:lnSpc>
            </a:pPr>
            <a:r>
              <a:rPr lang="zh-CN" altLang="en-US" sz="3600" dirty="0" smtClean="0">
                <a:solidFill>
                  <a:schemeClr val="bg1"/>
                </a:solidFill>
                <a:latin typeface="微软雅黑"/>
                <a:ea typeface="微软雅黑"/>
              </a:rPr>
              <a:t>让网站有趣比赚钱更重要，有趣和酷是</a:t>
            </a:r>
            <a:r>
              <a:rPr lang="en-US" altLang="zh-CN" sz="3600" dirty="0" smtClean="0">
                <a:solidFill>
                  <a:schemeClr val="bg1"/>
                </a:solidFill>
                <a:latin typeface="微软雅黑"/>
                <a:ea typeface="微软雅黑"/>
              </a:rPr>
              <a:t>Facebook</a:t>
            </a:r>
            <a:r>
              <a:rPr lang="zh-CN" altLang="en-US" sz="3600" dirty="0" smtClean="0">
                <a:solidFill>
                  <a:schemeClr val="bg1"/>
                </a:solidFill>
                <a:latin typeface="微软雅黑"/>
                <a:ea typeface="微软雅黑"/>
              </a:rPr>
              <a:t>的原则。</a:t>
            </a:r>
            <a:endParaRPr lang="zh-CN" altLang="en-US" sz="3600" dirty="0">
              <a:solidFill>
                <a:schemeClr val="bg1"/>
              </a:solidFill>
              <a:latin typeface="微软雅黑"/>
              <a:ea typeface="微软雅黑"/>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1"/>
          <p:cNvSpPr>
            <a:spLocks noGrp="1"/>
          </p:cNvSpPr>
          <p:nvPr>
            <p:ph type="title"/>
          </p:nvPr>
        </p:nvSpPr>
        <p:spPr>
          <a:xfrm>
            <a:off x="1005205" y="1006475"/>
            <a:ext cx="18093690" cy="923330"/>
          </a:xfrm>
        </p:spPr>
        <p:txBody>
          <a:bodyPr wrap="square" lIns="0" tIns="0" rIns="0" bIns="0">
            <a:spAutoFit/>
          </a:bodyPr>
          <a:lstStyle/>
          <a:p>
            <a:r>
              <a:rPr lang="en-US" altLang="zh-CN" sz="6000" dirty="0"/>
              <a:t>Facebook F8</a:t>
            </a:r>
            <a:endParaRPr lang="zh-CN" altLang="en-US" sz="6000" dirty="0"/>
          </a:p>
        </p:txBody>
      </p:sp>
      <p:pic>
        <p:nvPicPr>
          <p:cNvPr id="19" name="图片 18"/>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03250" y="2987675"/>
            <a:ext cx="6520898" cy="3634442"/>
          </a:xfrm>
          <a:prstGeom prst="flowChartPunchedTape">
            <a:avLst/>
          </a:prstGeom>
        </p:spPr>
      </p:pic>
      <p:sp>
        <p:nvSpPr>
          <p:cNvPr id="25" name="Title 1"/>
          <p:cNvSpPr txBox="1">
            <a:spLocks noGrp="1"/>
          </p:cNvSpPr>
          <p:nvPr>
            <p:ph type="body" idx="1"/>
          </p:nvPr>
        </p:nvSpPr>
        <p:spPr>
          <a:xfrm>
            <a:off x="7766050" y="2606676"/>
            <a:ext cx="11658600" cy="8309967"/>
          </a:xfrm>
          <a:prstGeom prst="rect">
            <a:avLst/>
          </a:prstGeom>
        </p:spPr>
        <p:txBody>
          <a:bodyPr/>
          <a:lstStyle>
            <a:lvl1pPr>
              <a:lnSpc>
                <a:spcPct val="90000"/>
              </a:lnSpc>
              <a:spcBef>
                <a:spcPct val="0"/>
              </a:spcBef>
              <a:buNone/>
              <a:defRPr sz="2000" b="1" i="0">
                <a:solidFill>
                  <a:srgbClr val="FFC000"/>
                </a:solidFill>
                <a:latin typeface="微软雅黑" panose="020B0503020204020204" pitchFamily="34" charset="-122"/>
                <a:ea typeface="微软雅黑" panose="020B0503020204020204" pitchFamily="34" charset="-122"/>
                <a:cs typeface="+mn-ea"/>
              </a:defRPr>
            </a:lvl1pPr>
          </a:lstStyle>
          <a:p>
            <a:pPr>
              <a:lnSpc>
                <a:spcPct val="150000"/>
              </a:lnSpc>
            </a:pPr>
            <a:r>
              <a:rPr lang="en-US" altLang="zh-CN" sz="3600" b="0" dirty="0" smtClean="0">
                <a:solidFill>
                  <a:schemeClr val="bg1"/>
                </a:solidFill>
              </a:rPr>
              <a:t>Facebook</a:t>
            </a:r>
            <a:r>
              <a:rPr lang="zh-CN" altLang="en-US" sz="3600" b="0" dirty="0" smtClean="0">
                <a:solidFill>
                  <a:schemeClr val="bg1"/>
                </a:solidFill>
              </a:rPr>
              <a:t>的开发者大会</a:t>
            </a:r>
            <a:endParaRPr lang="en-US" altLang="zh-CN" sz="3600" b="0" dirty="0" smtClean="0">
              <a:solidFill>
                <a:schemeClr val="bg1"/>
              </a:solidFill>
            </a:endParaRPr>
          </a:p>
          <a:p>
            <a:pPr>
              <a:lnSpc>
                <a:spcPct val="150000"/>
              </a:lnSpc>
            </a:pPr>
            <a:r>
              <a:rPr lang="en-US" altLang="zh-CN" sz="3600" b="0" dirty="0" smtClean="0">
                <a:solidFill>
                  <a:schemeClr val="bg1"/>
                </a:solidFill>
              </a:rPr>
              <a:t>2007</a:t>
            </a:r>
            <a:r>
              <a:rPr lang="zh-CN" altLang="en-US" sz="3600" b="0" dirty="0" smtClean="0">
                <a:solidFill>
                  <a:schemeClr val="bg1"/>
                </a:solidFill>
              </a:rPr>
              <a:t>年，为了更好的推广</a:t>
            </a:r>
            <a:r>
              <a:rPr lang="en-US" altLang="zh-CN" sz="3600" b="0" dirty="0" smtClean="0">
                <a:solidFill>
                  <a:schemeClr val="bg1"/>
                </a:solidFill>
              </a:rPr>
              <a:t>Facebook</a:t>
            </a:r>
            <a:r>
              <a:rPr lang="zh-CN" altLang="en-US" sz="3600" b="0" dirty="0" smtClean="0">
                <a:solidFill>
                  <a:schemeClr val="bg1"/>
                </a:solidFill>
              </a:rPr>
              <a:t>的平台战略，需要举办一场声势浩大的发布会对外宣称自己的想法，这场发布会称为：</a:t>
            </a:r>
            <a:r>
              <a:rPr lang="en-US" altLang="zh-CN" sz="3600" b="0" dirty="0" smtClean="0">
                <a:solidFill>
                  <a:schemeClr val="bg1"/>
                </a:solidFill>
              </a:rPr>
              <a:t>F8</a:t>
            </a:r>
            <a:r>
              <a:rPr lang="zh-CN" altLang="en-US" sz="3600" b="0" dirty="0" smtClean="0">
                <a:solidFill>
                  <a:schemeClr val="bg1"/>
                </a:solidFill>
              </a:rPr>
              <a:t>开发者大会，以后每年召开一次。</a:t>
            </a:r>
            <a:endParaRPr lang="en-US" altLang="zh-CN" sz="3600" b="0" dirty="0" smtClean="0">
              <a:solidFill>
                <a:schemeClr val="bg1"/>
              </a:solidFill>
            </a:endParaRPr>
          </a:p>
          <a:p>
            <a:pPr>
              <a:lnSpc>
                <a:spcPct val="150000"/>
              </a:lnSpc>
            </a:pPr>
            <a:endParaRPr lang="en-US" altLang="zh-CN" sz="3600" b="0" dirty="0">
              <a:solidFill>
                <a:schemeClr val="bg1"/>
              </a:solidFill>
            </a:endParaRPr>
          </a:p>
          <a:p>
            <a:pPr>
              <a:lnSpc>
                <a:spcPct val="150000"/>
              </a:lnSpc>
            </a:pPr>
            <a:endParaRPr lang="en-US" altLang="zh-CN" sz="3600" b="0" dirty="0" smtClean="0">
              <a:solidFill>
                <a:schemeClr val="bg1"/>
              </a:solidFill>
            </a:endParaRPr>
          </a:p>
          <a:p>
            <a:pPr>
              <a:lnSpc>
                <a:spcPct val="150000"/>
              </a:lnSpc>
            </a:pPr>
            <a:r>
              <a:rPr lang="zh-CN" altLang="en-US" sz="3600" dirty="0" smtClean="0"/>
              <a:t>为啥叫</a:t>
            </a:r>
            <a:r>
              <a:rPr lang="en-US" altLang="zh-CN" sz="3600" dirty="0" smtClean="0"/>
              <a:t>F8??</a:t>
            </a:r>
            <a:endParaRPr lang="en-US" altLang="zh-CN" sz="3600" dirty="0"/>
          </a:p>
          <a:p>
            <a:pPr>
              <a:lnSpc>
                <a:spcPct val="150000"/>
              </a:lnSpc>
            </a:pPr>
            <a:endParaRPr lang="en-US" altLang="zh-CN" sz="3600" b="0" dirty="0" smtClean="0">
              <a:solidFill>
                <a:schemeClr val="bg1"/>
              </a:solidFill>
            </a:endParaRPr>
          </a:p>
          <a:p>
            <a:pPr>
              <a:lnSpc>
                <a:spcPct val="150000"/>
              </a:lnSpc>
            </a:pPr>
            <a:endParaRPr lang="en-US" altLang="zh-CN" sz="3600" b="0" dirty="0" smtClean="0">
              <a:solidFill>
                <a:schemeClr val="bg1"/>
              </a:solidFill>
            </a:endParaRPr>
          </a:p>
          <a:p>
            <a:pPr>
              <a:lnSpc>
                <a:spcPct val="150000"/>
              </a:lnSpc>
            </a:pPr>
            <a:endParaRPr lang="zh-CN" altLang="en-US" sz="3600" b="0" dirty="0">
              <a:solidFill>
                <a:schemeClr val="bg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2305" y="374197"/>
            <a:ext cx="18093690" cy="923330"/>
          </a:xfrm>
        </p:spPr>
        <p:txBody>
          <a:bodyPr wrap="square" lIns="0" tIns="0" rIns="0" bIns="0">
            <a:spAutoFit/>
          </a:bodyPr>
          <a:lstStyle/>
          <a:p>
            <a:r>
              <a:rPr lang="en-US" altLang="zh-CN" sz="6000" dirty="0"/>
              <a:t>Facebook </a:t>
            </a:r>
            <a:r>
              <a:rPr lang="zh-CN" altLang="en-US" sz="6000" dirty="0"/>
              <a:t>的业务</a:t>
            </a:r>
            <a:endParaRPr lang="zh-CN" altLang="en-US" sz="6000" dirty="0"/>
          </a:p>
        </p:txBody>
      </p:sp>
      <p:pic>
        <p:nvPicPr>
          <p:cNvPr id="4" name="图片 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2203450" y="3749675"/>
            <a:ext cx="14401800" cy="7199911"/>
          </a:xfrm>
          <a:prstGeom prst="rect">
            <a:avLst/>
          </a:prstGeom>
        </p:spPr>
      </p:pic>
      <p:sp>
        <p:nvSpPr>
          <p:cNvPr id="5" name="文本框 4"/>
          <p:cNvSpPr txBox="1"/>
          <p:nvPr/>
        </p:nvSpPr>
        <p:spPr>
          <a:xfrm>
            <a:off x="662304" y="1781038"/>
            <a:ext cx="19441796" cy="1482650"/>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gn="l">
              <a:lnSpc>
                <a:spcPct val="150000"/>
              </a:lnSpc>
            </a:pPr>
            <a:r>
              <a:rPr lang="zh-CN" altLang="en-US" sz="3200" dirty="0">
                <a:solidFill>
                  <a:schemeClr val="bg1"/>
                </a:solidFill>
                <a:latin typeface="微软雅黑"/>
                <a:ea typeface="微软雅黑"/>
              </a:rPr>
              <a:t>提到Facebook，人们往往联想到“社交网站“，但这绝不能涵盖Facebook所有业务形态。以平台战略为原始驱动力，Facebook不断升级功能体验，拓展产业范围，把多元业务融合进社交主业。</a:t>
            </a:r>
            <a:endParaRPr lang="zh-CN" altLang="en-US" sz="3200" dirty="0">
              <a:solidFill>
                <a:schemeClr val="bg1"/>
              </a:solidFill>
              <a:latin typeface="微软雅黑"/>
              <a:ea typeface="微软雅黑"/>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05205" y="1006475"/>
            <a:ext cx="18093690" cy="923330"/>
          </a:xfrm>
        </p:spPr>
        <p:txBody>
          <a:bodyPr wrap="square" lIns="0" tIns="0" rIns="0" bIns="0">
            <a:spAutoFit/>
          </a:bodyPr>
          <a:lstStyle/>
          <a:p>
            <a:r>
              <a:rPr lang="en-US" altLang="zh-CN" sz="6000" dirty="0"/>
              <a:t>2016</a:t>
            </a:r>
            <a:r>
              <a:rPr lang="zh-CN" altLang="en-US" sz="6000" dirty="0"/>
              <a:t>年发布的</a:t>
            </a:r>
            <a:r>
              <a:rPr lang="en-US" altLang="zh-CN" sz="6000" dirty="0"/>
              <a:t>Facebook</a:t>
            </a:r>
            <a:r>
              <a:rPr lang="zh-CN" altLang="en-US" sz="6000" dirty="0"/>
              <a:t>十年路标规划图</a:t>
            </a:r>
            <a:endParaRPr lang="zh-CN" altLang="en-US" sz="6000" dirty="0"/>
          </a:p>
        </p:txBody>
      </p:sp>
      <p:pic>
        <p:nvPicPr>
          <p:cNvPr id="4" name="图片 4"/>
          <p:cNvPicPr>
            <a:picLocks noChangeAspect="1"/>
          </p:cNvPicPr>
          <p:nvPr/>
        </p:nvPicPr>
        <p:blipFill>
          <a:blip r:embed="rId1"/>
          <a:stretch>
            <a:fillRect/>
          </a:stretch>
        </p:blipFill>
        <p:spPr>
          <a:xfrm>
            <a:off x="1005205" y="2759075"/>
            <a:ext cx="16691425" cy="701040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05205" y="1006475"/>
            <a:ext cx="18093690" cy="923330"/>
          </a:xfrm>
        </p:spPr>
        <p:txBody>
          <a:bodyPr wrap="square" lIns="0" tIns="0" rIns="0" bIns="0">
            <a:spAutoFit/>
          </a:bodyPr>
          <a:lstStyle/>
          <a:p>
            <a:r>
              <a:rPr lang="en-US" altLang="zh-CN" sz="6000" dirty="0"/>
              <a:t>Facebook</a:t>
            </a:r>
            <a:r>
              <a:rPr lang="zh-CN" altLang="en-US" sz="6000" dirty="0"/>
              <a:t>成长的烦恼</a:t>
            </a:r>
            <a:endParaRPr lang="zh-CN" altLang="en-US" sz="6000" dirty="0"/>
          </a:p>
        </p:txBody>
      </p:sp>
      <p:pic>
        <p:nvPicPr>
          <p:cNvPr id="4" name="图片 3"/>
          <p:cNvPicPr>
            <a:picLocks noChangeAspect="1"/>
          </p:cNvPicPr>
          <p:nvPr/>
        </p:nvPicPr>
        <p:blipFill rotWithShape="1">
          <a:blip r:embed="rId1" cstate="print">
            <a:extLst>
              <a:ext uri="{28A0092B-C50C-407E-A947-70E740481C1C}">
                <a14:useLocalDpi xmlns:a14="http://schemas.microsoft.com/office/drawing/2010/main" val="0"/>
              </a:ext>
            </a:extLst>
          </a:blip>
          <a:srcRect l="11644" t="16818" r="1235"/>
          <a:stretch>
            <a:fillRect/>
          </a:stretch>
        </p:blipFill>
        <p:spPr>
          <a:xfrm>
            <a:off x="3879850" y="3673475"/>
            <a:ext cx="14359248" cy="6598444"/>
          </a:xfrm>
          <a:prstGeom prst="rect">
            <a:avLst/>
          </a:prstGeom>
        </p:spPr>
      </p:pic>
      <p:sp>
        <p:nvSpPr>
          <p:cNvPr id="5" name="文本框 4"/>
          <p:cNvSpPr txBox="1"/>
          <p:nvPr/>
        </p:nvSpPr>
        <p:spPr>
          <a:xfrm>
            <a:off x="1027430" y="2110820"/>
            <a:ext cx="18692654"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gn="l">
              <a:lnSpc>
                <a:spcPct val="150000"/>
              </a:lnSpc>
            </a:pPr>
            <a:r>
              <a:rPr lang="zh-CN" altLang="en-US" sz="3600" dirty="0" smtClean="0">
                <a:solidFill>
                  <a:schemeClr val="bg1"/>
                </a:solidFill>
                <a:latin typeface="微软雅黑"/>
                <a:ea typeface="微软雅黑"/>
              </a:rPr>
              <a:t>在</a:t>
            </a:r>
            <a:r>
              <a:rPr lang="en-US" altLang="zh-CN" sz="3600" dirty="0" smtClean="0">
                <a:solidFill>
                  <a:schemeClr val="bg1"/>
                </a:solidFill>
                <a:latin typeface="微软雅黑"/>
                <a:ea typeface="微软雅黑"/>
              </a:rPr>
              <a:t>Facebook</a:t>
            </a:r>
            <a:r>
              <a:rPr lang="zh-CN" altLang="en-US" sz="3600" dirty="0" smtClean="0">
                <a:solidFill>
                  <a:schemeClr val="bg1"/>
                </a:solidFill>
                <a:latin typeface="微软雅黑"/>
                <a:ea typeface="微软雅黑"/>
              </a:rPr>
              <a:t>高速发展的过程中，面临着内外各种矛盾和问题，</a:t>
            </a:r>
            <a:r>
              <a:rPr lang="en-US" altLang="zh-CN" sz="3600" dirty="0" smtClean="0">
                <a:solidFill>
                  <a:schemeClr val="bg1"/>
                </a:solidFill>
                <a:latin typeface="微软雅黑"/>
                <a:ea typeface="微软雅黑"/>
              </a:rPr>
              <a:t>2018</a:t>
            </a:r>
            <a:r>
              <a:rPr lang="zh-CN" altLang="en-US" sz="3600" dirty="0" smtClean="0">
                <a:solidFill>
                  <a:schemeClr val="bg1"/>
                </a:solidFill>
                <a:latin typeface="微软雅黑"/>
                <a:ea typeface="微软雅黑"/>
              </a:rPr>
              <a:t>年隐私门事件全面爆发。</a:t>
            </a:r>
            <a:endParaRPr lang="zh-CN" altLang="en-US" sz="3600" dirty="0">
              <a:solidFill>
                <a:schemeClr val="bg1"/>
              </a:solidFill>
              <a:latin typeface="微软雅黑"/>
              <a:ea typeface="微软雅黑"/>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05205" y="1006475"/>
            <a:ext cx="18093690" cy="923330"/>
          </a:xfrm>
        </p:spPr>
        <p:txBody>
          <a:bodyPr wrap="square" lIns="0" tIns="0" rIns="0" bIns="0">
            <a:spAutoFit/>
          </a:bodyPr>
          <a:lstStyle/>
          <a:p>
            <a:r>
              <a:rPr lang="en-US" altLang="zh-CN" sz="6000" dirty="0"/>
              <a:t>Facebook</a:t>
            </a:r>
            <a:r>
              <a:rPr lang="zh-CN" altLang="en-US" sz="6000" dirty="0"/>
              <a:t>持续增长的奥密</a:t>
            </a:r>
            <a:endParaRPr lang="zh-CN" altLang="en-US" sz="6000" dirty="0"/>
          </a:p>
        </p:txBody>
      </p:sp>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184650" y="2378075"/>
            <a:ext cx="13167531" cy="7393864"/>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案例研究者（以姓氏拼音排序）</a:t>
            </a:r>
            <a:endParaRPr kumimoji="1" lang="zh-CN" altLang="en-US" dirty="0"/>
          </a:p>
        </p:txBody>
      </p:sp>
      <p:sp>
        <p:nvSpPr>
          <p:cNvPr id="3" name="文本占位符 2"/>
          <p:cNvSpPr>
            <a:spLocks noGrp="1"/>
          </p:cNvSpPr>
          <p:nvPr>
            <p:ph type="body" idx="1"/>
          </p:nvPr>
        </p:nvSpPr>
        <p:spPr>
          <a:xfrm>
            <a:off x="1005204" y="2759075"/>
            <a:ext cx="18093691" cy="9140964"/>
          </a:xfrm>
        </p:spPr>
        <p:txBody>
          <a:bodyPr/>
          <a:lstStyle/>
          <a:p>
            <a:pPr marL="685800" indent="-685800">
              <a:buFont typeface="Arial" panose="020B0604020202090204" pitchFamily="34" charset="0"/>
              <a:buChar char="•"/>
            </a:pPr>
            <a:r>
              <a:rPr kumimoji="1" lang="zh-CN" altLang="en-US" dirty="0"/>
              <a:t>高金梅（</a:t>
            </a:r>
            <a:r>
              <a:rPr kumimoji="1" lang="en-US" altLang="zh-CN" dirty="0"/>
              <a:t>G</a:t>
            </a:r>
            <a:r>
              <a:rPr kumimoji="1" lang="zh-CN" altLang="en-US" dirty="0"/>
              <a:t>）  </a:t>
            </a:r>
            <a:endParaRPr kumimoji="1" lang="en-US" altLang="zh-CN" dirty="0"/>
          </a:p>
          <a:p>
            <a:pPr marL="685800" indent="-685800">
              <a:buFont typeface="Arial" panose="020B0604020202090204" pitchFamily="34" charset="0"/>
              <a:buChar char="•"/>
            </a:pPr>
            <a:r>
              <a:rPr kumimoji="1" lang="zh-CN" altLang="en-US" dirty="0"/>
              <a:t>江晓峰（</a:t>
            </a:r>
            <a:r>
              <a:rPr kumimoji="1" lang="en-US" altLang="zh-CN" dirty="0"/>
              <a:t>J</a:t>
            </a:r>
            <a:r>
              <a:rPr kumimoji="1" lang="zh-CN" altLang="en-US" dirty="0"/>
              <a:t>）</a:t>
            </a:r>
            <a:endParaRPr kumimoji="1" lang="en-US" altLang="zh-CN" dirty="0"/>
          </a:p>
          <a:p>
            <a:pPr marL="685800" indent="-685800">
              <a:buFont typeface="Arial" panose="020B0604020202090204" pitchFamily="34" charset="0"/>
              <a:buChar char="•"/>
            </a:pPr>
            <a:r>
              <a:rPr kumimoji="1" lang="zh-CN" altLang="en-US" dirty="0"/>
              <a:t>李俊超（</a:t>
            </a:r>
            <a:r>
              <a:rPr kumimoji="1" lang="en-US" altLang="zh-CN" dirty="0"/>
              <a:t>L</a:t>
            </a:r>
            <a:r>
              <a:rPr kumimoji="1" lang="zh-CN" altLang="en-US" dirty="0"/>
              <a:t>）</a:t>
            </a:r>
            <a:endParaRPr kumimoji="1" lang="en-US" altLang="zh-CN" dirty="0"/>
          </a:p>
          <a:p>
            <a:pPr marL="685800" indent="-685800">
              <a:buFont typeface="Arial" panose="020B0604020202090204" pitchFamily="34" charset="0"/>
              <a:buChar char="•"/>
            </a:pPr>
            <a:r>
              <a:rPr kumimoji="1" lang="zh-CN" altLang="en-US" dirty="0"/>
              <a:t>谈佳婧（</a:t>
            </a:r>
            <a:r>
              <a:rPr kumimoji="1" lang="en-US" altLang="zh-CN" dirty="0"/>
              <a:t>T</a:t>
            </a:r>
            <a:r>
              <a:rPr kumimoji="1" lang="zh-CN" altLang="en-US" dirty="0"/>
              <a:t>）</a:t>
            </a:r>
            <a:endParaRPr kumimoji="1" lang="en-US" altLang="zh-CN" dirty="0"/>
          </a:p>
          <a:p>
            <a:pPr marL="685800" indent="-685800">
              <a:buFont typeface="Arial" panose="020B0604020202090204" pitchFamily="34" charset="0"/>
              <a:buChar char="•"/>
            </a:pPr>
            <a:r>
              <a:rPr kumimoji="1" lang="zh-CN" altLang="en-US" dirty="0"/>
              <a:t>潘玉武（</a:t>
            </a:r>
            <a:r>
              <a:rPr kumimoji="1" lang="en-US" altLang="zh-CN" dirty="0"/>
              <a:t>P</a:t>
            </a:r>
            <a:r>
              <a:rPr kumimoji="1" lang="zh-CN" altLang="en-US" dirty="0"/>
              <a:t>）</a:t>
            </a:r>
            <a:endParaRPr kumimoji="1" lang="en-US" altLang="zh-CN" dirty="0"/>
          </a:p>
          <a:p>
            <a:pPr marL="685800" indent="-685800">
              <a:buFont typeface="Arial" panose="020B0604020202090204" pitchFamily="34" charset="0"/>
              <a:buChar char="•"/>
            </a:pPr>
            <a:r>
              <a:rPr kumimoji="1" lang="zh-CN" altLang="en-US" dirty="0"/>
              <a:t>习云峰（</a:t>
            </a:r>
            <a:r>
              <a:rPr kumimoji="1" lang="en-US" altLang="zh-CN" dirty="0"/>
              <a:t>X</a:t>
            </a:r>
            <a:r>
              <a:rPr kumimoji="1" lang="zh-CN" altLang="en-US" dirty="0"/>
              <a:t>）</a:t>
            </a:r>
            <a:endParaRPr kumimoji="1" lang="en-US" altLang="zh-CN" dirty="0"/>
          </a:p>
          <a:p>
            <a:pPr marL="685800" indent="-685800">
              <a:buFont typeface="Arial" panose="020B0604020202090204" pitchFamily="34" charset="0"/>
              <a:buChar char="•"/>
            </a:pPr>
            <a:r>
              <a:rPr kumimoji="1" lang="zh-CN" altLang="en-US" dirty="0">
                <a:solidFill>
                  <a:srgbClr val="FFFF00"/>
                </a:solidFill>
              </a:rPr>
              <a:t>张楠 （</a:t>
            </a:r>
            <a:r>
              <a:rPr kumimoji="1" lang="en-US" altLang="zh-CN" dirty="0">
                <a:solidFill>
                  <a:srgbClr val="FFFF00"/>
                </a:solidFill>
              </a:rPr>
              <a:t>Z</a:t>
            </a:r>
            <a:r>
              <a:rPr kumimoji="1" lang="zh-CN" altLang="en-US" dirty="0">
                <a:solidFill>
                  <a:srgbClr val="FFFF00"/>
                </a:solidFill>
              </a:rPr>
              <a:t>）</a:t>
            </a:r>
            <a:r>
              <a:rPr kumimoji="1" lang="en-US" altLang="zh-CN" dirty="0">
                <a:solidFill>
                  <a:srgbClr val="FFFF00"/>
                </a:solidFill>
              </a:rPr>
              <a:t>Topic</a:t>
            </a:r>
            <a:r>
              <a:rPr kumimoji="1" lang="zh-CN" altLang="en-US" dirty="0">
                <a:solidFill>
                  <a:srgbClr val="FFFF00"/>
                </a:solidFill>
              </a:rPr>
              <a:t> </a:t>
            </a:r>
            <a:r>
              <a:rPr kumimoji="1" lang="en-US" altLang="zh-CN" dirty="0">
                <a:solidFill>
                  <a:srgbClr val="FFFF00"/>
                </a:solidFill>
              </a:rPr>
              <a:t>Leader</a:t>
            </a:r>
            <a:endParaRPr kumimoji="1" lang="en-US" altLang="zh-CN" dirty="0">
              <a:solidFill>
                <a:srgbClr val="FFFF00"/>
              </a:solidFill>
            </a:endParaRPr>
          </a:p>
          <a:p>
            <a:pPr marL="685800" indent="-685800">
              <a:buFont typeface="Arial" panose="020B0604020202090204" pitchFamily="34" charset="0"/>
              <a:buChar char="•"/>
            </a:pPr>
            <a:r>
              <a:rPr kumimoji="1" lang="zh-CN" altLang="en-US" dirty="0"/>
              <a:t>许周平 （</a:t>
            </a:r>
            <a:r>
              <a:rPr kumimoji="1" lang="en-US" altLang="zh-CN" dirty="0"/>
              <a:t>X</a:t>
            </a:r>
            <a:r>
              <a:rPr kumimoji="1" lang="zh-CN" altLang="en-US" dirty="0"/>
              <a:t>）教练</a:t>
            </a:r>
            <a:endParaRPr kumimoji="1" lang="en-US" altLang="zh-CN" dirty="0"/>
          </a:p>
          <a:p>
            <a:pPr marL="685800" indent="-685800">
              <a:buFont typeface="Arial" panose="020B0604020202090204" pitchFamily="34" charset="0"/>
              <a:buChar char="•"/>
            </a:pPr>
            <a:r>
              <a:rPr kumimoji="1" lang="zh-CN" altLang="en-US" dirty="0"/>
              <a:t>姚冬 （</a:t>
            </a:r>
            <a:r>
              <a:rPr kumimoji="1" lang="en-US" altLang="zh-CN" dirty="0"/>
              <a:t>Y</a:t>
            </a:r>
            <a:r>
              <a:rPr kumimoji="1" lang="zh-CN" altLang="en-US" dirty="0"/>
              <a:t>）教练</a:t>
            </a:r>
            <a:endParaRPr kumimoji="1" lang="en-US" altLang="zh-CN" dirty="0"/>
          </a:p>
          <a:p>
            <a:pPr marL="685800" indent="-685800">
              <a:buFont typeface="Arial" panose="020B0604020202090204" pitchFamily="34" charset="0"/>
              <a:buChar char="•"/>
            </a:pPr>
            <a:r>
              <a:rPr kumimoji="1" lang="en-US" altLang="zh-CN" dirty="0"/>
              <a:t>DevOps</a:t>
            </a:r>
            <a:r>
              <a:rPr kumimoji="1" lang="zh-CN" altLang="en-US" dirty="0"/>
              <a:t>案例研究组委会</a:t>
            </a:r>
            <a:endParaRPr kumimoji="1" lang="en-US" altLang="zh-CN" dirty="0"/>
          </a:p>
          <a:p>
            <a:endParaRPr kumimoji="1" lang="zh-CN" alt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05205" y="1006475"/>
            <a:ext cx="18093690" cy="923330"/>
          </a:xfrm>
        </p:spPr>
        <p:txBody>
          <a:bodyPr wrap="square" lIns="0" tIns="0" rIns="0" bIns="0">
            <a:spAutoFit/>
          </a:bodyPr>
          <a:lstStyle/>
          <a:p>
            <a:r>
              <a:rPr lang="en-US" altLang="zh-CN" sz="6000" dirty="0"/>
              <a:t>Facebook</a:t>
            </a:r>
            <a:r>
              <a:rPr lang="zh-CN" altLang="en-US" sz="6000" dirty="0"/>
              <a:t>营收来源</a:t>
            </a:r>
            <a:endParaRPr lang="zh-CN" altLang="en-US" sz="6000" dirty="0"/>
          </a:p>
        </p:txBody>
      </p:sp>
      <p:sp>
        <p:nvSpPr>
          <p:cNvPr id="5" name="Rectangle 14"/>
          <p:cNvSpPr/>
          <p:nvPr/>
        </p:nvSpPr>
        <p:spPr>
          <a:xfrm>
            <a:off x="9945366" y="3292475"/>
            <a:ext cx="8793484" cy="5334000"/>
          </a:xfrm>
          <a:prstGeom prst="rect">
            <a:avLst/>
          </a:prstGeom>
          <a:noFill/>
          <a:ln>
            <a:solidFill>
              <a:srgbClr val="44B9C6"/>
            </a:solidFill>
          </a:ln>
          <a:effectLst>
            <a:outerShdw blurRad="38100" sx="102000" sy="102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14"/>
          <p:cNvSpPr/>
          <p:nvPr/>
        </p:nvSpPr>
        <p:spPr>
          <a:xfrm>
            <a:off x="1005205" y="3292475"/>
            <a:ext cx="8467729" cy="5334000"/>
          </a:xfrm>
          <a:prstGeom prst="rect">
            <a:avLst/>
          </a:prstGeom>
          <a:noFill/>
          <a:ln>
            <a:solidFill>
              <a:srgbClr val="44B9C6"/>
            </a:solidFill>
          </a:ln>
          <a:effectLst>
            <a:outerShdw blurRad="38100" sx="102000" sy="102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图片 6"/>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8002620" y="4488896"/>
            <a:ext cx="4130503" cy="2581564"/>
          </a:xfrm>
          <a:prstGeom prst="rect">
            <a:avLst/>
          </a:prstGeom>
        </p:spPr>
      </p:pic>
      <p:grpSp>
        <p:nvGrpSpPr>
          <p:cNvPr id="8" name="组合 7"/>
          <p:cNvGrpSpPr/>
          <p:nvPr/>
        </p:nvGrpSpPr>
        <p:grpSpPr>
          <a:xfrm>
            <a:off x="1330332" y="4359275"/>
            <a:ext cx="6223459" cy="2971800"/>
            <a:chOff x="1369349" y="3060420"/>
            <a:chExt cx="3810962" cy="1711270"/>
          </a:xfrm>
        </p:grpSpPr>
        <p:sp>
          <p:nvSpPr>
            <p:cNvPr id="9" name="Rectangle 3"/>
            <p:cNvSpPr txBox="1">
              <a:spLocks noChangeArrowheads="1"/>
            </p:cNvSpPr>
            <p:nvPr/>
          </p:nvSpPr>
          <p:spPr bwMode="auto">
            <a:xfrm>
              <a:off x="1442500" y="3429752"/>
              <a:ext cx="3737811" cy="1341938"/>
            </a:xfrm>
            <a:prstGeom prst="rect">
              <a:avLst/>
            </a:prstGeom>
            <a:noFill/>
            <a:ln w="9525">
              <a:noFill/>
              <a:miter lim="800000"/>
            </a:ln>
          </p:spPr>
          <p:txBody>
            <a:bodyPr wrap="square" lIns="0" tIns="0" rIns="0" bIns="0" anchor="t" anchorCtr="0">
              <a:spAutoFit/>
              <a:scene3d>
                <a:camera prst="orthographicFront"/>
                <a:lightRig rig="threePt" dir="t"/>
              </a:scene3d>
              <a:sp3d>
                <a:bevelT w="0" h="0"/>
              </a:sp3d>
            </a:bodyPr>
            <a:lstStyle>
              <a:defPPr>
                <a:defRPr lang="zh-CN"/>
              </a:defPPr>
              <a:lvl1pPr fontAlgn="auto">
                <a:lnSpc>
                  <a:spcPct val="114000"/>
                </a:lnSpc>
                <a:spcBef>
                  <a:spcPts val="0"/>
                </a:spcBef>
                <a:spcAft>
                  <a:spcPts val="0"/>
                </a:spcAft>
                <a:buFont typeface="Arial" panose="020B0604020202090204" pitchFamily="34" charset="0"/>
                <a:buNone/>
                <a:defRPr kumimoji="0" sz="1000">
                  <a:solidFill>
                    <a:schemeClr val="bg1">
                      <a:lumMod val="85000"/>
                    </a:schemeClr>
                  </a:solidFill>
                  <a:latin typeface="+mj-ea"/>
                  <a:ea typeface="+mj-ea"/>
                  <a:cs typeface="Tahoma" panose="020B0804030504040204" pitchFamily="34" charset="0"/>
                </a:defRPr>
              </a:lvl1pPr>
            </a:lstStyle>
            <a:p>
              <a:pPr>
                <a:lnSpc>
                  <a:spcPct val="150000"/>
                </a:lnSpc>
              </a:pPr>
              <a:r>
                <a:rPr lang="zh-CN" altLang="en-US" sz="2000" dirty="0">
                  <a:latin typeface="微软雅黑" panose="020B0503020204020204" pitchFamily="34" charset="-122"/>
                  <a:ea typeface="微软雅黑" panose="020B0503020204020204" pitchFamily="34" charset="-122"/>
                </a:rPr>
                <a:t>用户在</a:t>
              </a:r>
              <a:r>
                <a:rPr lang="en-US" altLang="zh-CN" sz="2000" dirty="0">
                  <a:latin typeface="微软雅黑" panose="020B0503020204020204" pitchFamily="34" charset="-122"/>
                  <a:ea typeface="微软雅黑" panose="020B0503020204020204" pitchFamily="34" charset="-122"/>
                </a:rPr>
                <a:t>Facebook</a:t>
              </a:r>
              <a:r>
                <a:rPr lang="zh-CN" altLang="en-US" sz="2000" dirty="0">
                  <a:latin typeface="微软雅黑" panose="020B0503020204020204" pitchFamily="34" charset="-122"/>
                  <a:ea typeface="微软雅黑" panose="020B0503020204020204" pitchFamily="34" charset="-122"/>
                </a:rPr>
                <a:t>平台上购买虚拟或数字商品（绝大部分来自游戏内购买），</a:t>
              </a:r>
              <a:r>
                <a:rPr lang="en-US" altLang="zh-CN" sz="2000" dirty="0" err="1">
                  <a:latin typeface="微软雅黑" panose="020B0503020204020204" pitchFamily="34" charset="-122"/>
                  <a:ea typeface="微软雅黑" panose="020B0503020204020204" pitchFamily="34" charset="-122"/>
                </a:rPr>
                <a:t>facebook</a:t>
              </a:r>
              <a:r>
                <a:rPr lang="zh-CN" altLang="en-US" sz="2000" dirty="0">
                  <a:latin typeface="微软雅黑" panose="020B0503020204020204" pitchFamily="34" charset="-122"/>
                  <a:ea typeface="微软雅黑" panose="020B0503020204020204" pitchFamily="34" charset="-122"/>
                </a:rPr>
                <a:t>会向开发者提取分成，作为平台的服务费；</a:t>
              </a:r>
              <a:endParaRPr lang="en-US" altLang="zh-CN" sz="2000" dirty="0">
                <a:latin typeface="微软雅黑" panose="020B0503020204020204" pitchFamily="34" charset="-122"/>
                <a:ea typeface="微软雅黑" panose="020B0503020204020204" pitchFamily="34" charset="-122"/>
              </a:endParaRPr>
            </a:p>
            <a:p>
              <a:pPr>
                <a:lnSpc>
                  <a:spcPct val="150000"/>
                </a:lnSpc>
              </a:pPr>
              <a:r>
                <a:rPr lang="zh-CN" altLang="en-US" sz="2000" b="1" dirty="0">
                  <a:solidFill>
                    <a:srgbClr val="FFC000"/>
                  </a:solidFill>
                  <a:latin typeface="微软雅黑" panose="020B0503020204020204" pitchFamily="34" charset="-122"/>
                  <a:ea typeface="微软雅黑" panose="020B0503020204020204" pitchFamily="34" charset="-122"/>
                </a:rPr>
                <a:t>此部分费用进入</a:t>
              </a:r>
              <a:r>
                <a:rPr lang="en-US" altLang="zh-CN" sz="2000" b="1" dirty="0">
                  <a:solidFill>
                    <a:srgbClr val="FFC000"/>
                  </a:solidFill>
                  <a:latin typeface="微软雅黑" panose="020B0503020204020204" pitchFamily="34" charset="-122"/>
                  <a:ea typeface="微软雅黑" panose="020B0503020204020204" pitchFamily="34" charset="-122"/>
                </a:rPr>
                <a:t>2014</a:t>
              </a:r>
              <a:r>
                <a:rPr lang="zh-CN" altLang="en-US" sz="2000" b="1" dirty="0">
                  <a:solidFill>
                    <a:srgbClr val="FFC000"/>
                  </a:solidFill>
                  <a:latin typeface="微软雅黑" panose="020B0503020204020204" pitchFamily="34" charset="-122"/>
                  <a:ea typeface="微软雅黑" panose="020B0503020204020204" pitchFamily="34" charset="-122"/>
                </a:rPr>
                <a:t>年后占比始终低于</a:t>
              </a:r>
              <a:r>
                <a:rPr lang="en-US" altLang="zh-CN" sz="2000" b="1" dirty="0">
                  <a:solidFill>
                    <a:srgbClr val="FFC000"/>
                  </a:solidFill>
                  <a:latin typeface="微软雅黑" panose="020B0503020204020204" pitchFamily="34" charset="-122"/>
                  <a:ea typeface="微软雅黑" panose="020B0503020204020204" pitchFamily="34" charset="-122"/>
                </a:rPr>
                <a:t>10%</a:t>
              </a:r>
              <a:endParaRPr lang="en-US" altLang="zh-CN" sz="2000" b="1" dirty="0">
                <a:solidFill>
                  <a:srgbClr val="FFC000"/>
                </a:solidFill>
                <a:latin typeface="微软雅黑" panose="020B0503020204020204" pitchFamily="34" charset="-122"/>
                <a:ea typeface="微软雅黑" panose="020B0503020204020204" pitchFamily="34" charset="-122"/>
              </a:endParaRPr>
            </a:p>
          </p:txBody>
        </p:sp>
        <p:sp>
          <p:nvSpPr>
            <p:cNvPr id="10" name="TextBox 13"/>
            <p:cNvSpPr txBox="1"/>
            <p:nvPr/>
          </p:nvSpPr>
          <p:spPr>
            <a:xfrm>
              <a:off x="1369349" y="3060420"/>
              <a:ext cx="2471461" cy="335485"/>
            </a:xfrm>
            <a:prstGeom prst="rect">
              <a:avLst/>
            </a:prstGeom>
          </p:spPr>
          <p:txBody>
            <a:bodyPr wrap="square" rtlCol="0">
              <a:spAutoFit/>
            </a:bodyPr>
            <a:lstStyle/>
            <a:p>
              <a:pPr marL="0" marR="0" lvl="0" indent="0" defTabSz="914400" rtl="0" eaLnBrk="1" fontAlgn="auto" latinLnBrk="0" hangingPunct="1">
                <a:lnSpc>
                  <a:spcPct val="100000"/>
                </a:lnSpc>
                <a:spcBef>
                  <a:spcPts val="0"/>
                </a:spcBef>
                <a:spcAft>
                  <a:spcPts val="0"/>
                </a:spcAft>
                <a:buClr>
                  <a:prstClr val="black">
                    <a:lumMod val="85000"/>
                    <a:lumOff val="15000"/>
                  </a:prstClr>
                </a:buClr>
                <a:buSzPct val="105000"/>
                <a:buFontTx/>
                <a:buNone/>
                <a:defRPr/>
              </a:pPr>
              <a:r>
                <a:rPr kumimoji="0" lang="zh-CN" altLang="en-US" sz="2400" b="1" i="0" u="none" strike="noStrike" kern="1200" cap="none" spc="0" normalizeH="0" baseline="0" noProof="0" dirty="0">
                  <a:ln>
                    <a:noFill/>
                  </a:ln>
                  <a:solidFill>
                    <a:srgbClr val="FFC000"/>
                  </a:solidFill>
                  <a:effectLst/>
                  <a:uLnTx/>
                  <a:uFillTx/>
                  <a:latin typeface="Calibri" panose="020F0502020204030204" pitchFamily="34" charset="0"/>
                  <a:ea typeface="微软雅黑"/>
                  <a:cs typeface="+mn-cs"/>
                </a:rPr>
                <a:t>支付及其他费用</a:t>
              </a:r>
              <a:endParaRPr kumimoji="0" lang="zh-CN" altLang="en-US" sz="2400" b="1" i="0" u="none" strike="noStrike" kern="1200" cap="none" spc="0" normalizeH="0" baseline="0" noProof="0" dirty="0">
                <a:ln>
                  <a:noFill/>
                </a:ln>
                <a:solidFill>
                  <a:srgbClr val="FFC000"/>
                </a:solidFill>
                <a:effectLst/>
                <a:uLnTx/>
                <a:uFillTx/>
                <a:latin typeface="Calibri" panose="020F0502020204030204" pitchFamily="34" charset="0"/>
                <a:ea typeface="微软雅黑"/>
                <a:cs typeface="+mn-cs"/>
              </a:endParaRPr>
            </a:p>
          </p:txBody>
        </p:sp>
        <p:sp>
          <p:nvSpPr>
            <p:cNvPr id="11" name="Rectangle 52"/>
            <p:cNvSpPr>
              <a:spLocks noChangeArrowheads="1"/>
            </p:cNvSpPr>
            <p:nvPr/>
          </p:nvSpPr>
          <p:spPr bwMode="auto">
            <a:xfrm>
              <a:off x="3955674" y="3338479"/>
              <a:ext cx="38671" cy="13750"/>
            </a:xfrm>
            <a:prstGeom prst="rect">
              <a:avLst/>
            </a:prstGeom>
            <a:solidFill>
              <a:srgbClr val="54D0CA"/>
            </a:solidFill>
            <a:ln>
              <a:noFill/>
            </a:ln>
          </p:spPr>
          <p:txBody>
            <a:bodyPr vert="horz" wrap="square" lIns="91440" tIns="45720" rIns="91440" bIns="45720" numCol="1" anchor="t" anchorCtr="0" compatLnSpc="1"/>
            <a:lstStyle/>
            <a:p>
              <a:pPr marL="0" marR="0" lvl="0" indent="0" defTabSz="914400" rtl="0" eaLnBrk="1" fontAlgn="auto" latinLnBrk="0"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dirty="0">
                <a:ln>
                  <a:noFill/>
                </a:ln>
                <a:solidFill>
                  <a:prstClr val="black"/>
                </a:solidFill>
                <a:effectLst/>
                <a:uLnTx/>
                <a:uFillTx/>
                <a:latin typeface="Calibri"/>
                <a:cs typeface="+mn-cs"/>
              </a:endParaRPr>
            </a:p>
          </p:txBody>
        </p:sp>
      </p:grpSp>
      <p:grpSp>
        <p:nvGrpSpPr>
          <p:cNvPr id="12" name="组合 11"/>
          <p:cNvGrpSpPr/>
          <p:nvPr/>
        </p:nvGrpSpPr>
        <p:grpSpPr>
          <a:xfrm>
            <a:off x="12581952" y="4359275"/>
            <a:ext cx="5980895" cy="2816565"/>
            <a:chOff x="1369349" y="3060420"/>
            <a:chExt cx="3810962" cy="2046755"/>
          </a:xfrm>
        </p:grpSpPr>
        <p:sp>
          <p:nvSpPr>
            <p:cNvPr id="13" name="Rectangle 3"/>
            <p:cNvSpPr txBox="1">
              <a:spLocks noChangeArrowheads="1"/>
            </p:cNvSpPr>
            <p:nvPr/>
          </p:nvSpPr>
          <p:spPr bwMode="auto">
            <a:xfrm>
              <a:off x="1442500" y="3429751"/>
              <a:ext cx="3737811" cy="1677424"/>
            </a:xfrm>
            <a:prstGeom prst="rect">
              <a:avLst/>
            </a:prstGeom>
            <a:noFill/>
            <a:ln w="9525">
              <a:noFill/>
              <a:miter lim="800000"/>
            </a:ln>
          </p:spPr>
          <p:txBody>
            <a:bodyPr wrap="square" lIns="0" tIns="0" rIns="0" bIns="0" anchor="t" anchorCtr="0">
              <a:spAutoFit/>
              <a:scene3d>
                <a:camera prst="orthographicFront"/>
                <a:lightRig rig="threePt" dir="t"/>
              </a:scene3d>
              <a:sp3d>
                <a:bevelT w="0" h="0"/>
              </a:sp3d>
            </a:bodyPr>
            <a:lstStyle>
              <a:lvl1pPr fontAlgn="auto">
                <a:lnSpc>
                  <a:spcPct val="150000"/>
                </a:lnSpc>
                <a:spcBef>
                  <a:spcPts val="0"/>
                </a:spcBef>
                <a:spcAft>
                  <a:spcPts val="0"/>
                </a:spcAft>
                <a:buFont typeface="Arial" panose="020B0604020202090204" pitchFamily="34" charset="0"/>
                <a:buNone/>
                <a:defRPr kumimoji="0" sz="2000">
                  <a:solidFill>
                    <a:schemeClr val="bg1">
                      <a:lumMod val="85000"/>
                    </a:schemeClr>
                  </a:solidFill>
                  <a:latin typeface="微软雅黑" panose="020B0503020204020204" pitchFamily="34" charset="-122"/>
                  <a:ea typeface="微软雅黑" panose="020B0503020204020204" pitchFamily="34" charset="-122"/>
                  <a:cs typeface="Tahoma" panose="020B0804030504040204" pitchFamily="34" charset="0"/>
                </a:defRPr>
              </a:lvl1pPr>
            </a:lstStyle>
            <a:p>
              <a:r>
                <a:rPr lang="en-US" altLang="zh-CN" dirty="0"/>
                <a:t>1</a:t>
              </a:r>
              <a:r>
                <a:rPr lang="zh-CN" altLang="en-US" dirty="0"/>
                <a:t>、广告形式，不断丰富，主要售卖展示广告</a:t>
              </a:r>
              <a:endParaRPr lang="en-US" altLang="zh-CN" dirty="0"/>
            </a:p>
            <a:p>
              <a:r>
                <a:rPr lang="en-US" altLang="zh-CN" dirty="0"/>
                <a:t>2</a:t>
              </a:r>
              <a:r>
                <a:rPr lang="zh-CN" altLang="en-US" dirty="0"/>
                <a:t>、广告卖点，借力数据优势，主打精准；</a:t>
              </a:r>
              <a:endParaRPr lang="en-US" altLang="zh-CN" dirty="0"/>
            </a:p>
            <a:p>
              <a:r>
                <a:rPr lang="en-US" altLang="zh-CN" dirty="0"/>
                <a:t>3</a:t>
              </a:r>
              <a:r>
                <a:rPr lang="zh-CN" altLang="en-US" dirty="0"/>
                <a:t>、广告技术，创新投放机制，融入先进的广告理念与技术</a:t>
              </a:r>
              <a:endParaRPr lang="en-US" altLang="zh-CN" dirty="0"/>
            </a:p>
            <a:p>
              <a:r>
                <a:rPr lang="zh-CN" altLang="en-US" b="1" dirty="0">
                  <a:solidFill>
                    <a:srgbClr val="FFC000"/>
                  </a:solidFill>
                </a:rPr>
                <a:t>广告收入比重站稳</a:t>
              </a:r>
              <a:r>
                <a:rPr lang="en-US" altLang="zh-CN" b="1" dirty="0">
                  <a:solidFill>
                    <a:srgbClr val="FFC000"/>
                  </a:solidFill>
                </a:rPr>
                <a:t>90%</a:t>
              </a:r>
              <a:endParaRPr lang="en-US" altLang="zh-CN" b="1" dirty="0">
                <a:solidFill>
                  <a:srgbClr val="FFC000"/>
                </a:solidFill>
              </a:endParaRPr>
            </a:p>
          </p:txBody>
        </p:sp>
        <p:sp>
          <p:nvSpPr>
            <p:cNvPr id="14" name="TextBox 13"/>
            <p:cNvSpPr txBox="1"/>
            <p:nvPr/>
          </p:nvSpPr>
          <p:spPr>
            <a:xfrm>
              <a:off x="1369349" y="3060420"/>
              <a:ext cx="2471461" cy="335485"/>
            </a:xfrm>
            <a:prstGeom prst="rect">
              <a:avLst/>
            </a:prstGeom>
          </p:spPr>
          <p:txBody>
            <a:bodyPr wrap="square" rtlCol="0">
              <a:spAutoFit/>
            </a:bodyPr>
            <a:lstStyle/>
            <a:p>
              <a:pPr marL="0" marR="0" lvl="0" indent="0" defTabSz="914400" rtl="0" eaLnBrk="1" fontAlgn="auto" latinLnBrk="0" hangingPunct="1">
                <a:lnSpc>
                  <a:spcPct val="100000"/>
                </a:lnSpc>
                <a:spcBef>
                  <a:spcPts val="0"/>
                </a:spcBef>
                <a:spcAft>
                  <a:spcPts val="0"/>
                </a:spcAft>
                <a:buClr>
                  <a:prstClr val="black">
                    <a:lumMod val="85000"/>
                    <a:lumOff val="15000"/>
                  </a:prstClr>
                </a:buClr>
                <a:buSzPct val="105000"/>
                <a:buFontTx/>
                <a:buNone/>
                <a:defRPr/>
              </a:pPr>
              <a:r>
                <a:rPr kumimoji="0" lang="zh-CN" altLang="en-US" sz="2400" b="1" i="0" u="none" strike="noStrike" kern="1200" cap="none" spc="0" normalizeH="0" baseline="0" noProof="0" dirty="0">
                  <a:ln>
                    <a:noFill/>
                  </a:ln>
                  <a:solidFill>
                    <a:srgbClr val="FFC000"/>
                  </a:solidFill>
                  <a:effectLst/>
                  <a:uLnTx/>
                  <a:uFillTx/>
                  <a:latin typeface="Calibri" panose="020F0502020204030204" pitchFamily="34" charset="0"/>
                  <a:ea typeface="微软雅黑"/>
                  <a:cs typeface="+mn-cs"/>
                </a:rPr>
                <a:t>广告收入</a:t>
              </a:r>
              <a:endParaRPr kumimoji="0" lang="zh-CN" altLang="en-US" sz="2400" b="1" i="0" u="none" strike="noStrike" kern="1200" cap="none" spc="0" normalizeH="0" baseline="0" noProof="0" dirty="0">
                <a:ln>
                  <a:noFill/>
                </a:ln>
                <a:solidFill>
                  <a:srgbClr val="FFC000"/>
                </a:solidFill>
                <a:effectLst/>
                <a:uLnTx/>
                <a:uFillTx/>
                <a:latin typeface="Calibri" panose="020F0502020204030204" pitchFamily="34" charset="0"/>
                <a:ea typeface="微软雅黑"/>
                <a:cs typeface="+mn-cs"/>
              </a:endParaRPr>
            </a:p>
          </p:txBody>
        </p:sp>
        <p:sp>
          <p:nvSpPr>
            <p:cNvPr id="15" name="Rectangle 52"/>
            <p:cNvSpPr>
              <a:spLocks noChangeArrowheads="1"/>
            </p:cNvSpPr>
            <p:nvPr/>
          </p:nvSpPr>
          <p:spPr bwMode="auto">
            <a:xfrm>
              <a:off x="3955674" y="3338479"/>
              <a:ext cx="38671" cy="13750"/>
            </a:xfrm>
            <a:prstGeom prst="rect">
              <a:avLst/>
            </a:prstGeom>
            <a:solidFill>
              <a:srgbClr val="54D0CA"/>
            </a:solidFill>
            <a:ln>
              <a:noFill/>
            </a:ln>
          </p:spPr>
          <p:txBody>
            <a:bodyPr vert="horz" wrap="square" lIns="91440" tIns="45720" rIns="91440" bIns="45720" numCol="1" anchor="t" anchorCtr="0" compatLnSpc="1"/>
            <a:lstStyle/>
            <a:p>
              <a:pPr marL="0" marR="0" lvl="0" indent="0" defTabSz="914400" rtl="0" eaLnBrk="1" fontAlgn="auto" latinLnBrk="0"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dirty="0">
                <a:ln>
                  <a:noFill/>
                </a:ln>
                <a:solidFill>
                  <a:prstClr val="black"/>
                </a:solidFill>
                <a:effectLst/>
                <a:uLnTx/>
                <a:uFillTx/>
                <a:latin typeface="Calibri"/>
                <a:cs typeface="+mn-cs"/>
              </a:endParaRPr>
            </a:p>
          </p:txBody>
        </p:sp>
      </p:grpSp>
    </p:spTree>
  </p:cSld>
  <p:clrMapOvr>
    <a:masterClrMapping/>
  </p:clrMapOvr>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14:presetBounceEnd="54000">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14:bounceEnd="54000">
                                          <p:cBhvr additive="base">
                                            <p:cTn id="7" dur="1000" fill="hold"/>
                                            <p:tgtEl>
                                              <p:spTgt spid="8"/>
                                            </p:tgtEl>
                                            <p:attrNameLst>
                                              <p:attrName>ppt_x</p:attrName>
                                            </p:attrNameLst>
                                          </p:cBhvr>
                                          <p:tavLst>
                                            <p:tav tm="0">
                                              <p:val>
                                                <p:strVal val="0-#ppt_w/2"/>
                                              </p:val>
                                            </p:tav>
                                            <p:tav tm="100000">
                                              <p:val>
                                                <p:strVal val="#ppt_x"/>
                                              </p:val>
                                            </p:tav>
                                          </p:tavLst>
                                        </p:anim>
                                        <p:anim calcmode="lin" valueType="num" p14:bounceEnd="54000">
                                          <p:cBhvr additive="base">
                                            <p:cTn id="8" dur="1000" fill="hold"/>
                                            <p:tgtEl>
                                              <p:spTgt spid="8"/>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14:presetBounceEnd="54000">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14:bounceEnd="54000">
                                          <p:cBhvr additive="base">
                                            <p:cTn id="11" dur="1000" fill="hold"/>
                                            <p:tgtEl>
                                              <p:spTgt spid="12"/>
                                            </p:tgtEl>
                                            <p:attrNameLst>
                                              <p:attrName>ppt_x</p:attrName>
                                            </p:attrNameLst>
                                          </p:cBhvr>
                                          <p:tavLst>
                                            <p:tav tm="0">
                                              <p:val>
                                                <p:strVal val="1+#ppt_w/2"/>
                                              </p:val>
                                            </p:tav>
                                            <p:tav tm="100000">
                                              <p:val>
                                                <p:strVal val="#ppt_x"/>
                                              </p:val>
                                            </p:tav>
                                          </p:tavLst>
                                        </p:anim>
                                        <p:anim calcmode="lin" valueType="num" p14:bounceEnd="54000">
                                          <p:cBhvr additive="base">
                                            <p:cTn id="12" dur="10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000" fill="hold"/>
                                            <p:tgtEl>
                                              <p:spTgt spid="8"/>
                                            </p:tgtEl>
                                            <p:attrNameLst>
                                              <p:attrName>ppt_x</p:attrName>
                                            </p:attrNameLst>
                                          </p:cBhvr>
                                          <p:tavLst>
                                            <p:tav tm="0">
                                              <p:val>
                                                <p:strVal val="0-#ppt_w/2"/>
                                              </p:val>
                                            </p:tav>
                                            <p:tav tm="100000">
                                              <p:val>
                                                <p:strVal val="#ppt_x"/>
                                              </p:val>
                                            </p:tav>
                                          </p:tavLst>
                                        </p:anim>
                                        <p:anim calcmode="lin" valueType="num">
                                          <p:cBhvr additive="base">
                                            <p:cTn id="8" dur="1000" fill="hold"/>
                                            <p:tgtEl>
                                              <p:spTgt spid="8"/>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1000" fill="hold"/>
                                            <p:tgtEl>
                                              <p:spTgt spid="12"/>
                                            </p:tgtEl>
                                            <p:attrNameLst>
                                              <p:attrName>ppt_x</p:attrName>
                                            </p:attrNameLst>
                                          </p:cBhvr>
                                          <p:tavLst>
                                            <p:tav tm="0">
                                              <p:val>
                                                <p:strVal val="1+#ppt_w/2"/>
                                              </p:val>
                                            </p:tav>
                                            <p:tav tm="100000">
                                              <p:val>
                                                <p:strVal val="#ppt_x"/>
                                              </p:val>
                                            </p:tav>
                                          </p:tavLst>
                                        </p:anim>
                                        <p:anim calcmode="lin" valueType="num">
                                          <p:cBhvr additive="base">
                                            <p:cTn id="12" dur="10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5205" y="1006475"/>
            <a:ext cx="18093690" cy="923330"/>
          </a:xfrm>
        </p:spPr>
        <p:txBody>
          <a:bodyPr wrap="square" lIns="0" tIns="0" rIns="0" bIns="0">
            <a:spAutoFit/>
          </a:bodyPr>
          <a:lstStyle/>
          <a:p>
            <a:r>
              <a:rPr lang="en-GB" altLang="zh-CN" sz="6000" dirty="0"/>
              <a:t>Facebook2017</a:t>
            </a:r>
            <a:r>
              <a:rPr lang="zh-CN" altLang="en-US" sz="6000" dirty="0"/>
              <a:t>年第四季度和全年业绩</a:t>
            </a:r>
            <a:endParaRPr lang="zh-CN" altLang="en-US" sz="6000" dirty="0"/>
          </a:p>
        </p:txBody>
      </p:sp>
      <p:pic>
        <p:nvPicPr>
          <p:cNvPr id="4" name="图片 3"/>
          <p:cNvPicPr>
            <a:picLocks noChangeAspect="1"/>
          </p:cNvPicPr>
          <p:nvPr/>
        </p:nvPicPr>
        <p:blipFill>
          <a:blip r:embed="rId1"/>
          <a:stretch>
            <a:fillRect/>
          </a:stretch>
        </p:blipFill>
        <p:spPr>
          <a:xfrm>
            <a:off x="446725" y="2530475"/>
            <a:ext cx="18652170" cy="724662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5205" y="1006475"/>
            <a:ext cx="18093690" cy="923330"/>
          </a:xfrm>
        </p:spPr>
        <p:txBody>
          <a:bodyPr wrap="square" lIns="0" tIns="0" rIns="0" bIns="0">
            <a:spAutoFit/>
          </a:bodyPr>
          <a:lstStyle/>
          <a:p>
            <a:r>
              <a:rPr lang="en-US" altLang="zh-CN" sz="6000" dirty="0" smtClean="0"/>
              <a:t>Facebook2017</a:t>
            </a:r>
            <a:r>
              <a:rPr lang="zh-CN" altLang="en-US" sz="6000" dirty="0" smtClean="0"/>
              <a:t>年财报</a:t>
            </a:r>
            <a:endParaRPr lang="zh-CN" altLang="en-US" sz="6000" dirty="0"/>
          </a:p>
        </p:txBody>
      </p:sp>
      <p:pic>
        <p:nvPicPr>
          <p:cNvPr id="3" name="图片 2"/>
          <p:cNvPicPr>
            <a:picLocks noChangeAspect="1"/>
          </p:cNvPicPr>
          <p:nvPr/>
        </p:nvPicPr>
        <p:blipFill>
          <a:blip r:embed="rId1"/>
          <a:stretch>
            <a:fillRect/>
          </a:stretch>
        </p:blipFill>
        <p:spPr>
          <a:xfrm>
            <a:off x="1005204" y="2472539"/>
            <a:ext cx="18093689" cy="8019393"/>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a:xfrm>
            <a:off x="3879850" y="2979753"/>
            <a:ext cx="12420599" cy="1231106"/>
          </a:xfrm>
        </p:spPr>
        <p:txBody>
          <a:bodyPr/>
          <a:lstStyle/>
          <a:p>
            <a:r>
              <a:rPr kumimoji="1" lang="zh-CN" altLang="en-US" sz="8000" dirty="0"/>
              <a:t>二、</a:t>
            </a:r>
            <a:r>
              <a:rPr kumimoji="1" lang="en-US" altLang="zh-CN" sz="8000" dirty="0"/>
              <a:t>Facebook</a:t>
            </a:r>
            <a:r>
              <a:rPr kumimoji="1" lang="zh-CN" altLang="en-US" sz="8000" dirty="0"/>
              <a:t>的组织文化</a:t>
            </a:r>
            <a:endParaRPr kumimoji="1" lang="zh-CN" altLang="en-US" sz="8000"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愿景</a:t>
            </a:r>
            <a:endParaRPr lang="zh-CN" altLang="en-US" dirty="0"/>
          </a:p>
        </p:txBody>
      </p:sp>
      <p:sp>
        <p:nvSpPr>
          <p:cNvPr id="4" name="文本占位符 3"/>
          <p:cNvSpPr>
            <a:spLocks noGrp="1"/>
          </p:cNvSpPr>
          <p:nvPr>
            <p:ph type="body" idx="1"/>
          </p:nvPr>
        </p:nvSpPr>
        <p:spPr>
          <a:xfrm>
            <a:off x="755650" y="7102475"/>
            <a:ext cx="18093691" cy="2661241"/>
          </a:xfrm>
          <a:prstGeom prst="rect">
            <a:avLst/>
          </a:prstGeom>
        </p:spPr>
        <p:txBody>
          <a:bodyPr wrap="square" anchor="ctr">
            <a:spAutoFit/>
          </a:bodyPr>
          <a:lstStyle/>
          <a:p>
            <a:pPr>
              <a:lnSpc>
                <a:spcPct val="150000"/>
              </a:lnSpc>
            </a:pPr>
            <a:r>
              <a:rPr lang="en-US" altLang="zh-CN" sz="4000" dirty="0">
                <a:solidFill>
                  <a:schemeClr val="bg1"/>
                </a:solidFill>
                <a:latin typeface="微软雅黑" panose="020B0503020204020204" pitchFamily="34" charset="-122"/>
                <a:ea typeface="微软雅黑" panose="020B0503020204020204" pitchFamily="34" charset="-122"/>
              </a:rPr>
              <a:t>2019</a:t>
            </a:r>
            <a:r>
              <a:rPr lang="zh-CN" altLang="en-US" sz="4000" dirty="0">
                <a:solidFill>
                  <a:schemeClr val="bg1"/>
                </a:solidFill>
                <a:latin typeface="微软雅黑" panose="020B0503020204020204" pitchFamily="34" charset="-122"/>
                <a:ea typeface="微软雅黑" panose="020B0503020204020204" pitchFamily="34" charset="-122"/>
              </a:rPr>
              <a:t>年，扎克伯格阐述了公司的未来愿景，</a:t>
            </a:r>
            <a:endParaRPr lang="en-US" altLang="zh-CN" sz="4000" dirty="0">
              <a:solidFill>
                <a:schemeClr val="bg1"/>
              </a:solidFill>
              <a:latin typeface="微软雅黑" panose="020B0503020204020204" pitchFamily="34" charset="-122"/>
              <a:ea typeface="微软雅黑" panose="020B0503020204020204" pitchFamily="34" charset="-122"/>
            </a:endParaRPr>
          </a:p>
          <a:p>
            <a:pPr>
              <a:lnSpc>
                <a:spcPct val="150000"/>
              </a:lnSpc>
            </a:pPr>
            <a:r>
              <a:rPr lang="zh-CN" altLang="en-US" sz="4000" dirty="0">
                <a:solidFill>
                  <a:schemeClr val="bg1"/>
                </a:solidFill>
                <a:latin typeface="微软雅黑" panose="020B0503020204020204" pitchFamily="34" charset="-122"/>
                <a:ea typeface="微软雅黑" panose="020B0503020204020204" pitchFamily="34" charset="-122"/>
              </a:rPr>
              <a:t>提出打造“以隐私为核心的交流平台”的新目标，替代了之前 </a:t>
            </a:r>
            <a:r>
              <a:rPr lang="en-US" altLang="zh-CN" sz="4000" dirty="0">
                <a:solidFill>
                  <a:schemeClr val="bg1"/>
                </a:solidFill>
                <a:latin typeface="微软雅黑" panose="020B0503020204020204" pitchFamily="34" charset="-122"/>
                <a:ea typeface="微软雅黑" panose="020B0503020204020204" pitchFamily="34" charset="-122"/>
              </a:rPr>
              <a:t>Facebook </a:t>
            </a:r>
            <a:r>
              <a:rPr lang="zh-CN" altLang="en-US" sz="4000" dirty="0">
                <a:solidFill>
                  <a:schemeClr val="bg1"/>
                </a:solidFill>
                <a:latin typeface="微软雅黑" panose="020B0503020204020204" pitchFamily="34" charset="-122"/>
                <a:ea typeface="微软雅黑" panose="020B0503020204020204" pitchFamily="34" charset="-122"/>
              </a:rPr>
              <a:t>不断宣扬的“开放式社交平台”和“帮助人们连接世界”的使命。</a:t>
            </a:r>
            <a:endParaRPr lang="zh-CN" altLang="en-US" sz="4000" dirty="0">
              <a:solidFill>
                <a:schemeClr val="bg1"/>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1"/>
          <a:stretch>
            <a:fillRect/>
          </a:stretch>
        </p:blipFill>
        <p:spPr>
          <a:xfrm>
            <a:off x="4773295" y="701675"/>
            <a:ext cx="10058400" cy="5945794"/>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05205" y="1006475"/>
            <a:ext cx="18093690" cy="923330"/>
          </a:xfrm>
        </p:spPr>
        <p:txBody>
          <a:bodyPr/>
          <a:lstStyle/>
          <a:p>
            <a:r>
              <a:rPr lang="zh-CN" altLang="en-US" sz="6000" dirty="0"/>
              <a:t>公司</a:t>
            </a:r>
            <a:r>
              <a:rPr lang="en-US" altLang="zh-CN" sz="6000" dirty="0"/>
              <a:t>5</a:t>
            </a:r>
            <a:r>
              <a:rPr lang="zh-CN" altLang="en-US" sz="6000" dirty="0"/>
              <a:t>个核心价值观</a:t>
            </a:r>
            <a:endParaRPr lang="zh-CN" altLang="en-US" sz="6000" dirty="0"/>
          </a:p>
        </p:txBody>
      </p:sp>
      <p:grpSp>
        <p:nvGrpSpPr>
          <p:cNvPr id="51" name="组合 50"/>
          <p:cNvGrpSpPr/>
          <p:nvPr/>
        </p:nvGrpSpPr>
        <p:grpSpPr>
          <a:xfrm>
            <a:off x="603250" y="2454275"/>
            <a:ext cx="19050000" cy="8068270"/>
            <a:chOff x="-742486" y="1503514"/>
            <a:chExt cx="13211840" cy="5114116"/>
          </a:xfrm>
        </p:grpSpPr>
        <p:sp>
          <p:nvSpPr>
            <p:cNvPr id="4" name="Oval 9"/>
            <p:cNvSpPr/>
            <p:nvPr/>
          </p:nvSpPr>
          <p:spPr>
            <a:xfrm>
              <a:off x="4440657" y="2263948"/>
              <a:ext cx="3310686" cy="3310685"/>
            </a:xfrm>
            <a:prstGeom prst="ellipse">
              <a:avLst/>
            </a:prstGeom>
            <a:gradFill flip="none" rotWithShape="1">
              <a:gsLst>
                <a:gs pos="0">
                  <a:srgbClr val="2A9995">
                    <a:alpha val="10000"/>
                  </a:srgbClr>
                </a:gs>
                <a:gs pos="100000">
                  <a:srgbClr val="2A9995">
                    <a:alpha val="30000"/>
                  </a:srgbClr>
                </a:gs>
                <a:gs pos="53000">
                  <a:srgbClr val="2A9995">
                    <a:alpha val="20000"/>
                  </a:srgbClr>
                </a:gs>
              </a:gsLst>
              <a:lin ang="16200000" scaled="1"/>
              <a:tileRect/>
            </a:gradFill>
            <a:ln>
              <a:solidFill>
                <a:srgbClr val="2A9995">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a:ln>
                  <a:noFill/>
                </a:ln>
                <a:solidFill>
                  <a:prstClr val="white"/>
                </a:solidFill>
                <a:effectLst/>
                <a:uLnTx/>
                <a:uFillTx/>
                <a:latin typeface="Calibri"/>
                <a:cs typeface="+mn-cs"/>
              </a:endParaRPr>
            </a:p>
          </p:txBody>
        </p:sp>
        <p:graphicFrame>
          <p:nvGraphicFramePr>
            <p:cNvPr id="5" name="Chart 8"/>
            <p:cNvGraphicFramePr/>
            <p:nvPr/>
          </p:nvGraphicFramePr>
          <p:xfrm>
            <a:off x="3279175" y="1935311"/>
            <a:ext cx="5633651" cy="3755766"/>
          </p:xfrm>
          <a:graphic>
            <a:graphicData uri="http://schemas.openxmlformats.org/drawingml/2006/chart">
              <c:chart xmlns:c="http://schemas.openxmlformats.org/drawingml/2006/chart" xmlns:r="http://schemas.openxmlformats.org/officeDocument/2006/relationships" r:id="rId1"/>
            </a:graphicData>
          </a:graphic>
        </p:graphicFrame>
        <p:grpSp>
          <p:nvGrpSpPr>
            <p:cNvPr id="6" name="Group 1"/>
            <p:cNvGrpSpPr/>
            <p:nvPr/>
          </p:nvGrpSpPr>
          <p:grpSpPr>
            <a:xfrm>
              <a:off x="4470796" y="2215133"/>
              <a:ext cx="3250408" cy="3099816"/>
              <a:chOff x="4470796" y="2494533"/>
              <a:chExt cx="3250408" cy="3099816"/>
            </a:xfrm>
          </p:grpSpPr>
          <p:sp>
            <p:nvSpPr>
              <p:cNvPr id="7" name="Oval 30"/>
              <p:cNvSpPr/>
              <p:nvPr/>
            </p:nvSpPr>
            <p:spPr>
              <a:xfrm>
                <a:off x="5074443" y="5518149"/>
                <a:ext cx="76202" cy="76200"/>
              </a:xfrm>
              <a:prstGeom prst="ellipse">
                <a:avLst/>
              </a:prstGeom>
              <a:solidFill>
                <a:srgbClr val="54D0CA"/>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a:ln>
                    <a:noFill/>
                  </a:ln>
                  <a:solidFill>
                    <a:prstClr val="white"/>
                  </a:solidFill>
                  <a:effectLst/>
                  <a:uLnTx/>
                  <a:uFillTx/>
                  <a:latin typeface="Calibri"/>
                  <a:cs typeface="+mn-cs"/>
                </a:endParaRPr>
              </a:p>
            </p:txBody>
          </p:sp>
          <p:sp>
            <p:nvSpPr>
              <p:cNvPr id="8" name="Oval 31"/>
              <p:cNvSpPr/>
              <p:nvPr/>
            </p:nvSpPr>
            <p:spPr>
              <a:xfrm>
                <a:off x="7041355" y="5518149"/>
                <a:ext cx="76202" cy="76200"/>
              </a:xfrm>
              <a:prstGeom prst="ellipse">
                <a:avLst/>
              </a:prstGeom>
              <a:solidFill>
                <a:srgbClr val="54D0CA"/>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a:ln>
                    <a:noFill/>
                  </a:ln>
                  <a:solidFill>
                    <a:prstClr val="white"/>
                  </a:solidFill>
                  <a:effectLst/>
                  <a:uLnTx/>
                  <a:uFillTx/>
                  <a:latin typeface="Calibri"/>
                  <a:cs typeface="+mn-cs"/>
                </a:endParaRPr>
              </a:p>
            </p:txBody>
          </p:sp>
          <p:sp>
            <p:nvSpPr>
              <p:cNvPr id="9" name="Oval 33"/>
              <p:cNvSpPr/>
              <p:nvPr/>
            </p:nvSpPr>
            <p:spPr>
              <a:xfrm>
                <a:off x="6057899" y="2494533"/>
                <a:ext cx="76202" cy="76200"/>
              </a:xfrm>
              <a:prstGeom prst="ellipse">
                <a:avLst/>
              </a:prstGeom>
              <a:solidFill>
                <a:srgbClr val="54D0CA"/>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a:ln>
                    <a:noFill/>
                  </a:ln>
                  <a:solidFill>
                    <a:prstClr val="white"/>
                  </a:solidFill>
                  <a:effectLst/>
                  <a:uLnTx/>
                  <a:uFillTx/>
                  <a:latin typeface="Calibri"/>
                  <a:cs typeface="+mn-cs"/>
                </a:endParaRPr>
              </a:p>
            </p:txBody>
          </p:sp>
          <p:sp>
            <p:nvSpPr>
              <p:cNvPr id="10" name="Oval 32"/>
              <p:cNvSpPr/>
              <p:nvPr/>
            </p:nvSpPr>
            <p:spPr>
              <a:xfrm>
                <a:off x="7645002" y="3644899"/>
                <a:ext cx="76202" cy="76200"/>
              </a:xfrm>
              <a:prstGeom prst="ellipse">
                <a:avLst/>
              </a:prstGeom>
              <a:solidFill>
                <a:srgbClr val="54D0CA"/>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a:ln>
                    <a:noFill/>
                  </a:ln>
                  <a:solidFill>
                    <a:prstClr val="white"/>
                  </a:solidFill>
                  <a:effectLst/>
                  <a:uLnTx/>
                  <a:uFillTx/>
                  <a:latin typeface="Calibri"/>
                  <a:cs typeface="+mn-cs"/>
                </a:endParaRPr>
              </a:p>
            </p:txBody>
          </p:sp>
          <p:sp>
            <p:nvSpPr>
              <p:cNvPr id="11" name="Oval 34"/>
              <p:cNvSpPr/>
              <p:nvPr/>
            </p:nvSpPr>
            <p:spPr>
              <a:xfrm>
                <a:off x="4470796" y="3644899"/>
                <a:ext cx="76202" cy="76200"/>
              </a:xfrm>
              <a:prstGeom prst="ellipse">
                <a:avLst/>
              </a:prstGeom>
              <a:solidFill>
                <a:srgbClr val="54D0CA"/>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a:ln>
                    <a:noFill/>
                  </a:ln>
                  <a:solidFill>
                    <a:prstClr val="white"/>
                  </a:solidFill>
                  <a:effectLst/>
                  <a:uLnTx/>
                  <a:uFillTx/>
                  <a:latin typeface="Calibri"/>
                  <a:cs typeface="+mn-cs"/>
                </a:endParaRPr>
              </a:p>
            </p:txBody>
          </p:sp>
        </p:grpSp>
        <p:grpSp>
          <p:nvGrpSpPr>
            <p:cNvPr id="12" name="组合 11"/>
            <p:cNvGrpSpPr/>
            <p:nvPr/>
          </p:nvGrpSpPr>
          <p:grpSpPr>
            <a:xfrm>
              <a:off x="7338732" y="4983563"/>
              <a:ext cx="4215786" cy="800463"/>
              <a:chOff x="7338732" y="4983563"/>
              <a:chExt cx="4215786" cy="800463"/>
            </a:xfrm>
          </p:grpSpPr>
          <p:sp>
            <p:nvSpPr>
              <p:cNvPr id="13" name="Rectangle 3"/>
              <p:cNvSpPr txBox="1">
                <a:spLocks noChangeArrowheads="1"/>
              </p:cNvSpPr>
              <p:nvPr/>
            </p:nvSpPr>
            <p:spPr bwMode="auto">
              <a:xfrm flipH="1">
                <a:off x="7908276" y="5367224"/>
                <a:ext cx="3646242" cy="416802"/>
              </a:xfrm>
              <a:prstGeom prst="rect">
                <a:avLst/>
              </a:prstGeom>
              <a:noFill/>
              <a:ln w="9525">
                <a:noFill/>
                <a:miter lim="800000"/>
              </a:ln>
            </p:spPr>
            <p:txBody>
              <a:bodyPr wrap="square" lIns="0" tIns="0" rIns="0" bIns="0" anchor="t" anchorCtr="0">
                <a:spAutoFit/>
                <a:scene3d>
                  <a:camera prst="orthographicFront"/>
                  <a:lightRig rig="threePt" dir="t"/>
                </a:scene3d>
                <a:sp3d>
                  <a:bevelT w="0" h="0"/>
                </a:sp3d>
              </a:bodyPr>
              <a:lstStyle>
                <a:lvl1pPr fontAlgn="auto">
                  <a:lnSpc>
                    <a:spcPct val="150000"/>
                  </a:lnSpc>
                  <a:spcBef>
                    <a:spcPts val="0"/>
                  </a:spcBef>
                  <a:spcAft>
                    <a:spcPts val="0"/>
                  </a:spcAft>
                  <a:buFont typeface="Arial" panose="020B0604020202090204" pitchFamily="34" charset="0"/>
                  <a:buNone/>
                  <a:defRPr kumimoji="0">
                    <a:solidFill>
                      <a:srgbClr val="FFC000"/>
                    </a:solidFill>
                    <a:latin typeface="微软雅黑" panose="020B0503020204020204" pitchFamily="34" charset="-122"/>
                    <a:ea typeface="微软雅黑" panose="020B0503020204020204" pitchFamily="34" charset="-122"/>
                    <a:cs typeface="Tahoma" panose="020B0804030504040204" pitchFamily="34" charset="0"/>
                  </a:defRPr>
                </a:lvl1pPr>
              </a:lstStyle>
              <a:p>
                <a:r>
                  <a:rPr lang="zh-CN" altLang="en-US" sz="2400" dirty="0"/>
                  <a:t>最冒险的事就是不冒险</a:t>
                </a:r>
                <a:endParaRPr lang="en-US" altLang="zh-CN" sz="2400" dirty="0"/>
              </a:p>
            </p:txBody>
          </p:sp>
          <p:sp>
            <p:nvSpPr>
              <p:cNvPr id="14" name="TextBox 22"/>
              <p:cNvSpPr txBox="1"/>
              <p:nvPr/>
            </p:nvSpPr>
            <p:spPr>
              <a:xfrm flipH="1">
                <a:off x="7815392" y="4983563"/>
                <a:ext cx="2333682" cy="347335"/>
              </a:xfrm>
              <a:prstGeom prst="rect">
                <a:avLst/>
              </a:prstGeom>
            </p:spPr>
            <p:txBody>
              <a:bodyPr wrap="square" rtlCol="0">
                <a:spAutoFit/>
              </a:bodyPr>
              <a:lstStyle/>
              <a:p>
                <a:pPr marL="0" marR="0" lvl="0" indent="0" algn="l" defTabSz="914400" rtl="0" eaLnBrk="1" fontAlgn="auto" latinLnBrk="0" hangingPunct="1">
                  <a:lnSpc>
                    <a:spcPct val="100000"/>
                  </a:lnSpc>
                  <a:spcBef>
                    <a:spcPts val="0"/>
                  </a:spcBef>
                  <a:spcAft>
                    <a:spcPts val="0"/>
                  </a:spcAft>
                  <a:buClr>
                    <a:prstClr val="black">
                      <a:lumMod val="85000"/>
                      <a:lumOff val="15000"/>
                    </a:prstClr>
                  </a:buClr>
                  <a:buSzPct val="105000"/>
                  <a:buFontTx/>
                  <a:buNone/>
                  <a:defRPr/>
                </a:pPr>
                <a:r>
                  <a:rPr lang="zh-CN" altLang="en-US" sz="2400" b="1" dirty="0">
                    <a:solidFill>
                      <a:srgbClr val="54D0CA"/>
                    </a:solidFill>
                    <a:latin typeface="Calibri" panose="020F0502020204030204" pitchFamily="34" charset="0"/>
                    <a:ea typeface="微软雅黑"/>
                  </a:rPr>
                  <a:t>敢于冒险</a:t>
                </a:r>
                <a:endParaRPr kumimoji="0" lang="zh-CN" altLang="en-US" sz="2400" b="1" i="0" u="none" strike="noStrike" kern="1200" cap="none" spc="0" normalizeH="0" baseline="0" noProof="0" dirty="0">
                  <a:ln>
                    <a:noFill/>
                  </a:ln>
                  <a:solidFill>
                    <a:srgbClr val="54D0CA"/>
                  </a:solidFill>
                  <a:effectLst/>
                  <a:uLnTx/>
                  <a:uFillTx/>
                  <a:latin typeface="Calibri" panose="020F0502020204030204" pitchFamily="34" charset="0"/>
                  <a:ea typeface="微软雅黑"/>
                </a:endParaRPr>
              </a:p>
            </p:txBody>
          </p:sp>
          <p:grpSp>
            <p:nvGrpSpPr>
              <p:cNvPr id="15" name="Group 38"/>
              <p:cNvGrpSpPr/>
              <p:nvPr/>
            </p:nvGrpSpPr>
            <p:grpSpPr>
              <a:xfrm>
                <a:off x="7338732" y="5137015"/>
                <a:ext cx="391869" cy="390149"/>
                <a:chOff x="2840038" y="4406900"/>
                <a:chExt cx="723900" cy="720725"/>
              </a:xfrm>
              <a:solidFill>
                <a:srgbClr val="54D0CA"/>
              </a:solidFill>
            </p:grpSpPr>
            <p:sp>
              <p:nvSpPr>
                <p:cNvPr id="16" name="Freeform 39"/>
                <p:cNvSpPr>
                  <a:spLocks noEditPoints="1"/>
                </p:cNvSpPr>
                <p:nvPr/>
              </p:nvSpPr>
              <p:spPr bwMode="auto">
                <a:xfrm>
                  <a:off x="2840038" y="4406900"/>
                  <a:ext cx="723900" cy="720725"/>
                </a:xfrm>
                <a:custGeom>
                  <a:avLst/>
                  <a:gdLst>
                    <a:gd name="T0" fmla="*/ 440 w 456"/>
                    <a:gd name="T1" fmla="*/ 141 h 454"/>
                    <a:gd name="T2" fmla="*/ 404 w 456"/>
                    <a:gd name="T3" fmla="*/ 82 h 454"/>
                    <a:gd name="T4" fmla="*/ 287 w 456"/>
                    <a:gd name="T5" fmla="*/ 7 h 454"/>
                    <a:gd name="T6" fmla="*/ 192 w 456"/>
                    <a:gd name="T7" fmla="*/ 2 h 454"/>
                    <a:gd name="T8" fmla="*/ 146 w 456"/>
                    <a:gd name="T9" fmla="*/ 15 h 454"/>
                    <a:gd name="T10" fmla="*/ 63 w 456"/>
                    <a:gd name="T11" fmla="*/ 70 h 454"/>
                    <a:gd name="T12" fmla="*/ 8 w 456"/>
                    <a:gd name="T13" fmla="*/ 168 h 454"/>
                    <a:gd name="T14" fmla="*/ 0 w 456"/>
                    <a:gd name="T15" fmla="*/ 227 h 454"/>
                    <a:gd name="T16" fmla="*/ 1 w 456"/>
                    <a:gd name="T17" fmla="*/ 246 h 454"/>
                    <a:gd name="T18" fmla="*/ 2 w 456"/>
                    <a:gd name="T19" fmla="*/ 256 h 454"/>
                    <a:gd name="T20" fmla="*/ 20 w 456"/>
                    <a:gd name="T21" fmla="*/ 319 h 454"/>
                    <a:gd name="T22" fmla="*/ 45 w 456"/>
                    <a:gd name="T23" fmla="*/ 364 h 454"/>
                    <a:gd name="T24" fmla="*/ 122 w 456"/>
                    <a:gd name="T25" fmla="*/ 428 h 454"/>
                    <a:gd name="T26" fmla="*/ 204 w 456"/>
                    <a:gd name="T27" fmla="*/ 453 h 454"/>
                    <a:gd name="T28" fmla="*/ 218 w 456"/>
                    <a:gd name="T29" fmla="*/ 454 h 454"/>
                    <a:gd name="T30" fmla="*/ 264 w 456"/>
                    <a:gd name="T31" fmla="*/ 452 h 454"/>
                    <a:gd name="T32" fmla="*/ 362 w 456"/>
                    <a:gd name="T33" fmla="*/ 411 h 454"/>
                    <a:gd name="T34" fmla="*/ 418 w 456"/>
                    <a:gd name="T35" fmla="*/ 354 h 454"/>
                    <a:gd name="T36" fmla="*/ 455 w 456"/>
                    <a:gd name="T37" fmla="*/ 249 h 454"/>
                    <a:gd name="T38" fmla="*/ 313 w 456"/>
                    <a:gd name="T39" fmla="*/ 344 h 454"/>
                    <a:gd name="T40" fmla="*/ 240 w 456"/>
                    <a:gd name="T41" fmla="*/ 372 h 454"/>
                    <a:gd name="T42" fmla="*/ 159 w 456"/>
                    <a:gd name="T43" fmla="*/ 355 h 454"/>
                    <a:gd name="T44" fmla="*/ 94 w 456"/>
                    <a:gd name="T45" fmla="*/ 284 h 454"/>
                    <a:gd name="T46" fmla="*/ 84 w 456"/>
                    <a:gd name="T47" fmla="*/ 204 h 454"/>
                    <a:gd name="T48" fmla="*/ 118 w 456"/>
                    <a:gd name="T49" fmla="*/ 132 h 454"/>
                    <a:gd name="T50" fmla="*/ 184 w 456"/>
                    <a:gd name="T51" fmla="*/ 88 h 454"/>
                    <a:gd name="T52" fmla="*/ 228 w 456"/>
                    <a:gd name="T53" fmla="*/ 82 h 454"/>
                    <a:gd name="T54" fmla="*/ 323 w 456"/>
                    <a:gd name="T55" fmla="*/ 116 h 454"/>
                    <a:gd name="T56" fmla="*/ 363 w 456"/>
                    <a:gd name="T57" fmla="*/ 171 h 454"/>
                    <a:gd name="T58" fmla="*/ 374 w 456"/>
                    <a:gd name="T59" fmla="*/ 227 h 454"/>
                    <a:gd name="T60" fmla="*/ 339 w 456"/>
                    <a:gd name="T61" fmla="*/ 321 h 454"/>
                    <a:gd name="T62" fmla="*/ 387 w 456"/>
                    <a:gd name="T63" fmla="*/ 209 h 454"/>
                    <a:gd name="T64" fmla="*/ 362 w 456"/>
                    <a:gd name="T65" fmla="*/ 139 h 454"/>
                    <a:gd name="T66" fmla="*/ 435 w 456"/>
                    <a:gd name="T67" fmla="*/ 176 h 454"/>
                    <a:gd name="T68" fmla="*/ 240 w 456"/>
                    <a:gd name="T69" fmla="*/ 14 h 454"/>
                    <a:gd name="T70" fmla="*/ 362 w 456"/>
                    <a:gd name="T71" fmla="*/ 59 h 454"/>
                    <a:gd name="T72" fmla="*/ 341 w 456"/>
                    <a:gd name="T73" fmla="*/ 114 h 454"/>
                    <a:gd name="T74" fmla="*/ 228 w 456"/>
                    <a:gd name="T75" fmla="*/ 68 h 454"/>
                    <a:gd name="T76" fmla="*/ 169 w 456"/>
                    <a:gd name="T77" fmla="*/ 22 h 454"/>
                    <a:gd name="T78" fmla="*/ 228 w 456"/>
                    <a:gd name="T79" fmla="*/ 440 h 454"/>
                    <a:gd name="T80" fmla="*/ 215 w 456"/>
                    <a:gd name="T81" fmla="*/ 440 h 454"/>
                    <a:gd name="T82" fmla="*/ 165 w 456"/>
                    <a:gd name="T83" fmla="*/ 432 h 454"/>
                    <a:gd name="T84" fmla="*/ 84 w 456"/>
                    <a:gd name="T85" fmla="*/ 384 h 454"/>
                    <a:gd name="T86" fmla="*/ 36 w 456"/>
                    <a:gd name="T87" fmla="*/ 319 h 454"/>
                    <a:gd name="T88" fmla="*/ 17 w 456"/>
                    <a:gd name="T89" fmla="*/ 262 h 454"/>
                    <a:gd name="T90" fmla="*/ 16 w 456"/>
                    <a:gd name="T91" fmla="*/ 250 h 454"/>
                    <a:gd name="T92" fmla="*/ 15 w 456"/>
                    <a:gd name="T93" fmla="*/ 227 h 454"/>
                    <a:gd name="T94" fmla="*/ 18 w 456"/>
                    <a:gd name="T95" fmla="*/ 186 h 454"/>
                    <a:gd name="T96" fmla="*/ 63 w 456"/>
                    <a:gd name="T97" fmla="*/ 90 h 454"/>
                    <a:gd name="T98" fmla="*/ 150 w 456"/>
                    <a:gd name="T99" fmla="*/ 28 h 454"/>
                    <a:gd name="T100" fmla="*/ 150 w 456"/>
                    <a:gd name="T101" fmla="*/ 88 h 454"/>
                    <a:gd name="T102" fmla="*/ 91 w 456"/>
                    <a:gd name="T103" fmla="*/ 145 h 454"/>
                    <a:gd name="T104" fmla="*/ 68 w 456"/>
                    <a:gd name="T105" fmla="*/ 227 h 454"/>
                    <a:gd name="T106" fmla="*/ 96 w 456"/>
                    <a:gd name="T107" fmla="*/ 316 h 454"/>
                    <a:gd name="T108" fmla="*/ 180 w 456"/>
                    <a:gd name="T109" fmla="*/ 380 h 454"/>
                    <a:gd name="T110" fmla="*/ 264 w 456"/>
                    <a:gd name="T111" fmla="*/ 383 h 454"/>
                    <a:gd name="T112" fmla="*/ 348 w 456"/>
                    <a:gd name="T113" fmla="*/ 404 h 454"/>
                    <a:gd name="T114" fmla="*/ 244 w 456"/>
                    <a:gd name="T115" fmla="*/ 440 h 454"/>
                    <a:gd name="T116" fmla="*/ 441 w 456"/>
                    <a:gd name="T117" fmla="*/ 249 h 454"/>
                    <a:gd name="T118" fmla="*/ 379 w 456"/>
                    <a:gd name="T119" fmla="*/ 378 h 454"/>
                    <a:gd name="T120" fmla="*/ 340 w 456"/>
                    <a:gd name="T121" fmla="*/ 341 h 454"/>
                    <a:gd name="T122" fmla="*/ 388 w 456"/>
                    <a:gd name="T123" fmla="*/ 234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56" h="454">
                      <a:moveTo>
                        <a:pt x="456" y="226"/>
                      </a:moveTo>
                      <a:lnTo>
                        <a:pt x="456" y="226"/>
                      </a:lnTo>
                      <a:lnTo>
                        <a:pt x="456" y="209"/>
                      </a:lnTo>
                      <a:lnTo>
                        <a:pt x="454" y="192"/>
                      </a:lnTo>
                      <a:lnTo>
                        <a:pt x="450" y="175"/>
                      </a:lnTo>
                      <a:lnTo>
                        <a:pt x="445" y="157"/>
                      </a:lnTo>
                      <a:lnTo>
                        <a:pt x="440" y="141"/>
                      </a:lnTo>
                      <a:lnTo>
                        <a:pt x="432" y="126"/>
                      </a:lnTo>
                      <a:lnTo>
                        <a:pt x="423" y="110"/>
                      </a:lnTo>
                      <a:lnTo>
                        <a:pt x="414" y="96"/>
                      </a:lnTo>
                      <a:lnTo>
                        <a:pt x="414" y="96"/>
                      </a:lnTo>
                      <a:lnTo>
                        <a:pt x="410" y="90"/>
                      </a:lnTo>
                      <a:lnTo>
                        <a:pt x="410" y="90"/>
                      </a:lnTo>
                      <a:lnTo>
                        <a:pt x="404" y="82"/>
                      </a:lnTo>
                      <a:lnTo>
                        <a:pt x="404" y="82"/>
                      </a:lnTo>
                      <a:lnTo>
                        <a:pt x="388" y="64"/>
                      </a:lnTo>
                      <a:lnTo>
                        <a:pt x="371" y="48"/>
                      </a:lnTo>
                      <a:lnTo>
                        <a:pt x="351" y="34"/>
                      </a:lnTo>
                      <a:lnTo>
                        <a:pt x="332" y="23"/>
                      </a:lnTo>
                      <a:lnTo>
                        <a:pt x="310" y="14"/>
                      </a:lnTo>
                      <a:lnTo>
                        <a:pt x="287" y="7"/>
                      </a:lnTo>
                      <a:lnTo>
                        <a:pt x="265" y="2"/>
                      </a:lnTo>
                      <a:lnTo>
                        <a:pt x="241" y="0"/>
                      </a:lnTo>
                      <a:lnTo>
                        <a:pt x="241" y="0"/>
                      </a:lnTo>
                      <a:lnTo>
                        <a:pt x="228" y="0"/>
                      </a:lnTo>
                      <a:lnTo>
                        <a:pt x="228" y="0"/>
                      </a:lnTo>
                      <a:lnTo>
                        <a:pt x="210" y="0"/>
                      </a:lnTo>
                      <a:lnTo>
                        <a:pt x="192" y="2"/>
                      </a:lnTo>
                      <a:lnTo>
                        <a:pt x="175" y="5"/>
                      </a:lnTo>
                      <a:lnTo>
                        <a:pt x="158" y="10"/>
                      </a:lnTo>
                      <a:lnTo>
                        <a:pt x="157" y="10"/>
                      </a:lnTo>
                      <a:lnTo>
                        <a:pt x="156" y="11"/>
                      </a:lnTo>
                      <a:lnTo>
                        <a:pt x="156" y="11"/>
                      </a:lnTo>
                      <a:lnTo>
                        <a:pt x="148" y="14"/>
                      </a:lnTo>
                      <a:lnTo>
                        <a:pt x="146" y="15"/>
                      </a:lnTo>
                      <a:lnTo>
                        <a:pt x="146" y="15"/>
                      </a:lnTo>
                      <a:lnTo>
                        <a:pt x="130" y="21"/>
                      </a:lnTo>
                      <a:lnTo>
                        <a:pt x="115" y="30"/>
                      </a:lnTo>
                      <a:lnTo>
                        <a:pt x="101" y="38"/>
                      </a:lnTo>
                      <a:lnTo>
                        <a:pt x="88" y="47"/>
                      </a:lnTo>
                      <a:lnTo>
                        <a:pt x="75" y="58"/>
                      </a:lnTo>
                      <a:lnTo>
                        <a:pt x="63" y="70"/>
                      </a:lnTo>
                      <a:lnTo>
                        <a:pt x="52" y="82"/>
                      </a:lnTo>
                      <a:lnTo>
                        <a:pt x="42" y="95"/>
                      </a:lnTo>
                      <a:lnTo>
                        <a:pt x="34" y="108"/>
                      </a:lnTo>
                      <a:lnTo>
                        <a:pt x="25" y="122"/>
                      </a:lnTo>
                      <a:lnTo>
                        <a:pt x="18" y="137"/>
                      </a:lnTo>
                      <a:lnTo>
                        <a:pt x="13" y="152"/>
                      </a:lnTo>
                      <a:lnTo>
                        <a:pt x="8" y="168"/>
                      </a:lnTo>
                      <a:lnTo>
                        <a:pt x="4" y="184"/>
                      </a:lnTo>
                      <a:lnTo>
                        <a:pt x="2" y="200"/>
                      </a:lnTo>
                      <a:lnTo>
                        <a:pt x="1" y="218"/>
                      </a:lnTo>
                      <a:lnTo>
                        <a:pt x="1" y="218"/>
                      </a:lnTo>
                      <a:lnTo>
                        <a:pt x="0" y="223"/>
                      </a:lnTo>
                      <a:lnTo>
                        <a:pt x="0" y="227"/>
                      </a:lnTo>
                      <a:lnTo>
                        <a:pt x="0" y="227"/>
                      </a:lnTo>
                      <a:lnTo>
                        <a:pt x="0" y="227"/>
                      </a:lnTo>
                      <a:lnTo>
                        <a:pt x="1" y="236"/>
                      </a:lnTo>
                      <a:lnTo>
                        <a:pt x="1" y="237"/>
                      </a:lnTo>
                      <a:lnTo>
                        <a:pt x="1" y="237"/>
                      </a:lnTo>
                      <a:lnTo>
                        <a:pt x="1" y="239"/>
                      </a:lnTo>
                      <a:lnTo>
                        <a:pt x="1" y="239"/>
                      </a:lnTo>
                      <a:lnTo>
                        <a:pt x="1" y="246"/>
                      </a:lnTo>
                      <a:lnTo>
                        <a:pt x="1" y="248"/>
                      </a:lnTo>
                      <a:lnTo>
                        <a:pt x="1" y="248"/>
                      </a:lnTo>
                      <a:lnTo>
                        <a:pt x="2" y="251"/>
                      </a:lnTo>
                      <a:lnTo>
                        <a:pt x="2" y="251"/>
                      </a:lnTo>
                      <a:lnTo>
                        <a:pt x="2" y="254"/>
                      </a:lnTo>
                      <a:lnTo>
                        <a:pt x="2" y="256"/>
                      </a:lnTo>
                      <a:lnTo>
                        <a:pt x="2" y="256"/>
                      </a:lnTo>
                      <a:lnTo>
                        <a:pt x="3" y="263"/>
                      </a:lnTo>
                      <a:lnTo>
                        <a:pt x="3" y="264"/>
                      </a:lnTo>
                      <a:lnTo>
                        <a:pt x="3" y="264"/>
                      </a:lnTo>
                      <a:lnTo>
                        <a:pt x="7" y="278"/>
                      </a:lnTo>
                      <a:lnTo>
                        <a:pt x="10" y="292"/>
                      </a:lnTo>
                      <a:lnTo>
                        <a:pt x="14" y="305"/>
                      </a:lnTo>
                      <a:lnTo>
                        <a:pt x="20" y="319"/>
                      </a:lnTo>
                      <a:lnTo>
                        <a:pt x="21" y="320"/>
                      </a:lnTo>
                      <a:lnTo>
                        <a:pt x="21" y="320"/>
                      </a:lnTo>
                      <a:lnTo>
                        <a:pt x="23" y="326"/>
                      </a:lnTo>
                      <a:lnTo>
                        <a:pt x="23" y="326"/>
                      </a:lnTo>
                      <a:lnTo>
                        <a:pt x="30" y="339"/>
                      </a:lnTo>
                      <a:lnTo>
                        <a:pt x="38" y="352"/>
                      </a:lnTo>
                      <a:lnTo>
                        <a:pt x="45" y="364"/>
                      </a:lnTo>
                      <a:lnTo>
                        <a:pt x="55" y="374"/>
                      </a:lnTo>
                      <a:lnTo>
                        <a:pt x="65" y="385"/>
                      </a:lnTo>
                      <a:lnTo>
                        <a:pt x="75" y="395"/>
                      </a:lnTo>
                      <a:lnTo>
                        <a:pt x="85" y="405"/>
                      </a:lnTo>
                      <a:lnTo>
                        <a:pt x="97" y="413"/>
                      </a:lnTo>
                      <a:lnTo>
                        <a:pt x="109" y="421"/>
                      </a:lnTo>
                      <a:lnTo>
                        <a:pt x="122" y="428"/>
                      </a:lnTo>
                      <a:lnTo>
                        <a:pt x="135" y="435"/>
                      </a:lnTo>
                      <a:lnTo>
                        <a:pt x="148" y="440"/>
                      </a:lnTo>
                      <a:lnTo>
                        <a:pt x="162" y="445"/>
                      </a:lnTo>
                      <a:lnTo>
                        <a:pt x="176" y="449"/>
                      </a:lnTo>
                      <a:lnTo>
                        <a:pt x="190" y="451"/>
                      </a:lnTo>
                      <a:lnTo>
                        <a:pt x="204" y="453"/>
                      </a:lnTo>
                      <a:lnTo>
                        <a:pt x="204" y="453"/>
                      </a:lnTo>
                      <a:lnTo>
                        <a:pt x="205" y="453"/>
                      </a:lnTo>
                      <a:lnTo>
                        <a:pt x="205" y="453"/>
                      </a:lnTo>
                      <a:lnTo>
                        <a:pt x="214" y="454"/>
                      </a:lnTo>
                      <a:lnTo>
                        <a:pt x="215" y="454"/>
                      </a:lnTo>
                      <a:lnTo>
                        <a:pt x="215" y="454"/>
                      </a:lnTo>
                      <a:lnTo>
                        <a:pt x="218" y="454"/>
                      </a:lnTo>
                      <a:lnTo>
                        <a:pt x="218" y="454"/>
                      </a:lnTo>
                      <a:lnTo>
                        <a:pt x="223" y="454"/>
                      </a:lnTo>
                      <a:lnTo>
                        <a:pt x="226" y="454"/>
                      </a:lnTo>
                      <a:lnTo>
                        <a:pt x="226" y="454"/>
                      </a:lnTo>
                      <a:lnTo>
                        <a:pt x="228" y="454"/>
                      </a:lnTo>
                      <a:lnTo>
                        <a:pt x="228" y="454"/>
                      </a:lnTo>
                      <a:lnTo>
                        <a:pt x="246" y="454"/>
                      </a:lnTo>
                      <a:lnTo>
                        <a:pt x="264" y="452"/>
                      </a:lnTo>
                      <a:lnTo>
                        <a:pt x="282" y="449"/>
                      </a:lnTo>
                      <a:lnTo>
                        <a:pt x="298" y="443"/>
                      </a:lnTo>
                      <a:lnTo>
                        <a:pt x="315" y="437"/>
                      </a:lnTo>
                      <a:lnTo>
                        <a:pt x="332" y="429"/>
                      </a:lnTo>
                      <a:lnTo>
                        <a:pt x="347" y="421"/>
                      </a:lnTo>
                      <a:lnTo>
                        <a:pt x="362" y="411"/>
                      </a:lnTo>
                      <a:lnTo>
                        <a:pt x="362" y="411"/>
                      </a:lnTo>
                      <a:lnTo>
                        <a:pt x="362" y="411"/>
                      </a:lnTo>
                      <a:lnTo>
                        <a:pt x="362" y="411"/>
                      </a:lnTo>
                      <a:lnTo>
                        <a:pt x="373" y="404"/>
                      </a:lnTo>
                      <a:lnTo>
                        <a:pt x="373" y="404"/>
                      </a:lnTo>
                      <a:lnTo>
                        <a:pt x="390" y="388"/>
                      </a:lnTo>
                      <a:lnTo>
                        <a:pt x="405" y="371"/>
                      </a:lnTo>
                      <a:lnTo>
                        <a:pt x="418" y="354"/>
                      </a:lnTo>
                      <a:lnTo>
                        <a:pt x="430" y="335"/>
                      </a:lnTo>
                      <a:lnTo>
                        <a:pt x="439" y="315"/>
                      </a:lnTo>
                      <a:lnTo>
                        <a:pt x="446" y="294"/>
                      </a:lnTo>
                      <a:lnTo>
                        <a:pt x="452" y="273"/>
                      </a:lnTo>
                      <a:lnTo>
                        <a:pt x="455" y="250"/>
                      </a:lnTo>
                      <a:lnTo>
                        <a:pt x="455" y="249"/>
                      </a:lnTo>
                      <a:lnTo>
                        <a:pt x="455" y="249"/>
                      </a:lnTo>
                      <a:lnTo>
                        <a:pt x="456" y="239"/>
                      </a:lnTo>
                      <a:lnTo>
                        <a:pt x="456" y="239"/>
                      </a:lnTo>
                      <a:lnTo>
                        <a:pt x="456" y="239"/>
                      </a:lnTo>
                      <a:lnTo>
                        <a:pt x="456" y="226"/>
                      </a:lnTo>
                      <a:lnTo>
                        <a:pt x="456" y="226"/>
                      </a:lnTo>
                      <a:close/>
                      <a:moveTo>
                        <a:pt x="313" y="344"/>
                      </a:moveTo>
                      <a:lnTo>
                        <a:pt x="313" y="344"/>
                      </a:lnTo>
                      <a:lnTo>
                        <a:pt x="305" y="351"/>
                      </a:lnTo>
                      <a:lnTo>
                        <a:pt x="294" y="357"/>
                      </a:lnTo>
                      <a:lnTo>
                        <a:pt x="284" y="361"/>
                      </a:lnTo>
                      <a:lnTo>
                        <a:pt x="273" y="366"/>
                      </a:lnTo>
                      <a:lnTo>
                        <a:pt x="263" y="369"/>
                      </a:lnTo>
                      <a:lnTo>
                        <a:pt x="251" y="371"/>
                      </a:lnTo>
                      <a:lnTo>
                        <a:pt x="240" y="372"/>
                      </a:lnTo>
                      <a:lnTo>
                        <a:pt x="228" y="372"/>
                      </a:lnTo>
                      <a:lnTo>
                        <a:pt x="228" y="372"/>
                      </a:lnTo>
                      <a:lnTo>
                        <a:pt x="214" y="372"/>
                      </a:lnTo>
                      <a:lnTo>
                        <a:pt x="199" y="369"/>
                      </a:lnTo>
                      <a:lnTo>
                        <a:pt x="185" y="366"/>
                      </a:lnTo>
                      <a:lnTo>
                        <a:pt x="172" y="361"/>
                      </a:lnTo>
                      <a:lnTo>
                        <a:pt x="159" y="355"/>
                      </a:lnTo>
                      <a:lnTo>
                        <a:pt x="147" y="347"/>
                      </a:lnTo>
                      <a:lnTo>
                        <a:pt x="136" y="339"/>
                      </a:lnTo>
                      <a:lnTo>
                        <a:pt x="125" y="330"/>
                      </a:lnTo>
                      <a:lnTo>
                        <a:pt x="116" y="319"/>
                      </a:lnTo>
                      <a:lnTo>
                        <a:pt x="108" y="308"/>
                      </a:lnTo>
                      <a:lnTo>
                        <a:pt x="101" y="297"/>
                      </a:lnTo>
                      <a:lnTo>
                        <a:pt x="94" y="284"/>
                      </a:lnTo>
                      <a:lnTo>
                        <a:pt x="90" y="271"/>
                      </a:lnTo>
                      <a:lnTo>
                        <a:pt x="85" y="257"/>
                      </a:lnTo>
                      <a:lnTo>
                        <a:pt x="83" y="242"/>
                      </a:lnTo>
                      <a:lnTo>
                        <a:pt x="83" y="227"/>
                      </a:lnTo>
                      <a:lnTo>
                        <a:pt x="83" y="227"/>
                      </a:lnTo>
                      <a:lnTo>
                        <a:pt x="83" y="216"/>
                      </a:lnTo>
                      <a:lnTo>
                        <a:pt x="84" y="204"/>
                      </a:lnTo>
                      <a:lnTo>
                        <a:pt x="86" y="192"/>
                      </a:lnTo>
                      <a:lnTo>
                        <a:pt x="90" y="181"/>
                      </a:lnTo>
                      <a:lnTo>
                        <a:pt x="94" y="170"/>
                      </a:lnTo>
                      <a:lnTo>
                        <a:pt x="98" y="161"/>
                      </a:lnTo>
                      <a:lnTo>
                        <a:pt x="104" y="151"/>
                      </a:lnTo>
                      <a:lnTo>
                        <a:pt x="110" y="141"/>
                      </a:lnTo>
                      <a:lnTo>
                        <a:pt x="118" y="132"/>
                      </a:lnTo>
                      <a:lnTo>
                        <a:pt x="125" y="124"/>
                      </a:lnTo>
                      <a:lnTo>
                        <a:pt x="133" y="116"/>
                      </a:lnTo>
                      <a:lnTo>
                        <a:pt x="143" y="110"/>
                      </a:lnTo>
                      <a:lnTo>
                        <a:pt x="151" y="103"/>
                      </a:lnTo>
                      <a:lnTo>
                        <a:pt x="162" y="98"/>
                      </a:lnTo>
                      <a:lnTo>
                        <a:pt x="172" y="92"/>
                      </a:lnTo>
                      <a:lnTo>
                        <a:pt x="184" y="88"/>
                      </a:lnTo>
                      <a:lnTo>
                        <a:pt x="184" y="88"/>
                      </a:lnTo>
                      <a:lnTo>
                        <a:pt x="184" y="88"/>
                      </a:lnTo>
                      <a:lnTo>
                        <a:pt x="184" y="88"/>
                      </a:lnTo>
                      <a:lnTo>
                        <a:pt x="194" y="85"/>
                      </a:lnTo>
                      <a:lnTo>
                        <a:pt x="205" y="83"/>
                      </a:lnTo>
                      <a:lnTo>
                        <a:pt x="217" y="82"/>
                      </a:lnTo>
                      <a:lnTo>
                        <a:pt x="228" y="82"/>
                      </a:lnTo>
                      <a:lnTo>
                        <a:pt x="228" y="82"/>
                      </a:lnTo>
                      <a:lnTo>
                        <a:pt x="245" y="83"/>
                      </a:lnTo>
                      <a:lnTo>
                        <a:pt x="263" y="86"/>
                      </a:lnTo>
                      <a:lnTo>
                        <a:pt x="279" y="90"/>
                      </a:lnTo>
                      <a:lnTo>
                        <a:pt x="294" y="98"/>
                      </a:lnTo>
                      <a:lnTo>
                        <a:pt x="309" y="105"/>
                      </a:lnTo>
                      <a:lnTo>
                        <a:pt x="323" y="116"/>
                      </a:lnTo>
                      <a:lnTo>
                        <a:pt x="335" y="128"/>
                      </a:lnTo>
                      <a:lnTo>
                        <a:pt x="346" y="141"/>
                      </a:lnTo>
                      <a:lnTo>
                        <a:pt x="346" y="141"/>
                      </a:lnTo>
                      <a:lnTo>
                        <a:pt x="346" y="141"/>
                      </a:lnTo>
                      <a:lnTo>
                        <a:pt x="352" y="151"/>
                      </a:lnTo>
                      <a:lnTo>
                        <a:pt x="358" y="161"/>
                      </a:lnTo>
                      <a:lnTo>
                        <a:pt x="363" y="171"/>
                      </a:lnTo>
                      <a:lnTo>
                        <a:pt x="366" y="182"/>
                      </a:lnTo>
                      <a:lnTo>
                        <a:pt x="369" y="193"/>
                      </a:lnTo>
                      <a:lnTo>
                        <a:pt x="372" y="204"/>
                      </a:lnTo>
                      <a:lnTo>
                        <a:pt x="374" y="216"/>
                      </a:lnTo>
                      <a:lnTo>
                        <a:pt x="374" y="226"/>
                      </a:lnTo>
                      <a:lnTo>
                        <a:pt x="374" y="227"/>
                      </a:lnTo>
                      <a:lnTo>
                        <a:pt x="374" y="227"/>
                      </a:lnTo>
                      <a:lnTo>
                        <a:pt x="374" y="227"/>
                      </a:lnTo>
                      <a:lnTo>
                        <a:pt x="373" y="244"/>
                      </a:lnTo>
                      <a:lnTo>
                        <a:pt x="369" y="261"/>
                      </a:lnTo>
                      <a:lnTo>
                        <a:pt x="365" y="277"/>
                      </a:lnTo>
                      <a:lnTo>
                        <a:pt x="358" y="293"/>
                      </a:lnTo>
                      <a:lnTo>
                        <a:pt x="349" y="307"/>
                      </a:lnTo>
                      <a:lnTo>
                        <a:pt x="339" y="321"/>
                      </a:lnTo>
                      <a:lnTo>
                        <a:pt x="327" y="333"/>
                      </a:lnTo>
                      <a:lnTo>
                        <a:pt x="313" y="344"/>
                      </a:lnTo>
                      <a:lnTo>
                        <a:pt x="313" y="344"/>
                      </a:lnTo>
                      <a:close/>
                      <a:moveTo>
                        <a:pt x="442" y="220"/>
                      </a:moveTo>
                      <a:lnTo>
                        <a:pt x="388" y="220"/>
                      </a:lnTo>
                      <a:lnTo>
                        <a:pt x="388" y="220"/>
                      </a:lnTo>
                      <a:lnTo>
                        <a:pt x="387" y="209"/>
                      </a:lnTo>
                      <a:lnTo>
                        <a:pt x="386" y="198"/>
                      </a:lnTo>
                      <a:lnTo>
                        <a:pt x="383" y="188"/>
                      </a:lnTo>
                      <a:lnTo>
                        <a:pt x="380" y="178"/>
                      </a:lnTo>
                      <a:lnTo>
                        <a:pt x="377" y="167"/>
                      </a:lnTo>
                      <a:lnTo>
                        <a:pt x="373" y="157"/>
                      </a:lnTo>
                      <a:lnTo>
                        <a:pt x="367" y="149"/>
                      </a:lnTo>
                      <a:lnTo>
                        <a:pt x="362" y="139"/>
                      </a:lnTo>
                      <a:lnTo>
                        <a:pt x="405" y="108"/>
                      </a:lnTo>
                      <a:lnTo>
                        <a:pt x="405" y="108"/>
                      </a:lnTo>
                      <a:lnTo>
                        <a:pt x="413" y="119"/>
                      </a:lnTo>
                      <a:lnTo>
                        <a:pt x="420" y="134"/>
                      </a:lnTo>
                      <a:lnTo>
                        <a:pt x="427" y="146"/>
                      </a:lnTo>
                      <a:lnTo>
                        <a:pt x="431" y="161"/>
                      </a:lnTo>
                      <a:lnTo>
                        <a:pt x="435" y="176"/>
                      </a:lnTo>
                      <a:lnTo>
                        <a:pt x="439" y="190"/>
                      </a:lnTo>
                      <a:lnTo>
                        <a:pt x="441" y="205"/>
                      </a:lnTo>
                      <a:lnTo>
                        <a:pt x="442" y="220"/>
                      </a:lnTo>
                      <a:lnTo>
                        <a:pt x="442" y="220"/>
                      </a:lnTo>
                      <a:close/>
                      <a:moveTo>
                        <a:pt x="228" y="14"/>
                      </a:moveTo>
                      <a:lnTo>
                        <a:pt x="228" y="14"/>
                      </a:lnTo>
                      <a:lnTo>
                        <a:pt x="240" y="14"/>
                      </a:lnTo>
                      <a:lnTo>
                        <a:pt x="240" y="14"/>
                      </a:lnTo>
                      <a:lnTo>
                        <a:pt x="263" y="16"/>
                      </a:lnTo>
                      <a:lnTo>
                        <a:pt x="284" y="20"/>
                      </a:lnTo>
                      <a:lnTo>
                        <a:pt x="305" y="27"/>
                      </a:lnTo>
                      <a:lnTo>
                        <a:pt x="325" y="35"/>
                      </a:lnTo>
                      <a:lnTo>
                        <a:pt x="344" y="46"/>
                      </a:lnTo>
                      <a:lnTo>
                        <a:pt x="362" y="59"/>
                      </a:lnTo>
                      <a:lnTo>
                        <a:pt x="378" y="74"/>
                      </a:lnTo>
                      <a:lnTo>
                        <a:pt x="393" y="91"/>
                      </a:lnTo>
                      <a:lnTo>
                        <a:pt x="393" y="91"/>
                      </a:lnTo>
                      <a:lnTo>
                        <a:pt x="396" y="96"/>
                      </a:lnTo>
                      <a:lnTo>
                        <a:pt x="353" y="127"/>
                      </a:lnTo>
                      <a:lnTo>
                        <a:pt x="353" y="127"/>
                      </a:lnTo>
                      <a:lnTo>
                        <a:pt x="341" y="114"/>
                      </a:lnTo>
                      <a:lnTo>
                        <a:pt x="327" y="102"/>
                      </a:lnTo>
                      <a:lnTo>
                        <a:pt x="313" y="91"/>
                      </a:lnTo>
                      <a:lnTo>
                        <a:pt x="297" y="83"/>
                      </a:lnTo>
                      <a:lnTo>
                        <a:pt x="281" y="76"/>
                      </a:lnTo>
                      <a:lnTo>
                        <a:pt x="264" y="71"/>
                      </a:lnTo>
                      <a:lnTo>
                        <a:pt x="246" y="69"/>
                      </a:lnTo>
                      <a:lnTo>
                        <a:pt x="228" y="68"/>
                      </a:lnTo>
                      <a:lnTo>
                        <a:pt x="228" y="68"/>
                      </a:lnTo>
                      <a:lnTo>
                        <a:pt x="217" y="68"/>
                      </a:lnTo>
                      <a:lnTo>
                        <a:pt x="206" y="69"/>
                      </a:lnTo>
                      <a:lnTo>
                        <a:pt x="197" y="71"/>
                      </a:lnTo>
                      <a:lnTo>
                        <a:pt x="186" y="73"/>
                      </a:lnTo>
                      <a:lnTo>
                        <a:pt x="169" y="22"/>
                      </a:lnTo>
                      <a:lnTo>
                        <a:pt x="169" y="22"/>
                      </a:lnTo>
                      <a:lnTo>
                        <a:pt x="184" y="18"/>
                      </a:lnTo>
                      <a:lnTo>
                        <a:pt x="198" y="16"/>
                      </a:lnTo>
                      <a:lnTo>
                        <a:pt x="213" y="14"/>
                      </a:lnTo>
                      <a:lnTo>
                        <a:pt x="228" y="14"/>
                      </a:lnTo>
                      <a:lnTo>
                        <a:pt x="228" y="14"/>
                      </a:lnTo>
                      <a:close/>
                      <a:moveTo>
                        <a:pt x="228" y="440"/>
                      </a:moveTo>
                      <a:lnTo>
                        <a:pt x="228" y="440"/>
                      </a:lnTo>
                      <a:lnTo>
                        <a:pt x="226" y="440"/>
                      </a:lnTo>
                      <a:lnTo>
                        <a:pt x="223" y="440"/>
                      </a:lnTo>
                      <a:lnTo>
                        <a:pt x="223" y="440"/>
                      </a:lnTo>
                      <a:lnTo>
                        <a:pt x="218" y="440"/>
                      </a:lnTo>
                      <a:lnTo>
                        <a:pt x="218" y="440"/>
                      </a:lnTo>
                      <a:lnTo>
                        <a:pt x="216" y="440"/>
                      </a:lnTo>
                      <a:lnTo>
                        <a:pt x="215" y="440"/>
                      </a:lnTo>
                      <a:lnTo>
                        <a:pt x="215" y="440"/>
                      </a:lnTo>
                      <a:lnTo>
                        <a:pt x="207" y="439"/>
                      </a:lnTo>
                      <a:lnTo>
                        <a:pt x="206" y="439"/>
                      </a:lnTo>
                      <a:lnTo>
                        <a:pt x="206" y="439"/>
                      </a:lnTo>
                      <a:lnTo>
                        <a:pt x="192" y="437"/>
                      </a:lnTo>
                      <a:lnTo>
                        <a:pt x="179" y="435"/>
                      </a:lnTo>
                      <a:lnTo>
                        <a:pt x="165" y="432"/>
                      </a:lnTo>
                      <a:lnTo>
                        <a:pt x="153" y="427"/>
                      </a:lnTo>
                      <a:lnTo>
                        <a:pt x="140" y="422"/>
                      </a:lnTo>
                      <a:lnTo>
                        <a:pt x="129" y="415"/>
                      </a:lnTo>
                      <a:lnTo>
                        <a:pt x="117" y="409"/>
                      </a:lnTo>
                      <a:lnTo>
                        <a:pt x="106" y="401"/>
                      </a:lnTo>
                      <a:lnTo>
                        <a:pt x="95" y="394"/>
                      </a:lnTo>
                      <a:lnTo>
                        <a:pt x="84" y="384"/>
                      </a:lnTo>
                      <a:lnTo>
                        <a:pt x="75" y="375"/>
                      </a:lnTo>
                      <a:lnTo>
                        <a:pt x="66" y="365"/>
                      </a:lnTo>
                      <a:lnTo>
                        <a:pt x="57" y="355"/>
                      </a:lnTo>
                      <a:lnTo>
                        <a:pt x="50" y="343"/>
                      </a:lnTo>
                      <a:lnTo>
                        <a:pt x="42" y="331"/>
                      </a:lnTo>
                      <a:lnTo>
                        <a:pt x="36" y="319"/>
                      </a:lnTo>
                      <a:lnTo>
                        <a:pt x="36" y="319"/>
                      </a:lnTo>
                      <a:lnTo>
                        <a:pt x="34" y="315"/>
                      </a:lnTo>
                      <a:lnTo>
                        <a:pt x="32" y="314"/>
                      </a:lnTo>
                      <a:lnTo>
                        <a:pt x="32" y="314"/>
                      </a:lnTo>
                      <a:lnTo>
                        <a:pt x="28" y="301"/>
                      </a:lnTo>
                      <a:lnTo>
                        <a:pt x="24" y="288"/>
                      </a:lnTo>
                      <a:lnTo>
                        <a:pt x="21" y="275"/>
                      </a:lnTo>
                      <a:lnTo>
                        <a:pt x="17" y="262"/>
                      </a:lnTo>
                      <a:lnTo>
                        <a:pt x="17" y="261"/>
                      </a:lnTo>
                      <a:lnTo>
                        <a:pt x="17" y="261"/>
                      </a:lnTo>
                      <a:lnTo>
                        <a:pt x="16" y="253"/>
                      </a:lnTo>
                      <a:lnTo>
                        <a:pt x="16" y="252"/>
                      </a:lnTo>
                      <a:lnTo>
                        <a:pt x="16" y="252"/>
                      </a:lnTo>
                      <a:lnTo>
                        <a:pt x="16" y="250"/>
                      </a:lnTo>
                      <a:lnTo>
                        <a:pt x="16" y="250"/>
                      </a:lnTo>
                      <a:lnTo>
                        <a:pt x="15" y="247"/>
                      </a:lnTo>
                      <a:lnTo>
                        <a:pt x="15" y="244"/>
                      </a:lnTo>
                      <a:lnTo>
                        <a:pt x="15" y="244"/>
                      </a:lnTo>
                      <a:lnTo>
                        <a:pt x="15" y="238"/>
                      </a:lnTo>
                      <a:lnTo>
                        <a:pt x="15" y="236"/>
                      </a:lnTo>
                      <a:lnTo>
                        <a:pt x="15" y="236"/>
                      </a:lnTo>
                      <a:lnTo>
                        <a:pt x="15" y="227"/>
                      </a:lnTo>
                      <a:lnTo>
                        <a:pt x="15" y="227"/>
                      </a:lnTo>
                      <a:lnTo>
                        <a:pt x="15" y="223"/>
                      </a:lnTo>
                      <a:lnTo>
                        <a:pt x="15" y="223"/>
                      </a:lnTo>
                      <a:lnTo>
                        <a:pt x="15" y="218"/>
                      </a:lnTo>
                      <a:lnTo>
                        <a:pt x="15" y="218"/>
                      </a:lnTo>
                      <a:lnTo>
                        <a:pt x="16" y="203"/>
                      </a:lnTo>
                      <a:lnTo>
                        <a:pt x="18" y="186"/>
                      </a:lnTo>
                      <a:lnTo>
                        <a:pt x="22" y="171"/>
                      </a:lnTo>
                      <a:lnTo>
                        <a:pt x="26" y="156"/>
                      </a:lnTo>
                      <a:lnTo>
                        <a:pt x="31" y="142"/>
                      </a:lnTo>
                      <a:lnTo>
                        <a:pt x="38" y="128"/>
                      </a:lnTo>
                      <a:lnTo>
                        <a:pt x="45" y="115"/>
                      </a:lnTo>
                      <a:lnTo>
                        <a:pt x="54" y="102"/>
                      </a:lnTo>
                      <a:lnTo>
                        <a:pt x="63" y="90"/>
                      </a:lnTo>
                      <a:lnTo>
                        <a:pt x="74" y="80"/>
                      </a:lnTo>
                      <a:lnTo>
                        <a:pt x="84" y="69"/>
                      </a:lnTo>
                      <a:lnTo>
                        <a:pt x="96" y="59"/>
                      </a:lnTo>
                      <a:lnTo>
                        <a:pt x="108" y="49"/>
                      </a:lnTo>
                      <a:lnTo>
                        <a:pt x="122" y="42"/>
                      </a:lnTo>
                      <a:lnTo>
                        <a:pt x="136" y="34"/>
                      </a:lnTo>
                      <a:lnTo>
                        <a:pt x="150" y="28"/>
                      </a:lnTo>
                      <a:lnTo>
                        <a:pt x="152" y="28"/>
                      </a:lnTo>
                      <a:lnTo>
                        <a:pt x="152" y="28"/>
                      </a:lnTo>
                      <a:lnTo>
                        <a:pt x="156" y="27"/>
                      </a:lnTo>
                      <a:lnTo>
                        <a:pt x="172" y="77"/>
                      </a:lnTo>
                      <a:lnTo>
                        <a:pt x="172" y="77"/>
                      </a:lnTo>
                      <a:lnTo>
                        <a:pt x="161" y="82"/>
                      </a:lnTo>
                      <a:lnTo>
                        <a:pt x="150" y="88"/>
                      </a:lnTo>
                      <a:lnTo>
                        <a:pt x="139" y="95"/>
                      </a:lnTo>
                      <a:lnTo>
                        <a:pt x="130" y="101"/>
                      </a:lnTo>
                      <a:lnTo>
                        <a:pt x="121" y="109"/>
                      </a:lnTo>
                      <a:lnTo>
                        <a:pt x="112" y="117"/>
                      </a:lnTo>
                      <a:lnTo>
                        <a:pt x="104" y="126"/>
                      </a:lnTo>
                      <a:lnTo>
                        <a:pt x="97" y="136"/>
                      </a:lnTo>
                      <a:lnTo>
                        <a:pt x="91" y="145"/>
                      </a:lnTo>
                      <a:lnTo>
                        <a:pt x="85" y="156"/>
                      </a:lnTo>
                      <a:lnTo>
                        <a:pt x="80" y="167"/>
                      </a:lnTo>
                      <a:lnTo>
                        <a:pt x="76" y="179"/>
                      </a:lnTo>
                      <a:lnTo>
                        <a:pt x="72" y="191"/>
                      </a:lnTo>
                      <a:lnTo>
                        <a:pt x="70" y="203"/>
                      </a:lnTo>
                      <a:lnTo>
                        <a:pt x="69" y="215"/>
                      </a:lnTo>
                      <a:lnTo>
                        <a:pt x="68" y="227"/>
                      </a:lnTo>
                      <a:lnTo>
                        <a:pt x="68" y="227"/>
                      </a:lnTo>
                      <a:lnTo>
                        <a:pt x="69" y="244"/>
                      </a:lnTo>
                      <a:lnTo>
                        <a:pt x="71" y="259"/>
                      </a:lnTo>
                      <a:lnTo>
                        <a:pt x="76" y="274"/>
                      </a:lnTo>
                      <a:lnTo>
                        <a:pt x="81" y="289"/>
                      </a:lnTo>
                      <a:lnTo>
                        <a:pt x="88" y="303"/>
                      </a:lnTo>
                      <a:lnTo>
                        <a:pt x="96" y="316"/>
                      </a:lnTo>
                      <a:lnTo>
                        <a:pt x="105" y="328"/>
                      </a:lnTo>
                      <a:lnTo>
                        <a:pt x="116" y="340"/>
                      </a:lnTo>
                      <a:lnTo>
                        <a:pt x="126" y="351"/>
                      </a:lnTo>
                      <a:lnTo>
                        <a:pt x="139" y="359"/>
                      </a:lnTo>
                      <a:lnTo>
                        <a:pt x="152" y="367"/>
                      </a:lnTo>
                      <a:lnTo>
                        <a:pt x="166" y="374"/>
                      </a:lnTo>
                      <a:lnTo>
                        <a:pt x="180" y="380"/>
                      </a:lnTo>
                      <a:lnTo>
                        <a:pt x="197" y="383"/>
                      </a:lnTo>
                      <a:lnTo>
                        <a:pt x="212" y="386"/>
                      </a:lnTo>
                      <a:lnTo>
                        <a:pt x="228" y="386"/>
                      </a:lnTo>
                      <a:lnTo>
                        <a:pt x="228" y="386"/>
                      </a:lnTo>
                      <a:lnTo>
                        <a:pt x="240" y="386"/>
                      </a:lnTo>
                      <a:lnTo>
                        <a:pt x="252" y="385"/>
                      </a:lnTo>
                      <a:lnTo>
                        <a:pt x="264" y="383"/>
                      </a:lnTo>
                      <a:lnTo>
                        <a:pt x="274" y="380"/>
                      </a:lnTo>
                      <a:lnTo>
                        <a:pt x="285" y="377"/>
                      </a:lnTo>
                      <a:lnTo>
                        <a:pt x="296" y="371"/>
                      </a:lnTo>
                      <a:lnTo>
                        <a:pt x="307" y="367"/>
                      </a:lnTo>
                      <a:lnTo>
                        <a:pt x="317" y="360"/>
                      </a:lnTo>
                      <a:lnTo>
                        <a:pt x="348" y="404"/>
                      </a:lnTo>
                      <a:lnTo>
                        <a:pt x="348" y="404"/>
                      </a:lnTo>
                      <a:lnTo>
                        <a:pt x="335" y="412"/>
                      </a:lnTo>
                      <a:lnTo>
                        <a:pt x="321" y="420"/>
                      </a:lnTo>
                      <a:lnTo>
                        <a:pt x="306" y="426"/>
                      </a:lnTo>
                      <a:lnTo>
                        <a:pt x="291" y="432"/>
                      </a:lnTo>
                      <a:lnTo>
                        <a:pt x="275" y="435"/>
                      </a:lnTo>
                      <a:lnTo>
                        <a:pt x="260" y="438"/>
                      </a:lnTo>
                      <a:lnTo>
                        <a:pt x="244" y="440"/>
                      </a:lnTo>
                      <a:lnTo>
                        <a:pt x="228" y="440"/>
                      </a:lnTo>
                      <a:lnTo>
                        <a:pt x="228" y="440"/>
                      </a:lnTo>
                      <a:close/>
                      <a:moveTo>
                        <a:pt x="442" y="239"/>
                      </a:moveTo>
                      <a:lnTo>
                        <a:pt x="442" y="239"/>
                      </a:lnTo>
                      <a:lnTo>
                        <a:pt x="441" y="248"/>
                      </a:lnTo>
                      <a:lnTo>
                        <a:pt x="441" y="249"/>
                      </a:lnTo>
                      <a:lnTo>
                        <a:pt x="441" y="249"/>
                      </a:lnTo>
                      <a:lnTo>
                        <a:pt x="437" y="270"/>
                      </a:lnTo>
                      <a:lnTo>
                        <a:pt x="433" y="290"/>
                      </a:lnTo>
                      <a:lnTo>
                        <a:pt x="426" y="310"/>
                      </a:lnTo>
                      <a:lnTo>
                        <a:pt x="417" y="328"/>
                      </a:lnTo>
                      <a:lnTo>
                        <a:pt x="406" y="346"/>
                      </a:lnTo>
                      <a:lnTo>
                        <a:pt x="394" y="362"/>
                      </a:lnTo>
                      <a:lnTo>
                        <a:pt x="379" y="378"/>
                      </a:lnTo>
                      <a:lnTo>
                        <a:pt x="364" y="392"/>
                      </a:lnTo>
                      <a:lnTo>
                        <a:pt x="364" y="392"/>
                      </a:lnTo>
                      <a:lnTo>
                        <a:pt x="360" y="396"/>
                      </a:lnTo>
                      <a:lnTo>
                        <a:pt x="354" y="388"/>
                      </a:lnTo>
                      <a:lnTo>
                        <a:pt x="327" y="352"/>
                      </a:lnTo>
                      <a:lnTo>
                        <a:pt x="327" y="352"/>
                      </a:lnTo>
                      <a:lnTo>
                        <a:pt x="340" y="341"/>
                      </a:lnTo>
                      <a:lnTo>
                        <a:pt x="352" y="328"/>
                      </a:lnTo>
                      <a:lnTo>
                        <a:pt x="362" y="314"/>
                      </a:lnTo>
                      <a:lnTo>
                        <a:pt x="371" y="300"/>
                      </a:lnTo>
                      <a:lnTo>
                        <a:pt x="377" y="284"/>
                      </a:lnTo>
                      <a:lnTo>
                        <a:pt x="382" y="267"/>
                      </a:lnTo>
                      <a:lnTo>
                        <a:pt x="386" y="251"/>
                      </a:lnTo>
                      <a:lnTo>
                        <a:pt x="388" y="234"/>
                      </a:lnTo>
                      <a:lnTo>
                        <a:pt x="442" y="234"/>
                      </a:lnTo>
                      <a:lnTo>
                        <a:pt x="442" y="234"/>
                      </a:lnTo>
                      <a:lnTo>
                        <a:pt x="442" y="238"/>
                      </a:lnTo>
                      <a:lnTo>
                        <a:pt x="442" y="239"/>
                      </a:lnTo>
                      <a:lnTo>
                        <a:pt x="442" y="239"/>
                      </a:lnTo>
                      <a:lnTo>
                        <a:pt x="442" y="23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a:ln>
                      <a:noFill/>
                    </a:ln>
                    <a:solidFill>
                      <a:prstClr val="black"/>
                    </a:solidFill>
                    <a:effectLst/>
                    <a:uLnTx/>
                    <a:uFillTx/>
                    <a:latin typeface="Calibri"/>
                    <a:cs typeface="+mn-cs"/>
                  </a:endParaRPr>
                </a:p>
              </p:txBody>
            </p:sp>
            <p:sp>
              <p:nvSpPr>
                <p:cNvPr id="17" name="Freeform 40"/>
                <p:cNvSpPr>
                  <a:spLocks noEditPoints="1"/>
                </p:cNvSpPr>
                <p:nvPr/>
              </p:nvSpPr>
              <p:spPr bwMode="auto">
                <a:xfrm>
                  <a:off x="3022600" y="4586288"/>
                  <a:ext cx="360363" cy="361950"/>
                </a:xfrm>
                <a:custGeom>
                  <a:avLst/>
                  <a:gdLst>
                    <a:gd name="T0" fmla="*/ 101 w 227"/>
                    <a:gd name="T1" fmla="*/ 0 h 228"/>
                    <a:gd name="T2" fmla="*/ 69 w 227"/>
                    <a:gd name="T3" fmla="*/ 9 h 228"/>
                    <a:gd name="T4" fmla="*/ 41 w 227"/>
                    <a:gd name="T5" fmla="*/ 26 h 228"/>
                    <a:gd name="T6" fmla="*/ 19 w 227"/>
                    <a:gd name="T7" fmla="*/ 51 h 228"/>
                    <a:gd name="T8" fmla="*/ 4 w 227"/>
                    <a:gd name="T9" fmla="*/ 80 h 228"/>
                    <a:gd name="T10" fmla="*/ 0 w 227"/>
                    <a:gd name="T11" fmla="*/ 113 h 228"/>
                    <a:gd name="T12" fmla="*/ 2 w 227"/>
                    <a:gd name="T13" fmla="*/ 137 h 228"/>
                    <a:gd name="T14" fmla="*/ 13 w 227"/>
                    <a:gd name="T15" fmla="*/ 168 h 228"/>
                    <a:gd name="T16" fmla="*/ 33 w 227"/>
                    <a:gd name="T17" fmla="*/ 194 h 228"/>
                    <a:gd name="T18" fmla="*/ 59 w 227"/>
                    <a:gd name="T19" fmla="*/ 214 h 228"/>
                    <a:gd name="T20" fmla="*/ 90 w 227"/>
                    <a:gd name="T21" fmla="*/ 226 h 228"/>
                    <a:gd name="T22" fmla="*/ 113 w 227"/>
                    <a:gd name="T23" fmla="*/ 228 h 228"/>
                    <a:gd name="T24" fmla="*/ 148 w 227"/>
                    <a:gd name="T25" fmla="*/ 222 h 228"/>
                    <a:gd name="T26" fmla="*/ 177 w 227"/>
                    <a:gd name="T27" fmla="*/ 208 h 228"/>
                    <a:gd name="T28" fmla="*/ 202 w 227"/>
                    <a:gd name="T29" fmla="*/ 187 h 228"/>
                    <a:gd name="T30" fmla="*/ 219 w 227"/>
                    <a:gd name="T31" fmla="*/ 159 h 228"/>
                    <a:gd name="T32" fmla="*/ 226 w 227"/>
                    <a:gd name="T33" fmla="*/ 125 h 228"/>
                    <a:gd name="T34" fmla="*/ 226 w 227"/>
                    <a:gd name="T35" fmla="*/ 103 h 228"/>
                    <a:gd name="T36" fmla="*/ 219 w 227"/>
                    <a:gd name="T37" fmla="*/ 69 h 228"/>
                    <a:gd name="T38" fmla="*/ 202 w 227"/>
                    <a:gd name="T39" fmla="*/ 41 h 228"/>
                    <a:gd name="T40" fmla="*/ 177 w 227"/>
                    <a:gd name="T41" fmla="*/ 19 h 228"/>
                    <a:gd name="T42" fmla="*/ 148 w 227"/>
                    <a:gd name="T43" fmla="*/ 5 h 228"/>
                    <a:gd name="T44" fmla="*/ 113 w 227"/>
                    <a:gd name="T45" fmla="*/ 0 h 228"/>
                    <a:gd name="T46" fmla="*/ 113 w 227"/>
                    <a:gd name="T47" fmla="*/ 214 h 228"/>
                    <a:gd name="T48" fmla="*/ 84 w 227"/>
                    <a:gd name="T49" fmla="*/ 210 h 228"/>
                    <a:gd name="T50" fmla="*/ 58 w 227"/>
                    <a:gd name="T51" fmla="*/ 197 h 228"/>
                    <a:gd name="T52" fmla="*/ 36 w 227"/>
                    <a:gd name="T53" fmla="*/ 177 h 228"/>
                    <a:gd name="T54" fmla="*/ 21 w 227"/>
                    <a:gd name="T55" fmla="*/ 152 h 228"/>
                    <a:gd name="T56" fmla="*/ 14 w 227"/>
                    <a:gd name="T57" fmla="*/ 124 h 228"/>
                    <a:gd name="T58" fmla="*/ 14 w 227"/>
                    <a:gd name="T59" fmla="*/ 104 h 228"/>
                    <a:gd name="T60" fmla="*/ 21 w 227"/>
                    <a:gd name="T61" fmla="*/ 76 h 228"/>
                    <a:gd name="T62" fmla="*/ 36 w 227"/>
                    <a:gd name="T63" fmla="*/ 51 h 228"/>
                    <a:gd name="T64" fmla="*/ 58 w 227"/>
                    <a:gd name="T65" fmla="*/ 31 h 228"/>
                    <a:gd name="T66" fmla="*/ 84 w 227"/>
                    <a:gd name="T67" fmla="*/ 18 h 228"/>
                    <a:gd name="T68" fmla="*/ 113 w 227"/>
                    <a:gd name="T69" fmla="*/ 14 h 228"/>
                    <a:gd name="T70" fmla="*/ 133 w 227"/>
                    <a:gd name="T71" fmla="*/ 16 h 228"/>
                    <a:gd name="T72" fmla="*/ 160 w 227"/>
                    <a:gd name="T73" fmla="*/ 26 h 228"/>
                    <a:gd name="T74" fmla="*/ 184 w 227"/>
                    <a:gd name="T75" fmla="*/ 43 h 228"/>
                    <a:gd name="T76" fmla="*/ 202 w 227"/>
                    <a:gd name="T77" fmla="*/ 66 h 228"/>
                    <a:gd name="T78" fmla="*/ 211 w 227"/>
                    <a:gd name="T79" fmla="*/ 94 h 228"/>
                    <a:gd name="T80" fmla="*/ 213 w 227"/>
                    <a:gd name="T81" fmla="*/ 113 h 228"/>
                    <a:gd name="T82" fmla="*/ 209 w 227"/>
                    <a:gd name="T83" fmla="*/ 144 h 228"/>
                    <a:gd name="T84" fmla="*/ 196 w 227"/>
                    <a:gd name="T85" fmla="*/ 170 h 228"/>
                    <a:gd name="T86" fmla="*/ 177 w 227"/>
                    <a:gd name="T87" fmla="*/ 191 h 228"/>
                    <a:gd name="T88" fmla="*/ 152 w 227"/>
                    <a:gd name="T89" fmla="*/ 206 h 228"/>
                    <a:gd name="T90" fmla="*/ 124 w 227"/>
                    <a:gd name="T91" fmla="*/ 213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27" h="228">
                      <a:moveTo>
                        <a:pt x="113" y="0"/>
                      </a:moveTo>
                      <a:lnTo>
                        <a:pt x="113" y="0"/>
                      </a:lnTo>
                      <a:lnTo>
                        <a:pt x="101" y="0"/>
                      </a:lnTo>
                      <a:lnTo>
                        <a:pt x="90" y="2"/>
                      </a:lnTo>
                      <a:lnTo>
                        <a:pt x="79" y="5"/>
                      </a:lnTo>
                      <a:lnTo>
                        <a:pt x="69" y="9"/>
                      </a:lnTo>
                      <a:lnTo>
                        <a:pt x="59" y="14"/>
                      </a:lnTo>
                      <a:lnTo>
                        <a:pt x="49" y="19"/>
                      </a:lnTo>
                      <a:lnTo>
                        <a:pt x="41" y="26"/>
                      </a:lnTo>
                      <a:lnTo>
                        <a:pt x="33" y="33"/>
                      </a:lnTo>
                      <a:lnTo>
                        <a:pt x="25" y="41"/>
                      </a:lnTo>
                      <a:lnTo>
                        <a:pt x="19" y="51"/>
                      </a:lnTo>
                      <a:lnTo>
                        <a:pt x="13" y="59"/>
                      </a:lnTo>
                      <a:lnTo>
                        <a:pt x="8" y="69"/>
                      </a:lnTo>
                      <a:lnTo>
                        <a:pt x="4" y="80"/>
                      </a:lnTo>
                      <a:lnTo>
                        <a:pt x="2" y="91"/>
                      </a:lnTo>
                      <a:lnTo>
                        <a:pt x="0" y="103"/>
                      </a:lnTo>
                      <a:lnTo>
                        <a:pt x="0" y="113"/>
                      </a:lnTo>
                      <a:lnTo>
                        <a:pt x="0" y="113"/>
                      </a:lnTo>
                      <a:lnTo>
                        <a:pt x="0" y="125"/>
                      </a:lnTo>
                      <a:lnTo>
                        <a:pt x="2" y="137"/>
                      </a:lnTo>
                      <a:lnTo>
                        <a:pt x="4" y="148"/>
                      </a:lnTo>
                      <a:lnTo>
                        <a:pt x="8" y="159"/>
                      </a:lnTo>
                      <a:lnTo>
                        <a:pt x="13" y="168"/>
                      </a:lnTo>
                      <a:lnTo>
                        <a:pt x="19" y="177"/>
                      </a:lnTo>
                      <a:lnTo>
                        <a:pt x="25" y="187"/>
                      </a:lnTo>
                      <a:lnTo>
                        <a:pt x="33" y="194"/>
                      </a:lnTo>
                      <a:lnTo>
                        <a:pt x="41" y="202"/>
                      </a:lnTo>
                      <a:lnTo>
                        <a:pt x="49" y="208"/>
                      </a:lnTo>
                      <a:lnTo>
                        <a:pt x="59" y="214"/>
                      </a:lnTo>
                      <a:lnTo>
                        <a:pt x="69" y="219"/>
                      </a:lnTo>
                      <a:lnTo>
                        <a:pt x="79" y="222"/>
                      </a:lnTo>
                      <a:lnTo>
                        <a:pt x="90" y="226"/>
                      </a:lnTo>
                      <a:lnTo>
                        <a:pt x="101" y="228"/>
                      </a:lnTo>
                      <a:lnTo>
                        <a:pt x="113" y="228"/>
                      </a:lnTo>
                      <a:lnTo>
                        <a:pt x="113" y="228"/>
                      </a:lnTo>
                      <a:lnTo>
                        <a:pt x="125" y="228"/>
                      </a:lnTo>
                      <a:lnTo>
                        <a:pt x="137" y="226"/>
                      </a:lnTo>
                      <a:lnTo>
                        <a:pt x="148" y="222"/>
                      </a:lnTo>
                      <a:lnTo>
                        <a:pt x="157" y="219"/>
                      </a:lnTo>
                      <a:lnTo>
                        <a:pt x="168" y="214"/>
                      </a:lnTo>
                      <a:lnTo>
                        <a:pt x="177" y="208"/>
                      </a:lnTo>
                      <a:lnTo>
                        <a:pt x="185" y="202"/>
                      </a:lnTo>
                      <a:lnTo>
                        <a:pt x="194" y="194"/>
                      </a:lnTo>
                      <a:lnTo>
                        <a:pt x="202" y="187"/>
                      </a:lnTo>
                      <a:lnTo>
                        <a:pt x="208" y="177"/>
                      </a:lnTo>
                      <a:lnTo>
                        <a:pt x="213" y="168"/>
                      </a:lnTo>
                      <a:lnTo>
                        <a:pt x="219" y="159"/>
                      </a:lnTo>
                      <a:lnTo>
                        <a:pt x="222" y="148"/>
                      </a:lnTo>
                      <a:lnTo>
                        <a:pt x="225" y="137"/>
                      </a:lnTo>
                      <a:lnTo>
                        <a:pt x="226" y="125"/>
                      </a:lnTo>
                      <a:lnTo>
                        <a:pt x="227" y="113"/>
                      </a:lnTo>
                      <a:lnTo>
                        <a:pt x="227" y="113"/>
                      </a:lnTo>
                      <a:lnTo>
                        <a:pt x="226" y="103"/>
                      </a:lnTo>
                      <a:lnTo>
                        <a:pt x="225" y="91"/>
                      </a:lnTo>
                      <a:lnTo>
                        <a:pt x="222" y="80"/>
                      </a:lnTo>
                      <a:lnTo>
                        <a:pt x="219" y="69"/>
                      </a:lnTo>
                      <a:lnTo>
                        <a:pt x="213" y="59"/>
                      </a:lnTo>
                      <a:lnTo>
                        <a:pt x="208" y="51"/>
                      </a:lnTo>
                      <a:lnTo>
                        <a:pt x="202" y="41"/>
                      </a:lnTo>
                      <a:lnTo>
                        <a:pt x="194" y="33"/>
                      </a:lnTo>
                      <a:lnTo>
                        <a:pt x="185" y="26"/>
                      </a:lnTo>
                      <a:lnTo>
                        <a:pt x="177" y="19"/>
                      </a:lnTo>
                      <a:lnTo>
                        <a:pt x="168" y="14"/>
                      </a:lnTo>
                      <a:lnTo>
                        <a:pt x="157" y="9"/>
                      </a:lnTo>
                      <a:lnTo>
                        <a:pt x="148" y="5"/>
                      </a:lnTo>
                      <a:lnTo>
                        <a:pt x="137" y="2"/>
                      </a:lnTo>
                      <a:lnTo>
                        <a:pt x="125" y="0"/>
                      </a:lnTo>
                      <a:lnTo>
                        <a:pt x="113" y="0"/>
                      </a:lnTo>
                      <a:lnTo>
                        <a:pt x="113" y="0"/>
                      </a:lnTo>
                      <a:close/>
                      <a:moveTo>
                        <a:pt x="113" y="214"/>
                      </a:moveTo>
                      <a:lnTo>
                        <a:pt x="113" y="214"/>
                      </a:lnTo>
                      <a:lnTo>
                        <a:pt x="103" y="213"/>
                      </a:lnTo>
                      <a:lnTo>
                        <a:pt x="94" y="212"/>
                      </a:lnTo>
                      <a:lnTo>
                        <a:pt x="84" y="210"/>
                      </a:lnTo>
                      <a:lnTo>
                        <a:pt x="74" y="206"/>
                      </a:lnTo>
                      <a:lnTo>
                        <a:pt x="65" y="202"/>
                      </a:lnTo>
                      <a:lnTo>
                        <a:pt x="58" y="197"/>
                      </a:lnTo>
                      <a:lnTo>
                        <a:pt x="49" y="191"/>
                      </a:lnTo>
                      <a:lnTo>
                        <a:pt x="43" y="185"/>
                      </a:lnTo>
                      <a:lnTo>
                        <a:pt x="36" y="177"/>
                      </a:lnTo>
                      <a:lnTo>
                        <a:pt x="31" y="170"/>
                      </a:lnTo>
                      <a:lnTo>
                        <a:pt x="25" y="162"/>
                      </a:lnTo>
                      <a:lnTo>
                        <a:pt x="21" y="152"/>
                      </a:lnTo>
                      <a:lnTo>
                        <a:pt x="18" y="144"/>
                      </a:lnTo>
                      <a:lnTo>
                        <a:pt x="16" y="134"/>
                      </a:lnTo>
                      <a:lnTo>
                        <a:pt x="14" y="124"/>
                      </a:lnTo>
                      <a:lnTo>
                        <a:pt x="14" y="113"/>
                      </a:lnTo>
                      <a:lnTo>
                        <a:pt x="14" y="113"/>
                      </a:lnTo>
                      <a:lnTo>
                        <a:pt x="14" y="104"/>
                      </a:lnTo>
                      <a:lnTo>
                        <a:pt x="16" y="94"/>
                      </a:lnTo>
                      <a:lnTo>
                        <a:pt x="18" y="84"/>
                      </a:lnTo>
                      <a:lnTo>
                        <a:pt x="21" y="76"/>
                      </a:lnTo>
                      <a:lnTo>
                        <a:pt x="25" y="66"/>
                      </a:lnTo>
                      <a:lnTo>
                        <a:pt x="31" y="58"/>
                      </a:lnTo>
                      <a:lnTo>
                        <a:pt x="36" y="51"/>
                      </a:lnTo>
                      <a:lnTo>
                        <a:pt x="43" y="43"/>
                      </a:lnTo>
                      <a:lnTo>
                        <a:pt x="49" y="37"/>
                      </a:lnTo>
                      <a:lnTo>
                        <a:pt x="58" y="31"/>
                      </a:lnTo>
                      <a:lnTo>
                        <a:pt x="65" y="26"/>
                      </a:lnTo>
                      <a:lnTo>
                        <a:pt x="74" y="22"/>
                      </a:lnTo>
                      <a:lnTo>
                        <a:pt x="84" y="18"/>
                      </a:lnTo>
                      <a:lnTo>
                        <a:pt x="94" y="16"/>
                      </a:lnTo>
                      <a:lnTo>
                        <a:pt x="103" y="15"/>
                      </a:lnTo>
                      <a:lnTo>
                        <a:pt x="113" y="14"/>
                      </a:lnTo>
                      <a:lnTo>
                        <a:pt x="113" y="14"/>
                      </a:lnTo>
                      <a:lnTo>
                        <a:pt x="124" y="15"/>
                      </a:lnTo>
                      <a:lnTo>
                        <a:pt x="133" y="16"/>
                      </a:lnTo>
                      <a:lnTo>
                        <a:pt x="143" y="18"/>
                      </a:lnTo>
                      <a:lnTo>
                        <a:pt x="152" y="22"/>
                      </a:lnTo>
                      <a:lnTo>
                        <a:pt x="160" y="26"/>
                      </a:lnTo>
                      <a:lnTo>
                        <a:pt x="169" y="31"/>
                      </a:lnTo>
                      <a:lnTo>
                        <a:pt x="177" y="37"/>
                      </a:lnTo>
                      <a:lnTo>
                        <a:pt x="184" y="43"/>
                      </a:lnTo>
                      <a:lnTo>
                        <a:pt x="191" y="51"/>
                      </a:lnTo>
                      <a:lnTo>
                        <a:pt x="196" y="58"/>
                      </a:lnTo>
                      <a:lnTo>
                        <a:pt x="202" y="66"/>
                      </a:lnTo>
                      <a:lnTo>
                        <a:pt x="205" y="76"/>
                      </a:lnTo>
                      <a:lnTo>
                        <a:pt x="209" y="84"/>
                      </a:lnTo>
                      <a:lnTo>
                        <a:pt x="211" y="94"/>
                      </a:lnTo>
                      <a:lnTo>
                        <a:pt x="212" y="104"/>
                      </a:lnTo>
                      <a:lnTo>
                        <a:pt x="213" y="113"/>
                      </a:lnTo>
                      <a:lnTo>
                        <a:pt x="213" y="113"/>
                      </a:lnTo>
                      <a:lnTo>
                        <a:pt x="212" y="124"/>
                      </a:lnTo>
                      <a:lnTo>
                        <a:pt x="211" y="134"/>
                      </a:lnTo>
                      <a:lnTo>
                        <a:pt x="209" y="144"/>
                      </a:lnTo>
                      <a:lnTo>
                        <a:pt x="205" y="152"/>
                      </a:lnTo>
                      <a:lnTo>
                        <a:pt x="202" y="162"/>
                      </a:lnTo>
                      <a:lnTo>
                        <a:pt x="196" y="170"/>
                      </a:lnTo>
                      <a:lnTo>
                        <a:pt x="191" y="177"/>
                      </a:lnTo>
                      <a:lnTo>
                        <a:pt x="184" y="185"/>
                      </a:lnTo>
                      <a:lnTo>
                        <a:pt x="177" y="191"/>
                      </a:lnTo>
                      <a:lnTo>
                        <a:pt x="169" y="197"/>
                      </a:lnTo>
                      <a:lnTo>
                        <a:pt x="160" y="202"/>
                      </a:lnTo>
                      <a:lnTo>
                        <a:pt x="152" y="206"/>
                      </a:lnTo>
                      <a:lnTo>
                        <a:pt x="143" y="210"/>
                      </a:lnTo>
                      <a:lnTo>
                        <a:pt x="133" y="212"/>
                      </a:lnTo>
                      <a:lnTo>
                        <a:pt x="124" y="213"/>
                      </a:lnTo>
                      <a:lnTo>
                        <a:pt x="113" y="214"/>
                      </a:lnTo>
                      <a:lnTo>
                        <a:pt x="113" y="21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a:ln>
                      <a:noFill/>
                    </a:ln>
                    <a:solidFill>
                      <a:prstClr val="black"/>
                    </a:solidFill>
                    <a:effectLst/>
                    <a:uLnTx/>
                    <a:uFillTx/>
                    <a:latin typeface="Calibri"/>
                    <a:cs typeface="+mn-cs"/>
                  </a:endParaRPr>
                </a:p>
              </p:txBody>
            </p:sp>
            <p:sp>
              <p:nvSpPr>
                <p:cNvPr id="18" name="Freeform 41"/>
                <p:cNvSpPr>
                  <a:spLocks noEditPoints="1"/>
                </p:cNvSpPr>
                <p:nvPr/>
              </p:nvSpPr>
              <p:spPr bwMode="auto">
                <a:xfrm>
                  <a:off x="3060700" y="4625975"/>
                  <a:ext cx="282575" cy="282575"/>
                </a:xfrm>
                <a:custGeom>
                  <a:avLst/>
                  <a:gdLst>
                    <a:gd name="T0" fmla="*/ 80 w 178"/>
                    <a:gd name="T1" fmla="*/ 1 h 178"/>
                    <a:gd name="T2" fmla="*/ 54 w 178"/>
                    <a:gd name="T3" fmla="*/ 7 h 178"/>
                    <a:gd name="T4" fmla="*/ 33 w 178"/>
                    <a:gd name="T5" fmla="*/ 20 h 178"/>
                    <a:gd name="T6" fmla="*/ 16 w 178"/>
                    <a:gd name="T7" fmla="*/ 40 h 178"/>
                    <a:gd name="T8" fmla="*/ 5 w 178"/>
                    <a:gd name="T9" fmla="*/ 62 h 178"/>
                    <a:gd name="T10" fmla="*/ 0 w 178"/>
                    <a:gd name="T11" fmla="*/ 88 h 178"/>
                    <a:gd name="T12" fmla="*/ 3 w 178"/>
                    <a:gd name="T13" fmla="*/ 107 h 178"/>
                    <a:gd name="T14" fmla="*/ 11 w 178"/>
                    <a:gd name="T15" fmla="*/ 132 h 178"/>
                    <a:gd name="T16" fmla="*/ 26 w 178"/>
                    <a:gd name="T17" fmla="*/ 152 h 178"/>
                    <a:gd name="T18" fmla="*/ 47 w 178"/>
                    <a:gd name="T19" fmla="*/ 167 h 178"/>
                    <a:gd name="T20" fmla="*/ 72 w 178"/>
                    <a:gd name="T21" fmla="*/ 176 h 178"/>
                    <a:gd name="T22" fmla="*/ 89 w 178"/>
                    <a:gd name="T23" fmla="*/ 178 h 178"/>
                    <a:gd name="T24" fmla="*/ 116 w 178"/>
                    <a:gd name="T25" fmla="*/ 174 h 178"/>
                    <a:gd name="T26" fmla="*/ 139 w 178"/>
                    <a:gd name="T27" fmla="*/ 163 h 178"/>
                    <a:gd name="T28" fmla="*/ 158 w 178"/>
                    <a:gd name="T29" fmla="*/ 146 h 178"/>
                    <a:gd name="T30" fmla="*/ 171 w 178"/>
                    <a:gd name="T31" fmla="*/ 123 h 178"/>
                    <a:gd name="T32" fmla="*/ 178 w 178"/>
                    <a:gd name="T33" fmla="*/ 98 h 178"/>
                    <a:gd name="T34" fmla="*/ 178 w 178"/>
                    <a:gd name="T35" fmla="*/ 80 h 178"/>
                    <a:gd name="T36" fmla="*/ 171 w 178"/>
                    <a:gd name="T37" fmla="*/ 55 h 178"/>
                    <a:gd name="T38" fmla="*/ 158 w 178"/>
                    <a:gd name="T39" fmla="*/ 32 h 178"/>
                    <a:gd name="T40" fmla="*/ 139 w 178"/>
                    <a:gd name="T41" fmla="*/ 15 h 178"/>
                    <a:gd name="T42" fmla="*/ 116 w 178"/>
                    <a:gd name="T43" fmla="*/ 4 h 178"/>
                    <a:gd name="T44" fmla="*/ 89 w 178"/>
                    <a:gd name="T45" fmla="*/ 0 h 178"/>
                    <a:gd name="T46" fmla="*/ 89 w 178"/>
                    <a:gd name="T47" fmla="*/ 164 h 178"/>
                    <a:gd name="T48" fmla="*/ 67 w 178"/>
                    <a:gd name="T49" fmla="*/ 160 h 178"/>
                    <a:gd name="T50" fmla="*/ 48 w 178"/>
                    <a:gd name="T51" fmla="*/ 151 h 178"/>
                    <a:gd name="T52" fmla="*/ 32 w 178"/>
                    <a:gd name="T53" fmla="*/ 136 h 178"/>
                    <a:gd name="T54" fmla="*/ 21 w 178"/>
                    <a:gd name="T55" fmla="*/ 118 h 178"/>
                    <a:gd name="T56" fmla="*/ 16 w 178"/>
                    <a:gd name="T57" fmla="*/ 97 h 178"/>
                    <a:gd name="T58" fmla="*/ 16 w 178"/>
                    <a:gd name="T59" fmla="*/ 81 h 178"/>
                    <a:gd name="T60" fmla="*/ 21 w 178"/>
                    <a:gd name="T61" fmla="*/ 60 h 178"/>
                    <a:gd name="T62" fmla="*/ 32 w 178"/>
                    <a:gd name="T63" fmla="*/ 42 h 178"/>
                    <a:gd name="T64" fmla="*/ 48 w 178"/>
                    <a:gd name="T65" fmla="*/ 27 h 178"/>
                    <a:gd name="T66" fmla="*/ 67 w 178"/>
                    <a:gd name="T67" fmla="*/ 18 h 178"/>
                    <a:gd name="T68" fmla="*/ 89 w 178"/>
                    <a:gd name="T69" fmla="*/ 14 h 178"/>
                    <a:gd name="T70" fmla="*/ 104 w 178"/>
                    <a:gd name="T71" fmla="*/ 16 h 178"/>
                    <a:gd name="T72" fmla="*/ 125 w 178"/>
                    <a:gd name="T73" fmla="*/ 24 h 178"/>
                    <a:gd name="T74" fmla="*/ 142 w 178"/>
                    <a:gd name="T75" fmla="*/ 37 h 178"/>
                    <a:gd name="T76" fmla="*/ 155 w 178"/>
                    <a:gd name="T77" fmla="*/ 54 h 178"/>
                    <a:gd name="T78" fmla="*/ 162 w 178"/>
                    <a:gd name="T79" fmla="*/ 74 h 178"/>
                    <a:gd name="T80" fmla="*/ 163 w 178"/>
                    <a:gd name="T81" fmla="*/ 88 h 178"/>
                    <a:gd name="T82" fmla="*/ 160 w 178"/>
                    <a:gd name="T83" fmla="*/ 111 h 178"/>
                    <a:gd name="T84" fmla="*/ 152 w 178"/>
                    <a:gd name="T85" fmla="*/ 131 h 178"/>
                    <a:gd name="T86" fmla="*/ 136 w 178"/>
                    <a:gd name="T87" fmla="*/ 147 h 178"/>
                    <a:gd name="T88" fmla="*/ 118 w 178"/>
                    <a:gd name="T89" fmla="*/ 158 h 178"/>
                    <a:gd name="T90" fmla="*/ 97 w 178"/>
                    <a:gd name="T91" fmla="*/ 16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78" h="178">
                      <a:moveTo>
                        <a:pt x="89" y="0"/>
                      </a:moveTo>
                      <a:lnTo>
                        <a:pt x="89" y="0"/>
                      </a:lnTo>
                      <a:lnTo>
                        <a:pt x="80" y="1"/>
                      </a:lnTo>
                      <a:lnTo>
                        <a:pt x="72" y="2"/>
                      </a:lnTo>
                      <a:lnTo>
                        <a:pt x="63" y="4"/>
                      </a:lnTo>
                      <a:lnTo>
                        <a:pt x="54" y="7"/>
                      </a:lnTo>
                      <a:lnTo>
                        <a:pt x="47" y="11"/>
                      </a:lnTo>
                      <a:lnTo>
                        <a:pt x="39" y="15"/>
                      </a:lnTo>
                      <a:lnTo>
                        <a:pt x="33" y="20"/>
                      </a:lnTo>
                      <a:lnTo>
                        <a:pt x="26" y="26"/>
                      </a:lnTo>
                      <a:lnTo>
                        <a:pt x="21" y="32"/>
                      </a:lnTo>
                      <a:lnTo>
                        <a:pt x="16" y="40"/>
                      </a:lnTo>
                      <a:lnTo>
                        <a:pt x="11" y="46"/>
                      </a:lnTo>
                      <a:lnTo>
                        <a:pt x="8" y="55"/>
                      </a:lnTo>
                      <a:lnTo>
                        <a:pt x="5" y="62"/>
                      </a:lnTo>
                      <a:lnTo>
                        <a:pt x="3" y="71"/>
                      </a:lnTo>
                      <a:lnTo>
                        <a:pt x="1" y="80"/>
                      </a:lnTo>
                      <a:lnTo>
                        <a:pt x="0" y="88"/>
                      </a:lnTo>
                      <a:lnTo>
                        <a:pt x="0" y="88"/>
                      </a:lnTo>
                      <a:lnTo>
                        <a:pt x="1" y="98"/>
                      </a:lnTo>
                      <a:lnTo>
                        <a:pt x="3" y="107"/>
                      </a:lnTo>
                      <a:lnTo>
                        <a:pt x="5" y="115"/>
                      </a:lnTo>
                      <a:lnTo>
                        <a:pt x="8" y="123"/>
                      </a:lnTo>
                      <a:lnTo>
                        <a:pt x="11" y="132"/>
                      </a:lnTo>
                      <a:lnTo>
                        <a:pt x="16" y="138"/>
                      </a:lnTo>
                      <a:lnTo>
                        <a:pt x="21" y="146"/>
                      </a:lnTo>
                      <a:lnTo>
                        <a:pt x="26" y="152"/>
                      </a:lnTo>
                      <a:lnTo>
                        <a:pt x="33" y="158"/>
                      </a:lnTo>
                      <a:lnTo>
                        <a:pt x="39" y="163"/>
                      </a:lnTo>
                      <a:lnTo>
                        <a:pt x="47" y="167"/>
                      </a:lnTo>
                      <a:lnTo>
                        <a:pt x="54" y="170"/>
                      </a:lnTo>
                      <a:lnTo>
                        <a:pt x="63" y="174"/>
                      </a:lnTo>
                      <a:lnTo>
                        <a:pt x="72" y="176"/>
                      </a:lnTo>
                      <a:lnTo>
                        <a:pt x="80" y="177"/>
                      </a:lnTo>
                      <a:lnTo>
                        <a:pt x="89" y="178"/>
                      </a:lnTo>
                      <a:lnTo>
                        <a:pt x="89" y="178"/>
                      </a:lnTo>
                      <a:lnTo>
                        <a:pt x="99" y="177"/>
                      </a:lnTo>
                      <a:lnTo>
                        <a:pt x="107" y="176"/>
                      </a:lnTo>
                      <a:lnTo>
                        <a:pt x="116" y="174"/>
                      </a:lnTo>
                      <a:lnTo>
                        <a:pt x="124" y="170"/>
                      </a:lnTo>
                      <a:lnTo>
                        <a:pt x="131" y="167"/>
                      </a:lnTo>
                      <a:lnTo>
                        <a:pt x="139" y="163"/>
                      </a:lnTo>
                      <a:lnTo>
                        <a:pt x="146" y="158"/>
                      </a:lnTo>
                      <a:lnTo>
                        <a:pt x="152" y="152"/>
                      </a:lnTo>
                      <a:lnTo>
                        <a:pt x="158" y="146"/>
                      </a:lnTo>
                      <a:lnTo>
                        <a:pt x="162" y="138"/>
                      </a:lnTo>
                      <a:lnTo>
                        <a:pt x="168" y="132"/>
                      </a:lnTo>
                      <a:lnTo>
                        <a:pt x="171" y="123"/>
                      </a:lnTo>
                      <a:lnTo>
                        <a:pt x="174" y="115"/>
                      </a:lnTo>
                      <a:lnTo>
                        <a:pt x="176" y="107"/>
                      </a:lnTo>
                      <a:lnTo>
                        <a:pt x="178" y="98"/>
                      </a:lnTo>
                      <a:lnTo>
                        <a:pt x="178" y="88"/>
                      </a:lnTo>
                      <a:lnTo>
                        <a:pt x="178" y="88"/>
                      </a:lnTo>
                      <a:lnTo>
                        <a:pt x="178" y="80"/>
                      </a:lnTo>
                      <a:lnTo>
                        <a:pt x="176" y="71"/>
                      </a:lnTo>
                      <a:lnTo>
                        <a:pt x="174" y="62"/>
                      </a:lnTo>
                      <a:lnTo>
                        <a:pt x="171" y="55"/>
                      </a:lnTo>
                      <a:lnTo>
                        <a:pt x="168" y="46"/>
                      </a:lnTo>
                      <a:lnTo>
                        <a:pt x="162" y="40"/>
                      </a:lnTo>
                      <a:lnTo>
                        <a:pt x="158" y="32"/>
                      </a:lnTo>
                      <a:lnTo>
                        <a:pt x="152" y="26"/>
                      </a:lnTo>
                      <a:lnTo>
                        <a:pt x="146" y="20"/>
                      </a:lnTo>
                      <a:lnTo>
                        <a:pt x="139" y="15"/>
                      </a:lnTo>
                      <a:lnTo>
                        <a:pt x="131" y="11"/>
                      </a:lnTo>
                      <a:lnTo>
                        <a:pt x="124" y="7"/>
                      </a:lnTo>
                      <a:lnTo>
                        <a:pt x="116" y="4"/>
                      </a:lnTo>
                      <a:lnTo>
                        <a:pt x="107" y="2"/>
                      </a:lnTo>
                      <a:lnTo>
                        <a:pt x="99" y="1"/>
                      </a:lnTo>
                      <a:lnTo>
                        <a:pt x="89" y="0"/>
                      </a:lnTo>
                      <a:lnTo>
                        <a:pt x="89" y="0"/>
                      </a:lnTo>
                      <a:close/>
                      <a:moveTo>
                        <a:pt x="89" y="164"/>
                      </a:moveTo>
                      <a:lnTo>
                        <a:pt x="89" y="164"/>
                      </a:lnTo>
                      <a:lnTo>
                        <a:pt x="81" y="163"/>
                      </a:lnTo>
                      <a:lnTo>
                        <a:pt x="74" y="162"/>
                      </a:lnTo>
                      <a:lnTo>
                        <a:pt x="67" y="160"/>
                      </a:lnTo>
                      <a:lnTo>
                        <a:pt x="60" y="158"/>
                      </a:lnTo>
                      <a:lnTo>
                        <a:pt x="53" y="154"/>
                      </a:lnTo>
                      <a:lnTo>
                        <a:pt x="48" y="151"/>
                      </a:lnTo>
                      <a:lnTo>
                        <a:pt x="41" y="147"/>
                      </a:lnTo>
                      <a:lnTo>
                        <a:pt x="36" y="141"/>
                      </a:lnTo>
                      <a:lnTo>
                        <a:pt x="32" y="136"/>
                      </a:lnTo>
                      <a:lnTo>
                        <a:pt x="27" y="131"/>
                      </a:lnTo>
                      <a:lnTo>
                        <a:pt x="24" y="124"/>
                      </a:lnTo>
                      <a:lnTo>
                        <a:pt x="21" y="118"/>
                      </a:lnTo>
                      <a:lnTo>
                        <a:pt x="18" y="111"/>
                      </a:lnTo>
                      <a:lnTo>
                        <a:pt x="17" y="104"/>
                      </a:lnTo>
                      <a:lnTo>
                        <a:pt x="16" y="97"/>
                      </a:lnTo>
                      <a:lnTo>
                        <a:pt x="14" y="88"/>
                      </a:lnTo>
                      <a:lnTo>
                        <a:pt x="14" y="88"/>
                      </a:lnTo>
                      <a:lnTo>
                        <a:pt x="16" y="81"/>
                      </a:lnTo>
                      <a:lnTo>
                        <a:pt x="17" y="74"/>
                      </a:lnTo>
                      <a:lnTo>
                        <a:pt x="18" y="67"/>
                      </a:lnTo>
                      <a:lnTo>
                        <a:pt x="21" y="60"/>
                      </a:lnTo>
                      <a:lnTo>
                        <a:pt x="24" y="54"/>
                      </a:lnTo>
                      <a:lnTo>
                        <a:pt x="27" y="47"/>
                      </a:lnTo>
                      <a:lnTo>
                        <a:pt x="32" y="42"/>
                      </a:lnTo>
                      <a:lnTo>
                        <a:pt x="36" y="37"/>
                      </a:lnTo>
                      <a:lnTo>
                        <a:pt x="41" y="31"/>
                      </a:lnTo>
                      <a:lnTo>
                        <a:pt x="48" y="27"/>
                      </a:lnTo>
                      <a:lnTo>
                        <a:pt x="53" y="24"/>
                      </a:lnTo>
                      <a:lnTo>
                        <a:pt x="60" y="20"/>
                      </a:lnTo>
                      <a:lnTo>
                        <a:pt x="67" y="18"/>
                      </a:lnTo>
                      <a:lnTo>
                        <a:pt x="74" y="16"/>
                      </a:lnTo>
                      <a:lnTo>
                        <a:pt x="81" y="15"/>
                      </a:lnTo>
                      <a:lnTo>
                        <a:pt x="89" y="14"/>
                      </a:lnTo>
                      <a:lnTo>
                        <a:pt x="89" y="14"/>
                      </a:lnTo>
                      <a:lnTo>
                        <a:pt x="97" y="15"/>
                      </a:lnTo>
                      <a:lnTo>
                        <a:pt x="104" y="16"/>
                      </a:lnTo>
                      <a:lnTo>
                        <a:pt x="112" y="18"/>
                      </a:lnTo>
                      <a:lnTo>
                        <a:pt x="118" y="20"/>
                      </a:lnTo>
                      <a:lnTo>
                        <a:pt x="125" y="24"/>
                      </a:lnTo>
                      <a:lnTo>
                        <a:pt x="131" y="27"/>
                      </a:lnTo>
                      <a:lnTo>
                        <a:pt x="136" y="31"/>
                      </a:lnTo>
                      <a:lnTo>
                        <a:pt x="142" y="37"/>
                      </a:lnTo>
                      <a:lnTo>
                        <a:pt x="147" y="42"/>
                      </a:lnTo>
                      <a:lnTo>
                        <a:pt x="152" y="47"/>
                      </a:lnTo>
                      <a:lnTo>
                        <a:pt x="155" y="54"/>
                      </a:lnTo>
                      <a:lnTo>
                        <a:pt x="158" y="60"/>
                      </a:lnTo>
                      <a:lnTo>
                        <a:pt x="160" y="67"/>
                      </a:lnTo>
                      <a:lnTo>
                        <a:pt x="162" y="74"/>
                      </a:lnTo>
                      <a:lnTo>
                        <a:pt x="163" y="81"/>
                      </a:lnTo>
                      <a:lnTo>
                        <a:pt x="163" y="88"/>
                      </a:lnTo>
                      <a:lnTo>
                        <a:pt x="163" y="88"/>
                      </a:lnTo>
                      <a:lnTo>
                        <a:pt x="163" y="97"/>
                      </a:lnTo>
                      <a:lnTo>
                        <a:pt x="162" y="104"/>
                      </a:lnTo>
                      <a:lnTo>
                        <a:pt x="160" y="111"/>
                      </a:lnTo>
                      <a:lnTo>
                        <a:pt x="158" y="118"/>
                      </a:lnTo>
                      <a:lnTo>
                        <a:pt x="155" y="124"/>
                      </a:lnTo>
                      <a:lnTo>
                        <a:pt x="152" y="131"/>
                      </a:lnTo>
                      <a:lnTo>
                        <a:pt x="147" y="136"/>
                      </a:lnTo>
                      <a:lnTo>
                        <a:pt x="142" y="141"/>
                      </a:lnTo>
                      <a:lnTo>
                        <a:pt x="136" y="147"/>
                      </a:lnTo>
                      <a:lnTo>
                        <a:pt x="131" y="151"/>
                      </a:lnTo>
                      <a:lnTo>
                        <a:pt x="125" y="154"/>
                      </a:lnTo>
                      <a:lnTo>
                        <a:pt x="118" y="158"/>
                      </a:lnTo>
                      <a:lnTo>
                        <a:pt x="112" y="160"/>
                      </a:lnTo>
                      <a:lnTo>
                        <a:pt x="104" y="162"/>
                      </a:lnTo>
                      <a:lnTo>
                        <a:pt x="97" y="163"/>
                      </a:lnTo>
                      <a:lnTo>
                        <a:pt x="89" y="164"/>
                      </a:lnTo>
                      <a:lnTo>
                        <a:pt x="89" y="16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a:ln>
                      <a:noFill/>
                    </a:ln>
                    <a:solidFill>
                      <a:prstClr val="black"/>
                    </a:solidFill>
                    <a:effectLst/>
                    <a:uLnTx/>
                    <a:uFillTx/>
                    <a:latin typeface="Calibri"/>
                    <a:cs typeface="+mn-cs"/>
                  </a:endParaRPr>
                </a:p>
              </p:txBody>
            </p:sp>
            <p:sp>
              <p:nvSpPr>
                <p:cNvPr id="19" name="Freeform 42"/>
                <p:cNvSpPr>
                  <a:spLocks noEditPoints="1"/>
                </p:cNvSpPr>
                <p:nvPr/>
              </p:nvSpPr>
              <p:spPr bwMode="auto">
                <a:xfrm>
                  <a:off x="3152775" y="4668838"/>
                  <a:ext cx="98425" cy="188913"/>
                </a:xfrm>
                <a:custGeom>
                  <a:avLst/>
                  <a:gdLst>
                    <a:gd name="T0" fmla="*/ 39 w 62"/>
                    <a:gd name="T1" fmla="*/ 0 h 119"/>
                    <a:gd name="T2" fmla="*/ 24 w 62"/>
                    <a:gd name="T3" fmla="*/ 3 h 119"/>
                    <a:gd name="T4" fmla="*/ 23 w 62"/>
                    <a:gd name="T5" fmla="*/ 3 h 119"/>
                    <a:gd name="T6" fmla="*/ 15 w 62"/>
                    <a:gd name="T7" fmla="*/ 5 h 119"/>
                    <a:gd name="T8" fmla="*/ 6 w 62"/>
                    <a:gd name="T9" fmla="*/ 11 h 119"/>
                    <a:gd name="T10" fmla="*/ 1 w 62"/>
                    <a:gd name="T11" fmla="*/ 18 h 119"/>
                    <a:gd name="T12" fmla="*/ 0 w 62"/>
                    <a:gd name="T13" fmla="*/ 28 h 119"/>
                    <a:gd name="T14" fmla="*/ 0 w 62"/>
                    <a:gd name="T15" fmla="*/ 40 h 119"/>
                    <a:gd name="T16" fmla="*/ 3 w 62"/>
                    <a:gd name="T17" fmla="*/ 51 h 119"/>
                    <a:gd name="T18" fmla="*/ 13 w 62"/>
                    <a:gd name="T19" fmla="*/ 59 h 119"/>
                    <a:gd name="T20" fmla="*/ 17 w 62"/>
                    <a:gd name="T21" fmla="*/ 61 h 119"/>
                    <a:gd name="T22" fmla="*/ 24 w 62"/>
                    <a:gd name="T23" fmla="*/ 100 h 119"/>
                    <a:gd name="T24" fmla="*/ 23 w 62"/>
                    <a:gd name="T25" fmla="*/ 100 h 119"/>
                    <a:gd name="T26" fmla="*/ 17 w 62"/>
                    <a:gd name="T27" fmla="*/ 98 h 119"/>
                    <a:gd name="T28" fmla="*/ 14 w 62"/>
                    <a:gd name="T29" fmla="*/ 91 h 119"/>
                    <a:gd name="T30" fmla="*/ 0 w 62"/>
                    <a:gd name="T31" fmla="*/ 85 h 119"/>
                    <a:gd name="T32" fmla="*/ 0 w 62"/>
                    <a:gd name="T33" fmla="*/ 91 h 119"/>
                    <a:gd name="T34" fmla="*/ 1 w 62"/>
                    <a:gd name="T35" fmla="*/ 100 h 119"/>
                    <a:gd name="T36" fmla="*/ 6 w 62"/>
                    <a:gd name="T37" fmla="*/ 108 h 119"/>
                    <a:gd name="T38" fmla="*/ 15 w 62"/>
                    <a:gd name="T39" fmla="*/ 113 h 119"/>
                    <a:gd name="T40" fmla="*/ 23 w 62"/>
                    <a:gd name="T41" fmla="*/ 115 h 119"/>
                    <a:gd name="T42" fmla="*/ 24 w 62"/>
                    <a:gd name="T43" fmla="*/ 119 h 119"/>
                    <a:gd name="T44" fmla="*/ 39 w 62"/>
                    <a:gd name="T45" fmla="*/ 114 h 119"/>
                    <a:gd name="T46" fmla="*/ 44 w 62"/>
                    <a:gd name="T47" fmla="*/ 114 h 119"/>
                    <a:gd name="T48" fmla="*/ 51 w 62"/>
                    <a:gd name="T49" fmla="*/ 110 h 119"/>
                    <a:gd name="T50" fmla="*/ 58 w 62"/>
                    <a:gd name="T51" fmla="*/ 104 h 119"/>
                    <a:gd name="T52" fmla="*/ 62 w 62"/>
                    <a:gd name="T53" fmla="*/ 95 h 119"/>
                    <a:gd name="T54" fmla="*/ 62 w 62"/>
                    <a:gd name="T55" fmla="*/ 79 h 119"/>
                    <a:gd name="T56" fmla="*/ 61 w 62"/>
                    <a:gd name="T57" fmla="*/ 73 h 119"/>
                    <a:gd name="T58" fmla="*/ 55 w 62"/>
                    <a:gd name="T59" fmla="*/ 64 h 119"/>
                    <a:gd name="T60" fmla="*/ 45 w 62"/>
                    <a:gd name="T61" fmla="*/ 57 h 119"/>
                    <a:gd name="T62" fmla="*/ 39 w 62"/>
                    <a:gd name="T63" fmla="*/ 55 h 119"/>
                    <a:gd name="T64" fmla="*/ 39 w 62"/>
                    <a:gd name="T65" fmla="*/ 18 h 119"/>
                    <a:gd name="T66" fmla="*/ 45 w 62"/>
                    <a:gd name="T67" fmla="*/ 21 h 119"/>
                    <a:gd name="T68" fmla="*/ 48 w 62"/>
                    <a:gd name="T69" fmla="*/ 28 h 119"/>
                    <a:gd name="T70" fmla="*/ 62 w 62"/>
                    <a:gd name="T71" fmla="*/ 33 h 119"/>
                    <a:gd name="T72" fmla="*/ 62 w 62"/>
                    <a:gd name="T73" fmla="*/ 28 h 119"/>
                    <a:gd name="T74" fmla="*/ 60 w 62"/>
                    <a:gd name="T75" fmla="*/ 19 h 119"/>
                    <a:gd name="T76" fmla="*/ 56 w 62"/>
                    <a:gd name="T77" fmla="*/ 11 h 119"/>
                    <a:gd name="T78" fmla="*/ 48 w 62"/>
                    <a:gd name="T79" fmla="*/ 6 h 119"/>
                    <a:gd name="T80" fmla="*/ 39 w 62"/>
                    <a:gd name="T81" fmla="*/ 4 h 119"/>
                    <a:gd name="T82" fmla="*/ 48 w 62"/>
                    <a:gd name="T83" fmla="*/ 79 h 119"/>
                    <a:gd name="T84" fmla="*/ 48 w 62"/>
                    <a:gd name="T85" fmla="*/ 91 h 119"/>
                    <a:gd name="T86" fmla="*/ 45 w 62"/>
                    <a:gd name="T87" fmla="*/ 97 h 119"/>
                    <a:gd name="T88" fmla="*/ 39 w 62"/>
                    <a:gd name="T89" fmla="*/ 100 h 119"/>
                    <a:gd name="T90" fmla="*/ 42 w 62"/>
                    <a:gd name="T91" fmla="*/ 71 h 119"/>
                    <a:gd name="T92" fmla="*/ 46 w 62"/>
                    <a:gd name="T93" fmla="*/ 75 h 119"/>
                    <a:gd name="T94" fmla="*/ 48 w 62"/>
                    <a:gd name="T95" fmla="*/ 79 h 119"/>
                    <a:gd name="T96" fmla="*/ 22 w 62"/>
                    <a:gd name="T97" fmla="*/ 48 h 119"/>
                    <a:gd name="T98" fmla="*/ 22 w 62"/>
                    <a:gd name="T99" fmla="*/ 48 h 119"/>
                    <a:gd name="T100" fmla="*/ 19 w 62"/>
                    <a:gd name="T101" fmla="*/ 47 h 119"/>
                    <a:gd name="T102" fmla="*/ 14 w 62"/>
                    <a:gd name="T103" fmla="*/ 42 h 119"/>
                    <a:gd name="T104" fmla="*/ 14 w 62"/>
                    <a:gd name="T105" fmla="*/ 28 h 119"/>
                    <a:gd name="T106" fmla="*/ 15 w 62"/>
                    <a:gd name="T107" fmla="*/ 24 h 119"/>
                    <a:gd name="T108" fmla="*/ 20 w 62"/>
                    <a:gd name="T109" fmla="*/ 18 h 119"/>
                    <a:gd name="T110" fmla="*/ 24 w 62"/>
                    <a:gd name="T111" fmla="*/ 18 h 119"/>
                    <a:gd name="T112" fmla="*/ 22 w 62"/>
                    <a:gd name="T113" fmla="*/ 48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2" h="119">
                      <a:moveTo>
                        <a:pt x="39" y="4"/>
                      </a:moveTo>
                      <a:lnTo>
                        <a:pt x="39" y="0"/>
                      </a:lnTo>
                      <a:lnTo>
                        <a:pt x="24" y="0"/>
                      </a:lnTo>
                      <a:lnTo>
                        <a:pt x="24" y="3"/>
                      </a:lnTo>
                      <a:lnTo>
                        <a:pt x="23" y="3"/>
                      </a:lnTo>
                      <a:lnTo>
                        <a:pt x="23" y="3"/>
                      </a:lnTo>
                      <a:lnTo>
                        <a:pt x="19" y="4"/>
                      </a:lnTo>
                      <a:lnTo>
                        <a:pt x="15" y="5"/>
                      </a:lnTo>
                      <a:lnTo>
                        <a:pt x="10" y="7"/>
                      </a:lnTo>
                      <a:lnTo>
                        <a:pt x="6" y="11"/>
                      </a:lnTo>
                      <a:lnTo>
                        <a:pt x="4" y="14"/>
                      </a:lnTo>
                      <a:lnTo>
                        <a:pt x="1" y="18"/>
                      </a:lnTo>
                      <a:lnTo>
                        <a:pt x="0" y="24"/>
                      </a:lnTo>
                      <a:lnTo>
                        <a:pt x="0" y="28"/>
                      </a:lnTo>
                      <a:lnTo>
                        <a:pt x="0" y="40"/>
                      </a:lnTo>
                      <a:lnTo>
                        <a:pt x="0" y="40"/>
                      </a:lnTo>
                      <a:lnTo>
                        <a:pt x="0" y="45"/>
                      </a:lnTo>
                      <a:lnTo>
                        <a:pt x="3" y="51"/>
                      </a:lnTo>
                      <a:lnTo>
                        <a:pt x="7" y="55"/>
                      </a:lnTo>
                      <a:lnTo>
                        <a:pt x="13" y="59"/>
                      </a:lnTo>
                      <a:lnTo>
                        <a:pt x="17" y="61"/>
                      </a:lnTo>
                      <a:lnTo>
                        <a:pt x="17" y="61"/>
                      </a:lnTo>
                      <a:lnTo>
                        <a:pt x="24" y="65"/>
                      </a:lnTo>
                      <a:lnTo>
                        <a:pt x="24" y="100"/>
                      </a:lnTo>
                      <a:lnTo>
                        <a:pt x="23" y="100"/>
                      </a:lnTo>
                      <a:lnTo>
                        <a:pt x="23" y="100"/>
                      </a:lnTo>
                      <a:lnTo>
                        <a:pt x="20" y="100"/>
                      </a:lnTo>
                      <a:lnTo>
                        <a:pt x="17" y="98"/>
                      </a:lnTo>
                      <a:lnTo>
                        <a:pt x="15" y="95"/>
                      </a:lnTo>
                      <a:lnTo>
                        <a:pt x="14" y="91"/>
                      </a:lnTo>
                      <a:lnTo>
                        <a:pt x="14" y="85"/>
                      </a:lnTo>
                      <a:lnTo>
                        <a:pt x="0" y="85"/>
                      </a:lnTo>
                      <a:lnTo>
                        <a:pt x="0" y="91"/>
                      </a:lnTo>
                      <a:lnTo>
                        <a:pt x="0" y="91"/>
                      </a:lnTo>
                      <a:lnTo>
                        <a:pt x="0" y="95"/>
                      </a:lnTo>
                      <a:lnTo>
                        <a:pt x="1" y="100"/>
                      </a:lnTo>
                      <a:lnTo>
                        <a:pt x="4" y="105"/>
                      </a:lnTo>
                      <a:lnTo>
                        <a:pt x="6" y="108"/>
                      </a:lnTo>
                      <a:lnTo>
                        <a:pt x="10" y="111"/>
                      </a:lnTo>
                      <a:lnTo>
                        <a:pt x="15" y="113"/>
                      </a:lnTo>
                      <a:lnTo>
                        <a:pt x="19" y="114"/>
                      </a:lnTo>
                      <a:lnTo>
                        <a:pt x="23" y="115"/>
                      </a:lnTo>
                      <a:lnTo>
                        <a:pt x="24" y="115"/>
                      </a:lnTo>
                      <a:lnTo>
                        <a:pt x="24" y="119"/>
                      </a:lnTo>
                      <a:lnTo>
                        <a:pt x="39" y="119"/>
                      </a:lnTo>
                      <a:lnTo>
                        <a:pt x="39" y="114"/>
                      </a:lnTo>
                      <a:lnTo>
                        <a:pt x="39" y="114"/>
                      </a:lnTo>
                      <a:lnTo>
                        <a:pt x="44" y="114"/>
                      </a:lnTo>
                      <a:lnTo>
                        <a:pt x="48" y="112"/>
                      </a:lnTo>
                      <a:lnTo>
                        <a:pt x="51" y="110"/>
                      </a:lnTo>
                      <a:lnTo>
                        <a:pt x="56" y="107"/>
                      </a:lnTo>
                      <a:lnTo>
                        <a:pt x="58" y="104"/>
                      </a:lnTo>
                      <a:lnTo>
                        <a:pt x="60" y="99"/>
                      </a:lnTo>
                      <a:lnTo>
                        <a:pt x="62" y="95"/>
                      </a:lnTo>
                      <a:lnTo>
                        <a:pt x="62" y="91"/>
                      </a:lnTo>
                      <a:lnTo>
                        <a:pt x="62" y="79"/>
                      </a:lnTo>
                      <a:lnTo>
                        <a:pt x="62" y="79"/>
                      </a:lnTo>
                      <a:lnTo>
                        <a:pt x="61" y="73"/>
                      </a:lnTo>
                      <a:lnTo>
                        <a:pt x="59" y="68"/>
                      </a:lnTo>
                      <a:lnTo>
                        <a:pt x="55" y="64"/>
                      </a:lnTo>
                      <a:lnTo>
                        <a:pt x="49" y="58"/>
                      </a:lnTo>
                      <a:lnTo>
                        <a:pt x="45" y="57"/>
                      </a:lnTo>
                      <a:lnTo>
                        <a:pt x="45" y="57"/>
                      </a:lnTo>
                      <a:lnTo>
                        <a:pt x="39" y="55"/>
                      </a:lnTo>
                      <a:lnTo>
                        <a:pt x="39" y="18"/>
                      </a:lnTo>
                      <a:lnTo>
                        <a:pt x="39" y="18"/>
                      </a:lnTo>
                      <a:lnTo>
                        <a:pt x="43" y="19"/>
                      </a:lnTo>
                      <a:lnTo>
                        <a:pt x="45" y="21"/>
                      </a:lnTo>
                      <a:lnTo>
                        <a:pt x="47" y="25"/>
                      </a:lnTo>
                      <a:lnTo>
                        <a:pt x="48" y="28"/>
                      </a:lnTo>
                      <a:lnTo>
                        <a:pt x="48" y="33"/>
                      </a:lnTo>
                      <a:lnTo>
                        <a:pt x="62" y="33"/>
                      </a:lnTo>
                      <a:lnTo>
                        <a:pt x="62" y="28"/>
                      </a:lnTo>
                      <a:lnTo>
                        <a:pt x="62" y="28"/>
                      </a:lnTo>
                      <a:lnTo>
                        <a:pt x="62" y="24"/>
                      </a:lnTo>
                      <a:lnTo>
                        <a:pt x="60" y="19"/>
                      </a:lnTo>
                      <a:lnTo>
                        <a:pt x="58" y="15"/>
                      </a:lnTo>
                      <a:lnTo>
                        <a:pt x="56" y="11"/>
                      </a:lnTo>
                      <a:lnTo>
                        <a:pt x="51" y="8"/>
                      </a:lnTo>
                      <a:lnTo>
                        <a:pt x="48" y="6"/>
                      </a:lnTo>
                      <a:lnTo>
                        <a:pt x="44" y="4"/>
                      </a:lnTo>
                      <a:lnTo>
                        <a:pt x="39" y="4"/>
                      </a:lnTo>
                      <a:lnTo>
                        <a:pt x="39" y="4"/>
                      </a:lnTo>
                      <a:close/>
                      <a:moveTo>
                        <a:pt x="48" y="79"/>
                      </a:moveTo>
                      <a:lnTo>
                        <a:pt x="48" y="91"/>
                      </a:lnTo>
                      <a:lnTo>
                        <a:pt x="48" y="91"/>
                      </a:lnTo>
                      <a:lnTo>
                        <a:pt x="47" y="94"/>
                      </a:lnTo>
                      <a:lnTo>
                        <a:pt x="45" y="97"/>
                      </a:lnTo>
                      <a:lnTo>
                        <a:pt x="43" y="99"/>
                      </a:lnTo>
                      <a:lnTo>
                        <a:pt x="39" y="100"/>
                      </a:lnTo>
                      <a:lnTo>
                        <a:pt x="39" y="70"/>
                      </a:lnTo>
                      <a:lnTo>
                        <a:pt x="42" y="71"/>
                      </a:lnTo>
                      <a:lnTo>
                        <a:pt x="42" y="71"/>
                      </a:lnTo>
                      <a:lnTo>
                        <a:pt x="46" y="75"/>
                      </a:lnTo>
                      <a:lnTo>
                        <a:pt x="47" y="77"/>
                      </a:lnTo>
                      <a:lnTo>
                        <a:pt x="48" y="79"/>
                      </a:lnTo>
                      <a:lnTo>
                        <a:pt x="48" y="79"/>
                      </a:lnTo>
                      <a:close/>
                      <a:moveTo>
                        <a:pt x="22" y="48"/>
                      </a:moveTo>
                      <a:lnTo>
                        <a:pt x="22" y="48"/>
                      </a:lnTo>
                      <a:lnTo>
                        <a:pt x="22" y="48"/>
                      </a:lnTo>
                      <a:lnTo>
                        <a:pt x="19" y="47"/>
                      </a:lnTo>
                      <a:lnTo>
                        <a:pt x="19" y="47"/>
                      </a:lnTo>
                      <a:lnTo>
                        <a:pt x="16" y="44"/>
                      </a:lnTo>
                      <a:lnTo>
                        <a:pt x="14" y="42"/>
                      </a:lnTo>
                      <a:lnTo>
                        <a:pt x="14" y="40"/>
                      </a:lnTo>
                      <a:lnTo>
                        <a:pt x="14" y="28"/>
                      </a:lnTo>
                      <a:lnTo>
                        <a:pt x="14" y="28"/>
                      </a:lnTo>
                      <a:lnTo>
                        <a:pt x="15" y="24"/>
                      </a:lnTo>
                      <a:lnTo>
                        <a:pt x="17" y="20"/>
                      </a:lnTo>
                      <a:lnTo>
                        <a:pt x="20" y="18"/>
                      </a:lnTo>
                      <a:lnTo>
                        <a:pt x="23" y="18"/>
                      </a:lnTo>
                      <a:lnTo>
                        <a:pt x="24" y="18"/>
                      </a:lnTo>
                      <a:lnTo>
                        <a:pt x="24" y="50"/>
                      </a:lnTo>
                      <a:lnTo>
                        <a:pt x="22" y="4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a:ln>
                      <a:noFill/>
                    </a:ln>
                    <a:solidFill>
                      <a:prstClr val="black"/>
                    </a:solidFill>
                    <a:effectLst/>
                    <a:uLnTx/>
                    <a:uFillTx/>
                    <a:latin typeface="Calibri"/>
                    <a:cs typeface="+mn-cs"/>
                  </a:endParaRPr>
                </a:p>
              </p:txBody>
            </p:sp>
          </p:grpSp>
        </p:grpSp>
        <p:grpSp>
          <p:nvGrpSpPr>
            <p:cNvPr id="20" name="组合 19"/>
            <p:cNvGrpSpPr/>
            <p:nvPr/>
          </p:nvGrpSpPr>
          <p:grpSpPr>
            <a:xfrm>
              <a:off x="-521312" y="4983563"/>
              <a:ext cx="5409633" cy="1634067"/>
              <a:chOff x="-521312" y="4983563"/>
              <a:chExt cx="5409633" cy="1634067"/>
            </a:xfrm>
          </p:grpSpPr>
          <p:sp>
            <p:nvSpPr>
              <p:cNvPr id="21" name="Rectangle 3"/>
              <p:cNvSpPr txBox="1">
                <a:spLocks noChangeArrowheads="1"/>
              </p:cNvSpPr>
              <p:nvPr/>
            </p:nvSpPr>
            <p:spPr bwMode="auto">
              <a:xfrm>
                <a:off x="-521312" y="5367224"/>
                <a:ext cx="4874162" cy="1250406"/>
              </a:xfrm>
              <a:prstGeom prst="rect">
                <a:avLst/>
              </a:prstGeom>
              <a:noFill/>
              <a:ln w="9525">
                <a:noFill/>
                <a:miter lim="800000"/>
              </a:ln>
            </p:spPr>
            <p:txBody>
              <a:bodyPr wrap="square" lIns="0" tIns="0" rIns="0" bIns="0" anchor="t" anchorCtr="0">
                <a:spAutoFit/>
                <a:scene3d>
                  <a:camera prst="orthographicFront"/>
                  <a:lightRig rig="threePt" dir="t"/>
                </a:scene3d>
                <a:sp3d>
                  <a:bevelT w="0" h="0"/>
                </a:sp3d>
              </a:bodyPr>
              <a:lstStyle>
                <a:lvl1pPr fontAlgn="auto">
                  <a:lnSpc>
                    <a:spcPct val="150000"/>
                  </a:lnSpc>
                  <a:spcBef>
                    <a:spcPts val="0"/>
                  </a:spcBef>
                  <a:spcAft>
                    <a:spcPts val="0"/>
                  </a:spcAft>
                  <a:buFont typeface="Arial" panose="020B0604020202090204" pitchFamily="34" charset="0"/>
                  <a:buNone/>
                  <a:defRPr kumimoji="0">
                    <a:solidFill>
                      <a:srgbClr val="FFC000"/>
                    </a:solidFill>
                    <a:latin typeface="微软雅黑" panose="020B0503020204020204" pitchFamily="34" charset="-122"/>
                    <a:ea typeface="微软雅黑" panose="020B0503020204020204" pitchFamily="34" charset="-122"/>
                    <a:cs typeface="Tahoma" panose="020B0804030504040204" pitchFamily="34" charset="0"/>
                  </a:defRPr>
                </a:lvl1pPr>
              </a:lstStyle>
              <a:p>
                <a:r>
                  <a:rPr lang="zh-CN" altLang="en-US" sz="2400" dirty="0"/>
                  <a:t>我们认为更加开放的世界是一个更好的设计，人们因此能获得更多信息来做出更好的决定和产生更大的影响。</a:t>
                </a:r>
                <a:endParaRPr lang="en-US" altLang="zh-CN" sz="2400" dirty="0"/>
              </a:p>
            </p:txBody>
          </p:sp>
          <p:sp>
            <p:nvSpPr>
              <p:cNvPr id="22" name="TextBox 15"/>
              <p:cNvSpPr txBox="1"/>
              <p:nvPr/>
            </p:nvSpPr>
            <p:spPr>
              <a:xfrm>
                <a:off x="1981250" y="4983563"/>
                <a:ext cx="2471461" cy="347335"/>
              </a:xfrm>
              <a:prstGeom prst="rect">
                <a:avLst/>
              </a:prstGeom>
            </p:spPr>
            <p:txBody>
              <a:bodyPr wrap="square" rtlCol="0">
                <a:spAutoFit/>
              </a:bodyPr>
              <a:lstStyle/>
              <a:p>
                <a:pPr marL="0" marR="0" lvl="0" indent="0" algn="r" defTabSz="914400" rtl="0" eaLnBrk="1" fontAlgn="auto" latinLnBrk="0" hangingPunct="1">
                  <a:lnSpc>
                    <a:spcPct val="100000"/>
                  </a:lnSpc>
                  <a:spcBef>
                    <a:spcPts val="0"/>
                  </a:spcBef>
                  <a:spcAft>
                    <a:spcPts val="0"/>
                  </a:spcAft>
                  <a:buClr>
                    <a:prstClr val="black">
                      <a:lumMod val="85000"/>
                      <a:lumOff val="15000"/>
                    </a:prstClr>
                  </a:buClr>
                  <a:buSzPct val="105000"/>
                  <a:buFontTx/>
                  <a:buNone/>
                  <a:defRPr/>
                </a:pPr>
                <a:r>
                  <a:rPr kumimoji="0" lang="zh-CN" altLang="en-US" sz="2400" b="1" i="0" u="none" strike="noStrike" kern="1200" cap="none" spc="0" normalizeH="0" baseline="0" noProof="0" dirty="0">
                    <a:ln>
                      <a:noFill/>
                    </a:ln>
                    <a:solidFill>
                      <a:srgbClr val="54D0CA"/>
                    </a:solidFill>
                    <a:effectLst/>
                    <a:uLnTx/>
                    <a:uFillTx/>
                    <a:latin typeface="Calibri" panose="020F0502020204030204" pitchFamily="34" charset="0"/>
                    <a:ea typeface="微软雅黑"/>
                    <a:cs typeface="+mn-cs"/>
                  </a:rPr>
                  <a:t>保持开放</a:t>
                </a:r>
                <a:endParaRPr kumimoji="0" lang="zh-CN" altLang="en-US" sz="2400" b="1" i="0" u="none" strike="noStrike" kern="1200" cap="none" spc="0" normalizeH="0" baseline="0" noProof="0" dirty="0">
                  <a:ln>
                    <a:noFill/>
                  </a:ln>
                  <a:solidFill>
                    <a:srgbClr val="54D0CA"/>
                  </a:solidFill>
                  <a:effectLst/>
                  <a:uLnTx/>
                  <a:uFillTx/>
                  <a:latin typeface="Calibri" panose="020F0502020204030204" pitchFamily="34" charset="0"/>
                  <a:ea typeface="微软雅黑"/>
                  <a:cs typeface="+mn-cs"/>
                </a:endParaRPr>
              </a:p>
            </p:txBody>
          </p:sp>
          <p:grpSp>
            <p:nvGrpSpPr>
              <p:cNvPr id="23" name="Group 43"/>
              <p:cNvGrpSpPr/>
              <p:nvPr/>
            </p:nvGrpSpPr>
            <p:grpSpPr>
              <a:xfrm>
                <a:off x="4548014" y="5127991"/>
                <a:ext cx="340307" cy="408197"/>
                <a:chOff x="4051300" y="3109913"/>
                <a:chExt cx="628650" cy="754063"/>
              </a:xfrm>
              <a:solidFill>
                <a:srgbClr val="54D0CA"/>
              </a:solidFill>
            </p:grpSpPr>
            <p:sp>
              <p:nvSpPr>
                <p:cNvPr id="24" name="Freeform 44"/>
                <p:cNvSpPr>
                  <a:spLocks noEditPoints="1"/>
                </p:cNvSpPr>
                <p:nvPr/>
              </p:nvSpPr>
              <p:spPr bwMode="auto">
                <a:xfrm>
                  <a:off x="4051300" y="3109913"/>
                  <a:ext cx="628650" cy="754063"/>
                </a:xfrm>
                <a:custGeom>
                  <a:avLst/>
                  <a:gdLst>
                    <a:gd name="T0" fmla="*/ 376 w 396"/>
                    <a:gd name="T1" fmla="*/ 361 h 475"/>
                    <a:gd name="T2" fmla="*/ 287 w 396"/>
                    <a:gd name="T3" fmla="*/ 265 h 475"/>
                    <a:gd name="T4" fmla="*/ 258 w 396"/>
                    <a:gd name="T5" fmla="*/ 133 h 475"/>
                    <a:gd name="T6" fmla="*/ 244 w 396"/>
                    <a:gd name="T7" fmla="*/ 70 h 475"/>
                    <a:gd name="T8" fmla="*/ 237 w 396"/>
                    <a:gd name="T9" fmla="*/ 52 h 475"/>
                    <a:gd name="T10" fmla="*/ 233 w 396"/>
                    <a:gd name="T11" fmla="*/ 39 h 475"/>
                    <a:gd name="T12" fmla="*/ 226 w 396"/>
                    <a:gd name="T13" fmla="*/ 27 h 475"/>
                    <a:gd name="T14" fmla="*/ 220 w 396"/>
                    <a:gd name="T15" fmla="*/ 17 h 475"/>
                    <a:gd name="T16" fmla="*/ 213 w 396"/>
                    <a:gd name="T17" fmla="*/ 10 h 475"/>
                    <a:gd name="T18" fmla="*/ 189 w 396"/>
                    <a:gd name="T19" fmla="*/ 6 h 475"/>
                    <a:gd name="T20" fmla="*/ 182 w 396"/>
                    <a:gd name="T21" fmla="*/ 11 h 475"/>
                    <a:gd name="T22" fmla="*/ 176 w 396"/>
                    <a:gd name="T23" fmla="*/ 18 h 475"/>
                    <a:gd name="T24" fmla="*/ 169 w 396"/>
                    <a:gd name="T25" fmla="*/ 28 h 475"/>
                    <a:gd name="T26" fmla="*/ 164 w 396"/>
                    <a:gd name="T27" fmla="*/ 41 h 475"/>
                    <a:gd name="T28" fmla="*/ 157 w 396"/>
                    <a:gd name="T29" fmla="*/ 55 h 475"/>
                    <a:gd name="T30" fmla="*/ 152 w 396"/>
                    <a:gd name="T31" fmla="*/ 70 h 475"/>
                    <a:gd name="T32" fmla="*/ 139 w 396"/>
                    <a:gd name="T33" fmla="*/ 144 h 475"/>
                    <a:gd name="T34" fmla="*/ 102 w 396"/>
                    <a:gd name="T35" fmla="*/ 278 h 475"/>
                    <a:gd name="T36" fmla="*/ 19 w 396"/>
                    <a:gd name="T37" fmla="*/ 362 h 475"/>
                    <a:gd name="T38" fmla="*/ 1 w 396"/>
                    <a:gd name="T39" fmla="*/ 438 h 475"/>
                    <a:gd name="T40" fmla="*/ 124 w 396"/>
                    <a:gd name="T41" fmla="*/ 474 h 475"/>
                    <a:gd name="T42" fmla="*/ 258 w 396"/>
                    <a:gd name="T43" fmla="*/ 469 h 475"/>
                    <a:gd name="T44" fmla="*/ 339 w 396"/>
                    <a:gd name="T45" fmla="*/ 461 h 475"/>
                    <a:gd name="T46" fmla="*/ 374 w 396"/>
                    <a:gd name="T47" fmla="*/ 378 h 475"/>
                    <a:gd name="T48" fmla="*/ 328 w 396"/>
                    <a:gd name="T49" fmla="*/ 355 h 475"/>
                    <a:gd name="T50" fmla="*/ 262 w 396"/>
                    <a:gd name="T51" fmla="*/ 259 h 475"/>
                    <a:gd name="T52" fmla="*/ 351 w 396"/>
                    <a:gd name="T53" fmla="*/ 360 h 475"/>
                    <a:gd name="T54" fmla="*/ 168 w 396"/>
                    <a:gd name="T55" fmla="*/ 68 h 475"/>
                    <a:gd name="T56" fmla="*/ 172 w 396"/>
                    <a:gd name="T57" fmla="*/ 55 h 475"/>
                    <a:gd name="T58" fmla="*/ 178 w 396"/>
                    <a:gd name="T59" fmla="*/ 43 h 475"/>
                    <a:gd name="T60" fmla="*/ 182 w 396"/>
                    <a:gd name="T61" fmla="*/ 35 h 475"/>
                    <a:gd name="T62" fmla="*/ 187 w 396"/>
                    <a:gd name="T63" fmla="*/ 26 h 475"/>
                    <a:gd name="T64" fmla="*/ 194 w 396"/>
                    <a:gd name="T65" fmla="*/ 20 h 475"/>
                    <a:gd name="T66" fmla="*/ 203 w 396"/>
                    <a:gd name="T67" fmla="*/ 20 h 475"/>
                    <a:gd name="T68" fmla="*/ 208 w 396"/>
                    <a:gd name="T69" fmla="*/ 25 h 475"/>
                    <a:gd name="T70" fmla="*/ 213 w 396"/>
                    <a:gd name="T71" fmla="*/ 34 h 475"/>
                    <a:gd name="T72" fmla="*/ 218 w 396"/>
                    <a:gd name="T73" fmla="*/ 42 h 475"/>
                    <a:gd name="T74" fmla="*/ 223 w 396"/>
                    <a:gd name="T75" fmla="*/ 55 h 475"/>
                    <a:gd name="T76" fmla="*/ 166 w 396"/>
                    <a:gd name="T77" fmla="*/ 75 h 475"/>
                    <a:gd name="T78" fmla="*/ 243 w 396"/>
                    <a:gd name="T79" fmla="*/ 142 h 475"/>
                    <a:gd name="T80" fmla="*/ 154 w 396"/>
                    <a:gd name="T81" fmla="*/ 132 h 475"/>
                    <a:gd name="T82" fmla="*/ 62 w 396"/>
                    <a:gd name="T83" fmla="*/ 347 h 475"/>
                    <a:gd name="T84" fmla="*/ 129 w 396"/>
                    <a:gd name="T85" fmla="*/ 273 h 475"/>
                    <a:gd name="T86" fmla="*/ 56 w 396"/>
                    <a:gd name="T87" fmla="*/ 364 h 475"/>
                    <a:gd name="T88" fmla="*/ 22 w 396"/>
                    <a:gd name="T89" fmla="*/ 378 h 475"/>
                    <a:gd name="T90" fmla="*/ 27 w 396"/>
                    <a:gd name="T91" fmla="*/ 395 h 475"/>
                    <a:gd name="T92" fmla="*/ 139 w 396"/>
                    <a:gd name="T93" fmla="*/ 436 h 475"/>
                    <a:gd name="T94" fmla="*/ 99 w 396"/>
                    <a:gd name="T95" fmla="*/ 371 h 475"/>
                    <a:gd name="T96" fmla="*/ 62 w 396"/>
                    <a:gd name="T97" fmla="*/ 401 h 475"/>
                    <a:gd name="T98" fmla="*/ 72 w 396"/>
                    <a:gd name="T99" fmla="*/ 436 h 475"/>
                    <a:gd name="T100" fmla="*/ 95 w 396"/>
                    <a:gd name="T101" fmla="*/ 385 h 475"/>
                    <a:gd name="T102" fmla="*/ 72 w 396"/>
                    <a:gd name="T103" fmla="*/ 460 h 475"/>
                    <a:gd name="T104" fmla="*/ 153 w 396"/>
                    <a:gd name="T105" fmla="*/ 448 h 475"/>
                    <a:gd name="T106" fmla="*/ 325 w 396"/>
                    <a:gd name="T107" fmla="*/ 450 h 475"/>
                    <a:gd name="T108" fmla="*/ 294 w 396"/>
                    <a:gd name="T109" fmla="*/ 392 h 475"/>
                    <a:gd name="T110" fmla="*/ 322 w 396"/>
                    <a:gd name="T111" fmla="*/ 416 h 475"/>
                    <a:gd name="T112" fmla="*/ 326 w 396"/>
                    <a:gd name="T113" fmla="*/ 382 h 475"/>
                    <a:gd name="T114" fmla="*/ 290 w 396"/>
                    <a:gd name="T115" fmla="*/ 375 h 475"/>
                    <a:gd name="T116" fmla="*/ 258 w 396"/>
                    <a:gd name="T117" fmla="*/ 292 h 475"/>
                    <a:gd name="T118" fmla="*/ 375 w 396"/>
                    <a:gd name="T119" fmla="*/ 400 h 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96" h="475">
                      <a:moveTo>
                        <a:pt x="396" y="427"/>
                      </a:moveTo>
                      <a:lnTo>
                        <a:pt x="396" y="427"/>
                      </a:lnTo>
                      <a:lnTo>
                        <a:pt x="396" y="411"/>
                      </a:lnTo>
                      <a:lnTo>
                        <a:pt x="395" y="393"/>
                      </a:lnTo>
                      <a:lnTo>
                        <a:pt x="393" y="386"/>
                      </a:lnTo>
                      <a:lnTo>
                        <a:pt x="391" y="378"/>
                      </a:lnTo>
                      <a:lnTo>
                        <a:pt x="387" y="373"/>
                      </a:lnTo>
                      <a:lnTo>
                        <a:pt x="384" y="367"/>
                      </a:lnTo>
                      <a:lnTo>
                        <a:pt x="378" y="362"/>
                      </a:lnTo>
                      <a:lnTo>
                        <a:pt x="376" y="361"/>
                      </a:lnTo>
                      <a:lnTo>
                        <a:pt x="376" y="361"/>
                      </a:lnTo>
                      <a:lnTo>
                        <a:pt x="364" y="353"/>
                      </a:lnTo>
                      <a:lnTo>
                        <a:pt x="352" y="344"/>
                      </a:lnTo>
                      <a:lnTo>
                        <a:pt x="341" y="335"/>
                      </a:lnTo>
                      <a:lnTo>
                        <a:pt x="330" y="324"/>
                      </a:lnTo>
                      <a:lnTo>
                        <a:pt x="320" y="313"/>
                      </a:lnTo>
                      <a:lnTo>
                        <a:pt x="311" y="303"/>
                      </a:lnTo>
                      <a:lnTo>
                        <a:pt x="302" y="290"/>
                      </a:lnTo>
                      <a:lnTo>
                        <a:pt x="294" y="278"/>
                      </a:lnTo>
                      <a:lnTo>
                        <a:pt x="287" y="265"/>
                      </a:lnTo>
                      <a:lnTo>
                        <a:pt x="280" y="251"/>
                      </a:lnTo>
                      <a:lnTo>
                        <a:pt x="274" y="237"/>
                      </a:lnTo>
                      <a:lnTo>
                        <a:pt x="270" y="223"/>
                      </a:lnTo>
                      <a:lnTo>
                        <a:pt x="265" y="207"/>
                      </a:lnTo>
                      <a:lnTo>
                        <a:pt x="262" y="193"/>
                      </a:lnTo>
                      <a:lnTo>
                        <a:pt x="260" y="178"/>
                      </a:lnTo>
                      <a:lnTo>
                        <a:pt x="258" y="162"/>
                      </a:lnTo>
                      <a:lnTo>
                        <a:pt x="258" y="144"/>
                      </a:lnTo>
                      <a:lnTo>
                        <a:pt x="258" y="144"/>
                      </a:lnTo>
                      <a:lnTo>
                        <a:pt x="258" y="133"/>
                      </a:lnTo>
                      <a:lnTo>
                        <a:pt x="256" y="120"/>
                      </a:lnTo>
                      <a:lnTo>
                        <a:pt x="249" y="90"/>
                      </a:lnTo>
                      <a:lnTo>
                        <a:pt x="250" y="90"/>
                      </a:lnTo>
                      <a:lnTo>
                        <a:pt x="245" y="71"/>
                      </a:lnTo>
                      <a:lnTo>
                        <a:pt x="245" y="71"/>
                      </a:lnTo>
                      <a:lnTo>
                        <a:pt x="244" y="70"/>
                      </a:lnTo>
                      <a:lnTo>
                        <a:pt x="244" y="70"/>
                      </a:lnTo>
                      <a:lnTo>
                        <a:pt x="244" y="70"/>
                      </a:lnTo>
                      <a:lnTo>
                        <a:pt x="244" y="70"/>
                      </a:lnTo>
                      <a:lnTo>
                        <a:pt x="244" y="70"/>
                      </a:lnTo>
                      <a:lnTo>
                        <a:pt x="244" y="70"/>
                      </a:lnTo>
                      <a:lnTo>
                        <a:pt x="241" y="64"/>
                      </a:lnTo>
                      <a:lnTo>
                        <a:pt x="241" y="64"/>
                      </a:lnTo>
                      <a:lnTo>
                        <a:pt x="241" y="64"/>
                      </a:lnTo>
                      <a:lnTo>
                        <a:pt x="241" y="64"/>
                      </a:lnTo>
                      <a:lnTo>
                        <a:pt x="239" y="57"/>
                      </a:lnTo>
                      <a:lnTo>
                        <a:pt x="239" y="57"/>
                      </a:lnTo>
                      <a:lnTo>
                        <a:pt x="239" y="57"/>
                      </a:lnTo>
                      <a:lnTo>
                        <a:pt x="239" y="57"/>
                      </a:lnTo>
                      <a:lnTo>
                        <a:pt x="237" y="52"/>
                      </a:lnTo>
                      <a:lnTo>
                        <a:pt x="237" y="52"/>
                      </a:lnTo>
                      <a:lnTo>
                        <a:pt x="237" y="51"/>
                      </a:lnTo>
                      <a:lnTo>
                        <a:pt x="237" y="51"/>
                      </a:lnTo>
                      <a:lnTo>
                        <a:pt x="235" y="47"/>
                      </a:lnTo>
                      <a:lnTo>
                        <a:pt x="235" y="47"/>
                      </a:lnTo>
                      <a:lnTo>
                        <a:pt x="235" y="44"/>
                      </a:lnTo>
                      <a:lnTo>
                        <a:pt x="235" y="44"/>
                      </a:lnTo>
                      <a:lnTo>
                        <a:pt x="233" y="41"/>
                      </a:lnTo>
                      <a:lnTo>
                        <a:pt x="233" y="41"/>
                      </a:lnTo>
                      <a:lnTo>
                        <a:pt x="233" y="39"/>
                      </a:lnTo>
                      <a:lnTo>
                        <a:pt x="233" y="39"/>
                      </a:lnTo>
                      <a:lnTo>
                        <a:pt x="231" y="36"/>
                      </a:lnTo>
                      <a:lnTo>
                        <a:pt x="231" y="36"/>
                      </a:lnTo>
                      <a:lnTo>
                        <a:pt x="230" y="34"/>
                      </a:lnTo>
                      <a:lnTo>
                        <a:pt x="230" y="34"/>
                      </a:lnTo>
                      <a:lnTo>
                        <a:pt x="229" y="31"/>
                      </a:lnTo>
                      <a:lnTo>
                        <a:pt x="229" y="31"/>
                      </a:lnTo>
                      <a:lnTo>
                        <a:pt x="227" y="29"/>
                      </a:lnTo>
                      <a:lnTo>
                        <a:pt x="227" y="29"/>
                      </a:lnTo>
                      <a:lnTo>
                        <a:pt x="226" y="27"/>
                      </a:lnTo>
                      <a:lnTo>
                        <a:pt x="226" y="27"/>
                      </a:lnTo>
                      <a:lnTo>
                        <a:pt x="225" y="25"/>
                      </a:lnTo>
                      <a:lnTo>
                        <a:pt x="225" y="25"/>
                      </a:lnTo>
                      <a:lnTo>
                        <a:pt x="223" y="23"/>
                      </a:lnTo>
                      <a:lnTo>
                        <a:pt x="223" y="23"/>
                      </a:lnTo>
                      <a:lnTo>
                        <a:pt x="222" y="21"/>
                      </a:lnTo>
                      <a:lnTo>
                        <a:pt x="222" y="21"/>
                      </a:lnTo>
                      <a:lnTo>
                        <a:pt x="221" y="18"/>
                      </a:lnTo>
                      <a:lnTo>
                        <a:pt x="221" y="18"/>
                      </a:lnTo>
                      <a:lnTo>
                        <a:pt x="220" y="17"/>
                      </a:lnTo>
                      <a:lnTo>
                        <a:pt x="220" y="17"/>
                      </a:lnTo>
                      <a:lnTo>
                        <a:pt x="219" y="15"/>
                      </a:lnTo>
                      <a:lnTo>
                        <a:pt x="219" y="15"/>
                      </a:lnTo>
                      <a:lnTo>
                        <a:pt x="217" y="14"/>
                      </a:lnTo>
                      <a:lnTo>
                        <a:pt x="217" y="14"/>
                      </a:lnTo>
                      <a:lnTo>
                        <a:pt x="216" y="12"/>
                      </a:lnTo>
                      <a:lnTo>
                        <a:pt x="216" y="12"/>
                      </a:lnTo>
                      <a:lnTo>
                        <a:pt x="214" y="11"/>
                      </a:lnTo>
                      <a:lnTo>
                        <a:pt x="214" y="11"/>
                      </a:lnTo>
                      <a:lnTo>
                        <a:pt x="213" y="10"/>
                      </a:lnTo>
                      <a:lnTo>
                        <a:pt x="213" y="10"/>
                      </a:lnTo>
                      <a:lnTo>
                        <a:pt x="211" y="8"/>
                      </a:lnTo>
                      <a:lnTo>
                        <a:pt x="211" y="8"/>
                      </a:lnTo>
                      <a:lnTo>
                        <a:pt x="210" y="8"/>
                      </a:lnTo>
                      <a:lnTo>
                        <a:pt x="210" y="8"/>
                      </a:lnTo>
                      <a:lnTo>
                        <a:pt x="205" y="3"/>
                      </a:lnTo>
                      <a:lnTo>
                        <a:pt x="198" y="0"/>
                      </a:lnTo>
                      <a:lnTo>
                        <a:pt x="192" y="3"/>
                      </a:lnTo>
                      <a:lnTo>
                        <a:pt x="192" y="3"/>
                      </a:lnTo>
                      <a:lnTo>
                        <a:pt x="189" y="6"/>
                      </a:lnTo>
                      <a:lnTo>
                        <a:pt x="189" y="6"/>
                      </a:lnTo>
                      <a:lnTo>
                        <a:pt x="187" y="7"/>
                      </a:lnTo>
                      <a:lnTo>
                        <a:pt x="187" y="7"/>
                      </a:lnTo>
                      <a:lnTo>
                        <a:pt x="185" y="8"/>
                      </a:lnTo>
                      <a:lnTo>
                        <a:pt x="185" y="8"/>
                      </a:lnTo>
                      <a:lnTo>
                        <a:pt x="184" y="9"/>
                      </a:lnTo>
                      <a:lnTo>
                        <a:pt x="184" y="9"/>
                      </a:lnTo>
                      <a:lnTo>
                        <a:pt x="183" y="10"/>
                      </a:lnTo>
                      <a:lnTo>
                        <a:pt x="183" y="10"/>
                      </a:lnTo>
                      <a:lnTo>
                        <a:pt x="182" y="11"/>
                      </a:lnTo>
                      <a:lnTo>
                        <a:pt x="182" y="11"/>
                      </a:lnTo>
                      <a:lnTo>
                        <a:pt x="181" y="12"/>
                      </a:lnTo>
                      <a:lnTo>
                        <a:pt x="181" y="12"/>
                      </a:lnTo>
                      <a:lnTo>
                        <a:pt x="179" y="14"/>
                      </a:lnTo>
                      <a:lnTo>
                        <a:pt x="179" y="14"/>
                      </a:lnTo>
                      <a:lnTo>
                        <a:pt x="178" y="15"/>
                      </a:lnTo>
                      <a:lnTo>
                        <a:pt x="178" y="15"/>
                      </a:lnTo>
                      <a:lnTo>
                        <a:pt x="177" y="17"/>
                      </a:lnTo>
                      <a:lnTo>
                        <a:pt x="177" y="17"/>
                      </a:lnTo>
                      <a:lnTo>
                        <a:pt x="176" y="18"/>
                      </a:lnTo>
                      <a:lnTo>
                        <a:pt x="176" y="18"/>
                      </a:lnTo>
                      <a:lnTo>
                        <a:pt x="175" y="21"/>
                      </a:lnTo>
                      <a:lnTo>
                        <a:pt x="175" y="21"/>
                      </a:lnTo>
                      <a:lnTo>
                        <a:pt x="172" y="23"/>
                      </a:lnTo>
                      <a:lnTo>
                        <a:pt x="172" y="23"/>
                      </a:lnTo>
                      <a:lnTo>
                        <a:pt x="171" y="25"/>
                      </a:lnTo>
                      <a:lnTo>
                        <a:pt x="171" y="25"/>
                      </a:lnTo>
                      <a:lnTo>
                        <a:pt x="170" y="27"/>
                      </a:lnTo>
                      <a:lnTo>
                        <a:pt x="170" y="27"/>
                      </a:lnTo>
                      <a:lnTo>
                        <a:pt x="169" y="28"/>
                      </a:lnTo>
                      <a:lnTo>
                        <a:pt x="169" y="28"/>
                      </a:lnTo>
                      <a:lnTo>
                        <a:pt x="168" y="31"/>
                      </a:lnTo>
                      <a:lnTo>
                        <a:pt x="168" y="31"/>
                      </a:lnTo>
                      <a:lnTo>
                        <a:pt x="167" y="34"/>
                      </a:lnTo>
                      <a:lnTo>
                        <a:pt x="167" y="34"/>
                      </a:lnTo>
                      <a:lnTo>
                        <a:pt x="166" y="36"/>
                      </a:lnTo>
                      <a:lnTo>
                        <a:pt x="166" y="36"/>
                      </a:lnTo>
                      <a:lnTo>
                        <a:pt x="165" y="38"/>
                      </a:lnTo>
                      <a:lnTo>
                        <a:pt x="165" y="38"/>
                      </a:lnTo>
                      <a:lnTo>
                        <a:pt x="164" y="41"/>
                      </a:lnTo>
                      <a:lnTo>
                        <a:pt x="164" y="41"/>
                      </a:lnTo>
                      <a:lnTo>
                        <a:pt x="163" y="43"/>
                      </a:lnTo>
                      <a:lnTo>
                        <a:pt x="163" y="43"/>
                      </a:lnTo>
                      <a:lnTo>
                        <a:pt x="160" y="47"/>
                      </a:lnTo>
                      <a:lnTo>
                        <a:pt x="160" y="47"/>
                      </a:lnTo>
                      <a:lnTo>
                        <a:pt x="159" y="49"/>
                      </a:lnTo>
                      <a:lnTo>
                        <a:pt x="159" y="49"/>
                      </a:lnTo>
                      <a:lnTo>
                        <a:pt x="158" y="52"/>
                      </a:lnTo>
                      <a:lnTo>
                        <a:pt x="158" y="52"/>
                      </a:lnTo>
                      <a:lnTo>
                        <a:pt x="157" y="55"/>
                      </a:lnTo>
                      <a:lnTo>
                        <a:pt x="157" y="55"/>
                      </a:lnTo>
                      <a:lnTo>
                        <a:pt x="156" y="58"/>
                      </a:lnTo>
                      <a:lnTo>
                        <a:pt x="156" y="58"/>
                      </a:lnTo>
                      <a:lnTo>
                        <a:pt x="155" y="62"/>
                      </a:lnTo>
                      <a:lnTo>
                        <a:pt x="155" y="62"/>
                      </a:lnTo>
                      <a:lnTo>
                        <a:pt x="154" y="64"/>
                      </a:lnTo>
                      <a:lnTo>
                        <a:pt x="154" y="64"/>
                      </a:lnTo>
                      <a:lnTo>
                        <a:pt x="153" y="69"/>
                      </a:lnTo>
                      <a:lnTo>
                        <a:pt x="153" y="69"/>
                      </a:lnTo>
                      <a:lnTo>
                        <a:pt x="152" y="70"/>
                      </a:lnTo>
                      <a:lnTo>
                        <a:pt x="152" y="70"/>
                      </a:lnTo>
                      <a:lnTo>
                        <a:pt x="152" y="71"/>
                      </a:lnTo>
                      <a:lnTo>
                        <a:pt x="152" y="71"/>
                      </a:lnTo>
                      <a:lnTo>
                        <a:pt x="152" y="71"/>
                      </a:lnTo>
                      <a:lnTo>
                        <a:pt x="146" y="90"/>
                      </a:lnTo>
                      <a:lnTo>
                        <a:pt x="148" y="90"/>
                      </a:lnTo>
                      <a:lnTo>
                        <a:pt x="148" y="90"/>
                      </a:lnTo>
                      <a:lnTo>
                        <a:pt x="141" y="120"/>
                      </a:lnTo>
                      <a:lnTo>
                        <a:pt x="139" y="133"/>
                      </a:lnTo>
                      <a:lnTo>
                        <a:pt x="139" y="144"/>
                      </a:lnTo>
                      <a:lnTo>
                        <a:pt x="139" y="162"/>
                      </a:lnTo>
                      <a:lnTo>
                        <a:pt x="139" y="162"/>
                      </a:lnTo>
                      <a:lnTo>
                        <a:pt x="137" y="178"/>
                      </a:lnTo>
                      <a:lnTo>
                        <a:pt x="135" y="193"/>
                      </a:lnTo>
                      <a:lnTo>
                        <a:pt x="131" y="209"/>
                      </a:lnTo>
                      <a:lnTo>
                        <a:pt x="127" y="223"/>
                      </a:lnTo>
                      <a:lnTo>
                        <a:pt x="122" y="237"/>
                      </a:lnTo>
                      <a:lnTo>
                        <a:pt x="116" y="251"/>
                      </a:lnTo>
                      <a:lnTo>
                        <a:pt x="110" y="265"/>
                      </a:lnTo>
                      <a:lnTo>
                        <a:pt x="102" y="278"/>
                      </a:lnTo>
                      <a:lnTo>
                        <a:pt x="95" y="290"/>
                      </a:lnTo>
                      <a:lnTo>
                        <a:pt x="86" y="303"/>
                      </a:lnTo>
                      <a:lnTo>
                        <a:pt x="76" y="313"/>
                      </a:lnTo>
                      <a:lnTo>
                        <a:pt x="67" y="324"/>
                      </a:lnTo>
                      <a:lnTo>
                        <a:pt x="56" y="335"/>
                      </a:lnTo>
                      <a:lnTo>
                        <a:pt x="44" y="344"/>
                      </a:lnTo>
                      <a:lnTo>
                        <a:pt x="32" y="353"/>
                      </a:lnTo>
                      <a:lnTo>
                        <a:pt x="20" y="361"/>
                      </a:lnTo>
                      <a:lnTo>
                        <a:pt x="19" y="362"/>
                      </a:lnTo>
                      <a:lnTo>
                        <a:pt x="19" y="362"/>
                      </a:lnTo>
                      <a:lnTo>
                        <a:pt x="13" y="367"/>
                      </a:lnTo>
                      <a:lnTo>
                        <a:pt x="13" y="367"/>
                      </a:lnTo>
                      <a:lnTo>
                        <a:pt x="8" y="372"/>
                      </a:lnTo>
                      <a:lnTo>
                        <a:pt x="6" y="378"/>
                      </a:lnTo>
                      <a:lnTo>
                        <a:pt x="4" y="386"/>
                      </a:lnTo>
                      <a:lnTo>
                        <a:pt x="2" y="393"/>
                      </a:lnTo>
                      <a:lnTo>
                        <a:pt x="1" y="411"/>
                      </a:lnTo>
                      <a:lnTo>
                        <a:pt x="0" y="426"/>
                      </a:lnTo>
                      <a:lnTo>
                        <a:pt x="0" y="426"/>
                      </a:lnTo>
                      <a:lnTo>
                        <a:pt x="1" y="438"/>
                      </a:lnTo>
                      <a:lnTo>
                        <a:pt x="1" y="444"/>
                      </a:lnTo>
                      <a:lnTo>
                        <a:pt x="2" y="450"/>
                      </a:lnTo>
                      <a:lnTo>
                        <a:pt x="2" y="450"/>
                      </a:lnTo>
                      <a:lnTo>
                        <a:pt x="57" y="450"/>
                      </a:lnTo>
                      <a:lnTo>
                        <a:pt x="57" y="450"/>
                      </a:lnTo>
                      <a:lnTo>
                        <a:pt x="58" y="461"/>
                      </a:lnTo>
                      <a:lnTo>
                        <a:pt x="59" y="474"/>
                      </a:lnTo>
                      <a:lnTo>
                        <a:pt x="72" y="474"/>
                      </a:lnTo>
                      <a:lnTo>
                        <a:pt x="111" y="474"/>
                      </a:lnTo>
                      <a:lnTo>
                        <a:pt x="124" y="474"/>
                      </a:lnTo>
                      <a:lnTo>
                        <a:pt x="125" y="461"/>
                      </a:lnTo>
                      <a:lnTo>
                        <a:pt x="125" y="461"/>
                      </a:lnTo>
                      <a:lnTo>
                        <a:pt x="125" y="450"/>
                      </a:lnTo>
                      <a:lnTo>
                        <a:pt x="138" y="450"/>
                      </a:lnTo>
                      <a:lnTo>
                        <a:pt x="138" y="450"/>
                      </a:lnTo>
                      <a:lnTo>
                        <a:pt x="139" y="469"/>
                      </a:lnTo>
                      <a:lnTo>
                        <a:pt x="140" y="475"/>
                      </a:lnTo>
                      <a:lnTo>
                        <a:pt x="257" y="475"/>
                      </a:lnTo>
                      <a:lnTo>
                        <a:pt x="258" y="469"/>
                      </a:lnTo>
                      <a:lnTo>
                        <a:pt x="258" y="469"/>
                      </a:lnTo>
                      <a:lnTo>
                        <a:pt x="259" y="450"/>
                      </a:lnTo>
                      <a:lnTo>
                        <a:pt x="271" y="450"/>
                      </a:lnTo>
                      <a:lnTo>
                        <a:pt x="271" y="450"/>
                      </a:lnTo>
                      <a:lnTo>
                        <a:pt x="272" y="461"/>
                      </a:lnTo>
                      <a:lnTo>
                        <a:pt x="273" y="474"/>
                      </a:lnTo>
                      <a:lnTo>
                        <a:pt x="286" y="474"/>
                      </a:lnTo>
                      <a:lnTo>
                        <a:pt x="325" y="474"/>
                      </a:lnTo>
                      <a:lnTo>
                        <a:pt x="338" y="474"/>
                      </a:lnTo>
                      <a:lnTo>
                        <a:pt x="339" y="461"/>
                      </a:lnTo>
                      <a:lnTo>
                        <a:pt x="339" y="461"/>
                      </a:lnTo>
                      <a:lnTo>
                        <a:pt x="339" y="450"/>
                      </a:lnTo>
                      <a:lnTo>
                        <a:pt x="395" y="450"/>
                      </a:lnTo>
                      <a:lnTo>
                        <a:pt x="395" y="450"/>
                      </a:lnTo>
                      <a:lnTo>
                        <a:pt x="396" y="444"/>
                      </a:lnTo>
                      <a:lnTo>
                        <a:pt x="396" y="444"/>
                      </a:lnTo>
                      <a:lnTo>
                        <a:pt x="396" y="438"/>
                      </a:lnTo>
                      <a:lnTo>
                        <a:pt x="396" y="427"/>
                      </a:lnTo>
                      <a:lnTo>
                        <a:pt x="396" y="427"/>
                      </a:lnTo>
                      <a:close/>
                      <a:moveTo>
                        <a:pt x="369" y="373"/>
                      </a:moveTo>
                      <a:lnTo>
                        <a:pt x="374" y="378"/>
                      </a:lnTo>
                      <a:lnTo>
                        <a:pt x="374" y="378"/>
                      </a:lnTo>
                      <a:lnTo>
                        <a:pt x="376" y="380"/>
                      </a:lnTo>
                      <a:lnTo>
                        <a:pt x="378" y="384"/>
                      </a:lnTo>
                      <a:lnTo>
                        <a:pt x="376" y="384"/>
                      </a:lnTo>
                      <a:lnTo>
                        <a:pt x="375" y="382"/>
                      </a:lnTo>
                      <a:lnTo>
                        <a:pt x="375" y="382"/>
                      </a:lnTo>
                      <a:lnTo>
                        <a:pt x="362" y="377"/>
                      </a:lnTo>
                      <a:lnTo>
                        <a:pt x="351" y="371"/>
                      </a:lnTo>
                      <a:lnTo>
                        <a:pt x="339" y="363"/>
                      </a:lnTo>
                      <a:lnTo>
                        <a:pt x="328" y="355"/>
                      </a:lnTo>
                      <a:lnTo>
                        <a:pt x="318" y="348"/>
                      </a:lnTo>
                      <a:lnTo>
                        <a:pt x="308" y="339"/>
                      </a:lnTo>
                      <a:lnTo>
                        <a:pt x="300" y="331"/>
                      </a:lnTo>
                      <a:lnTo>
                        <a:pt x="292" y="322"/>
                      </a:lnTo>
                      <a:lnTo>
                        <a:pt x="285" y="312"/>
                      </a:lnTo>
                      <a:lnTo>
                        <a:pt x="279" y="303"/>
                      </a:lnTo>
                      <a:lnTo>
                        <a:pt x="274" y="292"/>
                      </a:lnTo>
                      <a:lnTo>
                        <a:pt x="268" y="281"/>
                      </a:lnTo>
                      <a:lnTo>
                        <a:pt x="265" y="270"/>
                      </a:lnTo>
                      <a:lnTo>
                        <a:pt x="262" y="259"/>
                      </a:lnTo>
                      <a:lnTo>
                        <a:pt x="260" y="249"/>
                      </a:lnTo>
                      <a:lnTo>
                        <a:pt x="259" y="237"/>
                      </a:lnTo>
                      <a:lnTo>
                        <a:pt x="259" y="237"/>
                      </a:lnTo>
                      <a:lnTo>
                        <a:pt x="267" y="257"/>
                      </a:lnTo>
                      <a:lnTo>
                        <a:pt x="278" y="278"/>
                      </a:lnTo>
                      <a:lnTo>
                        <a:pt x="289" y="296"/>
                      </a:lnTo>
                      <a:lnTo>
                        <a:pt x="302" y="314"/>
                      </a:lnTo>
                      <a:lnTo>
                        <a:pt x="317" y="331"/>
                      </a:lnTo>
                      <a:lnTo>
                        <a:pt x="333" y="347"/>
                      </a:lnTo>
                      <a:lnTo>
                        <a:pt x="351" y="360"/>
                      </a:lnTo>
                      <a:lnTo>
                        <a:pt x="369" y="373"/>
                      </a:lnTo>
                      <a:lnTo>
                        <a:pt x="369" y="373"/>
                      </a:lnTo>
                      <a:close/>
                      <a:moveTo>
                        <a:pt x="166" y="75"/>
                      </a:moveTo>
                      <a:lnTo>
                        <a:pt x="166" y="75"/>
                      </a:lnTo>
                      <a:lnTo>
                        <a:pt x="166" y="74"/>
                      </a:lnTo>
                      <a:lnTo>
                        <a:pt x="166" y="74"/>
                      </a:lnTo>
                      <a:lnTo>
                        <a:pt x="167" y="70"/>
                      </a:lnTo>
                      <a:lnTo>
                        <a:pt x="167" y="70"/>
                      </a:lnTo>
                      <a:lnTo>
                        <a:pt x="168" y="68"/>
                      </a:lnTo>
                      <a:lnTo>
                        <a:pt x="168" y="68"/>
                      </a:lnTo>
                      <a:lnTo>
                        <a:pt x="169" y="65"/>
                      </a:lnTo>
                      <a:lnTo>
                        <a:pt x="169" y="65"/>
                      </a:lnTo>
                      <a:lnTo>
                        <a:pt x="170" y="63"/>
                      </a:lnTo>
                      <a:lnTo>
                        <a:pt x="170" y="63"/>
                      </a:lnTo>
                      <a:lnTo>
                        <a:pt x="170" y="61"/>
                      </a:lnTo>
                      <a:lnTo>
                        <a:pt x="170" y="61"/>
                      </a:lnTo>
                      <a:lnTo>
                        <a:pt x="171" y="57"/>
                      </a:lnTo>
                      <a:lnTo>
                        <a:pt x="171" y="57"/>
                      </a:lnTo>
                      <a:lnTo>
                        <a:pt x="172" y="55"/>
                      </a:lnTo>
                      <a:lnTo>
                        <a:pt x="172" y="55"/>
                      </a:lnTo>
                      <a:lnTo>
                        <a:pt x="173" y="53"/>
                      </a:lnTo>
                      <a:lnTo>
                        <a:pt x="173" y="53"/>
                      </a:lnTo>
                      <a:lnTo>
                        <a:pt x="175" y="51"/>
                      </a:lnTo>
                      <a:lnTo>
                        <a:pt x="175" y="51"/>
                      </a:lnTo>
                      <a:lnTo>
                        <a:pt x="176" y="48"/>
                      </a:lnTo>
                      <a:lnTo>
                        <a:pt x="176" y="48"/>
                      </a:lnTo>
                      <a:lnTo>
                        <a:pt x="177" y="47"/>
                      </a:lnTo>
                      <a:lnTo>
                        <a:pt x="177" y="47"/>
                      </a:lnTo>
                      <a:lnTo>
                        <a:pt x="178" y="43"/>
                      </a:lnTo>
                      <a:lnTo>
                        <a:pt x="178" y="43"/>
                      </a:lnTo>
                      <a:lnTo>
                        <a:pt x="178" y="42"/>
                      </a:lnTo>
                      <a:lnTo>
                        <a:pt x="178" y="42"/>
                      </a:lnTo>
                      <a:lnTo>
                        <a:pt x="180" y="39"/>
                      </a:lnTo>
                      <a:lnTo>
                        <a:pt x="180" y="39"/>
                      </a:lnTo>
                      <a:lnTo>
                        <a:pt x="180" y="38"/>
                      </a:lnTo>
                      <a:lnTo>
                        <a:pt x="180" y="38"/>
                      </a:lnTo>
                      <a:lnTo>
                        <a:pt x="182" y="36"/>
                      </a:lnTo>
                      <a:lnTo>
                        <a:pt x="182" y="36"/>
                      </a:lnTo>
                      <a:lnTo>
                        <a:pt x="182" y="35"/>
                      </a:lnTo>
                      <a:lnTo>
                        <a:pt x="182" y="35"/>
                      </a:lnTo>
                      <a:lnTo>
                        <a:pt x="183" y="31"/>
                      </a:lnTo>
                      <a:lnTo>
                        <a:pt x="183" y="31"/>
                      </a:lnTo>
                      <a:lnTo>
                        <a:pt x="184" y="30"/>
                      </a:lnTo>
                      <a:lnTo>
                        <a:pt x="184" y="30"/>
                      </a:lnTo>
                      <a:lnTo>
                        <a:pt x="185" y="28"/>
                      </a:lnTo>
                      <a:lnTo>
                        <a:pt x="185" y="28"/>
                      </a:lnTo>
                      <a:lnTo>
                        <a:pt x="186" y="27"/>
                      </a:lnTo>
                      <a:lnTo>
                        <a:pt x="186" y="27"/>
                      </a:lnTo>
                      <a:lnTo>
                        <a:pt x="187" y="26"/>
                      </a:lnTo>
                      <a:lnTo>
                        <a:pt x="187" y="26"/>
                      </a:lnTo>
                      <a:lnTo>
                        <a:pt x="189" y="25"/>
                      </a:lnTo>
                      <a:lnTo>
                        <a:pt x="189" y="25"/>
                      </a:lnTo>
                      <a:lnTo>
                        <a:pt x="191" y="23"/>
                      </a:lnTo>
                      <a:lnTo>
                        <a:pt x="191" y="23"/>
                      </a:lnTo>
                      <a:lnTo>
                        <a:pt x="191" y="22"/>
                      </a:lnTo>
                      <a:lnTo>
                        <a:pt x="191" y="22"/>
                      </a:lnTo>
                      <a:lnTo>
                        <a:pt x="193" y="21"/>
                      </a:lnTo>
                      <a:lnTo>
                        <a:pt x="193" y="21"/>
                      </a:lnTo>
                      <a:lnTo>
                        <a:pt x="194" y="20"/>
                      </a:lnTo>
                      <a:lnTo>
                        <a:pt x="194" y="20"/>
                      </a:lnTo>
                      <a:lnTo>
                        <a:pt x="195" y="18"/>
                      </a:lnTo>
                      <a:lnTo>
                        <a:pt x="195" y="18"/>
                      </a:lnTo>
                      <a:lnTo>
                        <a:pt x="196" y="17"/>
                      </a:lnTo>
                      <a:lnTo>
                        <a:pt x="196" y="17"/>
                      </a:lnTo>
                      <a:lnTo>
                        <a:pt x="198" y="16"/>
                      </a:lnTo>
                      <a:lnTo>
                        <a:pt x="198" y="16"/>
                      </a:lnTo>
                      <a:lnTo>
                        <a:pt x="200" y="17"/>
                      </a:lnTo>
                      <a:lnTo>
                        <a:pt x="200" y="17"/>
                      </a:lnTo>
                      <a:lnTo>
                        <a:pt x="203" y="20"/>
                      </a:lnTo>
                      <a:lnTo>
                        <a:pt x="203" y="20"/>
                      </a:lnTo>
                      <a:lnTo>
                        <a:pt x="203" y="20"/>
                      </a:lnTo>
                      <a:lnTo>
                        <a:pt x="203" y="20"/>
                      </a:lnTo>
                      <a:lnTo>
                        <a:pt x="205" y="22"/>
                      </a:lnTo>
                      <a:lnTo>
                        <a:pt x="205" y="22"/>
                      </a:lnTo>
                      <a:lnTo>
                        <a:pt x="205" y="22"/>
                      </a:lnTo>
                      <a:lnTo>
                        <a:pt x="205" y="22"/>
                      </a:lnTo>
                      <a:lnTo>
                        <a:pt x="207" y="24"/>
                      </a:lnTo>
                      <a:lnTo>
                        <a:pt x="207" y="24"/>
                      </a:lnTo>
                      <a:lnTo>
                        <a:pt x="208" y="25"/>
                      </a:lnTo>
                      <a:lnTo>
                        <a:pt x="208" y="25"/>
                      </a:lnTo>
                      <a:lnTo>
                        <a:pt x="209" y="27"/>
                      </a:lnTo>
                      <a:lnTo>
                        <a:pt x="209" y="27"/>
                      </a:lnTo>
                      <a:lnTo>
                        <a:pt x="210" y="27"/>
                      </a:lnTo>
                      <a:lnTo>
                        <a:pt x="210" y="27"/>
                      </a:lnTo>
                      <a:lnTo>
                        <a:pt x="211" y="30"/>
                      </a:lnTo>
                      <a:lnTo>
                        <a:pt x="211" y="30"/>
                      </a:lnTo>
                      <a:lnTo>
                        <a:pt x="212" y="30"/>
                      </a:lnTo>
                      <a:lnTo>
                        <a:pt x="212" y="30"/>
                      </a:lnTo>
                      <a:lnTo>
                        <a:pt x="213" y="34"/>
                      </a:lnTo>
                      <a:lnTo>
                        <a:pt x="213" y="34"/>
                      </a:lnTo>
                      <a:lnTo>
                        <a:pt x="214" y="35"/>
                      </a:lnTo>
                      <a:lnTo>
                        <a:pt x="214" y="35"/>
                      </a:lnTo>
                      <a:lnTo>
                        <a:pt x="216" y="37"/>
                      </a:lnTo>
                      <a:lnTo>
                        <a:pt x="216" y="37"/>
                      </a:lnTo>
                      <a:lnTo>
                        <a:pt x="217" y="38"/>
                      </a:lnTo>
                      <a:lnTo>
                        <a:pt x="217" y="38"/>
                      </a:lnTo>
                      <a:lnTo>
                        <a:pt x="218" y="41"/>
                      </a:lnTo>
                      <a:lnTo>
                        <a:pt x="218" y="41"/>
                      </a:lnTo>
                      <a:lnTo>
                        <a:pt x="218" y="42"/>
                      </a:lnTo>
                      <a:lnTo>
                        <a:pt x="218" y="42"/>
                      </a:lnTo>
                      <a:lnTo>
                        <a:pt x="220" y="45"/>
                      </a:lnTo>
                      <a:lnTo>
                        <a:pt x="220" y="45"/>
                      </a:lnTo>
                      <a:lnTo>
                        <a:pt x="220" y="47"/>
                      </a:lnTo>
                      <a:lnTo>
                        <a:pt x="220" y="47"/>
                      </a:lnTo>
                      <a:lnTo>
                        <a:pt x="222" y="50"/>
                      </a:lnTo>
                      <a:lnTo>
                        <a:pt x="222" y="50"/>
                      </a:lnTo>
                      <a:lnTo>
                        <a:pt x="222" y="51"/>
                      </a:lnTo>
                      <a:lnTo>
                        <a:pt x="222" y="51"/>
                      </a:lnTo>
                      <a:lnTo>
                        <a:pt x="223" y="55"/>
                      </a:lnTo>
                      <a:lnTo>
                        <a:pt x="223" y="55"/>
                      </a:lnTo>
                      <a:lnTo>
                        <a:pt x="224" y="55"/>
                      </a:lnTo>
                      <a:lnTo>
                        <a:pt x="224" y="55"/>
                      </a:lnTo>
                      <a:lnTo>
                        <a:pt x="225" y="60"/>
                      </a:lnTo>
                      <a:lnTo>
                        <a:pt x="225" y="60"/>
                      </a:lnTo>
                      <a:lnTo>
                        <a:pt x="225" y="61"/>
                      </a:lnTo>
                      <a:lnTo>
                        <a:pt x="225" y="61"/>
                      </a:lnTo>
                      <a:lnTo>
                        <a:pt x="231" y="76"/>
                      </a:lnTo>
                      <a:lnTo>
                        <a:pt x="166" y="76"/>
                      </a:lnTo>
                      <a:lnTo>
                        <a:pt x="166" y="76"/>
                      </a:lnTo>
                      <a:lnTo>
                        <a:pt x="166" y="75"/>
                      </a:lnTo>
                      <a:lnTo>
                        <a:pt x="166" y="75"/>
                      </a:lnTo>
                      <a:close/>
                      <a:moveTo>
                        <a:pt x="166" y="90"/>
                      </a:moveTo>
                      <a:lnTo>
                        <a:pt x="231" y="90"/>
                      </a:lnTo>
                      <a:lnTo>
                        <a:pt x="235" y="90"/>
                      </a:lnTo>
                      <a:lnTo>
                        <a:pt x="235" y="90"/>
                      </a:lnTo>
                      <a:lnTo>
                        <a:pt x="238" y="105"/>
                      </a:lnTo>
                      <a:lnTo>
                        <a:pt x="241" y="119"/>
                      </a:lnTo>
                      <a:lnTo>
                        <a:pt x="243" y="132"/>
                      </a:lnTo>
                      <a:lnTo>
                        <a:pt x="244" y="142"/>
                      </a:lnTo>
                      <a:lnTo>
                        <a:pt x="243" y="142"/>
                      </a:lnTo>
                      <a:lnTo>
                        <a:pt x="243" y="142"/>
                      </a:lnTo>
                      <a:lnTo>
                        <a:pt x="244" y="163"/>
                      </a:lnTo>
                      <a:lnTo>
                        <a:pt x="244" y="434"/>
                      </a:lnTo>
                      <a:lnTo>
                        <a:pt x="153" y="434"/>
                      </a:lnTo>
                      <a:lnTo>
                        <a:pt x="153" y="163"/>
                      </a:lnTo>
                      <a:lnTo>
                        <a:pt x="153" y="163"/>
                      </a:lnTo>
                      <a:lnTo>
                        <a:pt x="154" y="142"/>
                      </a:lnTo>
                      <a:lnTo>
                        <a:pt x="153" y="142"/>
                      </a:lnTo>
                      <a:lnTo>
                        <a:pt x="153" y="142"/>
                      </a:lnTo>
                      <a:lnTo>
                        <a:pt x="154" y="132"/>
                      </a:lnTo>
                      <a:lnTo>
                        <a:pt x="155" y="119"/>
                      </a:lnTo>
                      <a:lnTo>
                        <a:pt x="158" y="105"/>
                      </a:lnTo>
                      <a:lnTo>
                        <a:pt x="162" y="90"/>
                      </a:lnTo>
                      <a:lnTo>
                        <a:pt x="166" y="90"/>
                      </a:lnTo>
                      <a:close/>
                      <a:moveTo>
                        <a:pt x="22" y="378"/>
                      </a:moveTo>
                      <a:lnTo>
                        <a:pt x="22" y="378"/>
                      </a:lnTo>
                      <a:lnTo>
                        <a:pt x="28" y="373"/>
                      </a:lnTo>
                      <a:lnTo>
                        <a:pt x="28" y="373"/>
                      </a:lnTo>
                      <a:lnTo>
                        <a:pt x="46" y="361"/>
                      </a:lnTo>
                      <a:lnTo>
                        <a:pt x="62" y="347"/>
                      </a:lnTo>
                      <a:lnTo>
                        <a:pt x="78" y="333"/>
                      </a:lnTo>
                      <a:lnTo>
                        <a:pt x="92" y="317"/>
                      </a:lnTo>
                      <a:lnTo>
                        <a:pt x="105" y="298"/>
                      </a:lnTo>
                      <a:lnTo>
                        <a:pt x="117" y="280"/>
                      </a:lnTo>
                      <a:lnTo>
                        <a:pt x="127" y="260"/>
                      </a:lnTo>
                      <a:lnTo>
                        <a:pt x="136" y="241"/>
                      </a:lnTo>
                      <a:lnTo>
                        <a:pt x="136" y="241"/>
                      </a:lnTo>
                      <a:lnTo>
                        <a:pt x="135" y="252"/>
                      </a:lnTo>
                      <a:lnTo>
                        <a:pt x="132" y="263"/>
                      </a:lnTo>
                      <a:lnTo>
                        <a:pt x="129" y="273"/>
                      </a:lnTo>
                      <a:lnTo>
                        <a:pt x="125" y="284"/>
                      </a:lnTo>
                      <a:lnTo>
                        <a:pt x="121" y="295"/>
                      </a:lnTo>
                      <a:lnTo>
                        <a:pt x="115" y="305"/>
                      </a:lnTo>
                      <a:lnTo>
                        <a:pt x="109" y="314"/>
                      </a:lnTo>
                      <a:lnTo>
                        <a:pt x="102" y="323"/>
                      </a:lnTo>
                      <a:lnTo>
                        <a:pt x="95" y="333"/>
                      </a:lnTo>
                      <a:lnTo>
                        <a:pt x="86" y="341"/>
                      </a:lnTo>
                      <a:lnTo>
                        <a:pt x="76" y="349"/>
                      </a:lnTo>
                      <a:lnTo>
                        <a:pt x="67" y="357"/>
                      </a:lnTo>
                      <a:lnTo>
                        <a:pt x="56" y="364"/>
                      </a:lnTo>
                      <a:lnTo>
                        <a:pt x="45" y="371"/>
                      </a:lnTo>
                      <a:lnTo>
                        <a:pt x="33" y="377"/>
                      </a:lnTo>
                      <a:lnTo>
                        <a:pt x="21" y="382"/>
                      </a:lnTo>
                      <a:lnTo>
                        <a:pt x="20" y="384"/>
                      </a:lnTo>
                      <a:lnTo>
                        <a:pt x="20" y="384"/>
                      </a:lnTo>
                      <a:lnTo>
                        <a:pt x="19" y="384"/>
                      </a:lnTo>
                      <a:lnTo>
                        <a:pt x="19" y="384"/>
                      </a:lnTo>
                      <a:lnTo>
                        <a:pt x="20" y="380"/>
                      </a:lnTo>
                      <a:lnTo>
                        <a:pt x="22" y="378"/>
                      </a:lnTo>
                      <a:lnTo>
                        <a:pt x="22" y="378"/>
                      </a:lnTo>
                      <a:close/>
                      <a:moveTo>
                        <a:pt x="15" y="428"/>
                      </a:moveTo>
                      <a:lnTo>
                        <a:pt x="15" y="428"/>
                      </a:lnTo>
                      <a:lnTo>
                        <a:pt x="15" y="418"/>
                      </a:lnTo>
                      <a:lnTo>
                        <a:pt x="16" y="409"/>
                      </a:lnTo>
                      <a:lnTo>
                        <a:pt x="18" y="403"/>
                      </a:lnTo>
                      <a:lnTo>
                        <a:pt x="19" y="401"/>
                      </a:lnTo>
                      <a:lnTo>
                        <a:pt x="21" y="400"/>
                      </a:lnTo>
                      <a:lnTo>
                        <a:pt x="21" y="400"/>
                      </a:lnTo>
                      <a:lnTo>
                        <a:pt x="27" y="395"/>
                      </a:lnTo>
                      <a:lnTo>
                        <a:pt x="27" y="395"/>
                      </a:lnTo>
                      <a:lnTo>
                        <a:pt x="46" y="386"/>
                      </a:lnTo>
                      <a:lnTo>
                        <a:pt x="64" y="375"/>
                      </a:lnTo>
                      <a:lnTo>
                        <a:pt x="82" y="364"/>
                      </a:lnTo>
                      <a:lnTo>
                        <a:pt x="97" y="351"/>
                      </a:lnTo>
                      <a:lnTo>
                        <a:pt x="110" y="337"/>
                      </a:lnTo>
                      <a:lnTo>
                        <a:pt x="121" y="322"/>
                      </a:lnTo>
                      <a:lnTo>
                        <a:pt x="130" y="306"/>
                      </a:lnTo>
                      <a:lnTo>
                        <a:pt x="139" y="290"/>
                      </a:lnTo>
                      <a:lnTo>
                        <a:pt x="139" y="434"/>
                      </a:lnTo>
                      <a:lnTo>
                        <a:pt x="139" y="436"/>
                      </a:lnTo>
                      <a:lnTo>
                        <a:pt x="125" y="436"/>
                      </a:lnTo>
                      <a:lnTo>
                        <a:pt x="125" y="436"/>
                      </a:lnTo>
                      <a:lnTo>
                        <a:pt x="125" y="425"/>
                      </a:lnTo>
                      <a:lnTo>
                        <a:pt x="123" y="413"/>
                      </a:lnTo>
                      <a:lnTo>
                        <a:pt x="121" y="401"/>
                      </a:lnTo>
                      <a:lnTo>
                        <a:pt x="116" y="391"/>
                      </a:lnTo>
                      <a:lnTo>
                        <a:pt x="112" y="382"/>
                      </a:lnTo>
                      <a:lnTo>
                        <a:pt x="106" y="375"/>
                      </a:lnTo>
                      <a:lnTo>
                        <a:pt x="103" y="373"/>
                      </a:lnTo>
                      <a:lnTo>
                        <a:pt x="99" y="371"/>
                      </a:lnTo>
                      <a:lnTo>
                        <a:pt x="96" y="369"/>
                      </a:lnTo>
                      <a:lnTo>
                        <a:pt x="91" y="369"/>
                      </a:lnTo>
                      <a:lnTo>
                        <a:pt x="91" y="369"/>
                      </a:lnTo>
                      <a:lnTo>
                        <a:pt x="87" y="369"/>
                      </a:lnTo>
                      <a:lnTo>
                        <a:pt x="83" y="371"/>
                      </a:lnTo>
                      <a:lnTo>
                        <a:pt x="79" y="373"/>
                      </a:lnTo>
                      <a:lnTo>
                        <a:pt x="76" y="375"/>
                      </a:lnTo>
                      <a:lnTo>
                        <a:pt x="71" y="382"/>
                      </a:lnTo>
                      <a:lnTo>
                        <a:pt x="65" y="391"/>
                      </a:lnTo>
                      <a:lnTo>
                        <a:pt x="62" y="401"/>
                      </a:lnTo>
                      <a:lnTo>
                        <a:pt x="60" y="413"/>
                      </a:lnTo>
                      <a:lnTo>
                        <a:pt x="58" y="425"/>
                      </a:lnTo>
                      <a:lnTo>
                        <a:pt x="57" y="436"/>
                      </a:lnTo>
                      <a:lnTo>
                        <a:pt x="15" y="436"/>
                      </a:lnTo>
                      <a:lnTo>
                        <a:pt x="15" y="436"/>
                      </a:lnTo>
                      <a:lnTo>
                        <a:pt x="15" y="428"/>
                      </a:lnTo>
                      <a:lnTo>
                        <a:pt x="15" y="428"/>
                      </a:lnTo>
                      <a:close/>
                      <a:moveTo>
                        <a:pt x="111" y="436"/>
                      </a:moveTo>
                      <a:lnTo>
                        <a:pt x="72" y="436"/>
                      </a:lnTo>
                      <a:lnTo>
                        <a:pt x="72" y="436"/>
                      </a:lnTo>
                      <a:lnTo>
                        <a:pt x="72" y="426"/>
                      </a:lnTo>
                      <a:lnTo>
                        <a:pt x="74" y="416"/>
                      </a:lnTo>
                      <a:lnTo>
                        <a:pt x="75" y="406"/>
                      </a:lnTo>
                      <a:lnTo>
                        <a:pt x="78" y="399"/>
                      </a:lnTo>
                      <a:lnTo>
                        <a:pt x="81" y="392"/>
                      </a:lnTo>
                      <a:lnTo>
                        <a:pt x="84" y="388"/>
                      </a:lnTo>
                      <a:lnTo>
                        <a:pt x="87" y="385"/>
                      </a:lnTo>
                      <a:lnTo>
                        <a:pt x="91" y="384"/>
                      </a:lnTo>
                      <a:lnTo>
                        <a:pt x="91" y="384"/>
                      </a:lnTo>
                      <a:lnTo>
                        <a:pt x="95" y="385"/>
                      </a:lnTo>
                      <a:lnTo>
                        <a:pt x="99" y="388"/>
                      </a:lnTo>
                      <a:lnTo>
                        <a:pt x="102" y="392"/>
                      </a:lnTo>
                      <a:lnTo>
                        <a:pt x="104" y="399"/>
                      </a:lnTo>
                      <a:lnTo>
                        <a:pt x="108" y="406"/>
                      </a:lnTo>
                      <a:lnTo>
                        <a:pt x="109" y="416"/>
                      </a:lnTo>
                      <a:lnTo>
                        <a:pt x="111" y="426"/>
                      </a:lnTo>
                      <a:lnTo>
                        <a:pt x="111" y="436"/>
                      </a:lnTo>
                      <a:lnTo>
                        <a:pt x="111" y="436"/>
                      </a:lnTo>
                      <a:close/>
                      <a:moveTo>
                        <a:pt x="111" y="460"/>
                      </a:moveTo>
                      <a:lnTo>
                        <a:pt x="72" y="460"/>
                      </a:lnTo>
                      <a:lnTo>
                        <a:pt x="72" y="460"/>
                      </a:lnTo>
                      <a:lnTo>
                        <a:pt x="72" y="450"/>
                      </a:lnTo>
                      <a:lnTo>
                        <a:pt x="111" y="450"/>
                      </a:lnTo>
                      <a:lnTo>
                        <a:pt x="111" y="450"/>
                      </a:lnTo>
                      <a:lnTo>
                        <a:pt x="111" y="460"/>
                      </a:lnTo>
                      <a:lnTo>
                        <a:pt x="111" y="460"/>
                      </a:lnTo>
                      <a:close/>
                      <a:moveTo>
                        <a:pt x="153" y="461"/>
                      </a:moveTo>
                      <a:lnTo>
                        <a:pt x="153" y="461"/>
                      </a:lnTo>
                      <a:lnTo>
                        <a:pt x="152" y="448"/>
                      </a:lnTo>
                      <a:lnTo>
                        <a:pt x="153" y="448"/>
                      </a:lnTo>
                      <a:lnTo>
                        <a:pt x="244" y="448"/>
                      </a:lnTo>
                      <a:lnTo>
                        <a:pt x="245" y="448"/>
                      </a:lnTo>
                      <a:lnTo>
                        <a:pt x="245" y="448"/>
                      </a:lnTo>
                      <a:lnTo>
                        <a:pt x="244" y="461"/>
                      </a:lnTo>
                      <a:lnTo>
                        <a:pt x="153" y="461"/>
                      </a:lnTo>
                      <a:close/>
                      <a:moveTo>
                        <a:pt x="325" y="460"/>
                      </a:moveTo>
                      <a:lnTo>
                        <a:pt x="286" y="460"/>
                      </a:lnTo>
                      <a:lnTo>
                        <a:pt x="286" y="460"/>
                      </a:lnTo>
                      <a:lnTo>
                        <a:pt x="285" y="450"/>
                      </a:lnTo>
                      <a:lnTo>
                        <a:pt x="325" y="450"/>
                      </a:lnTo>
                      <a:lnTo>
                        <a:pt x="325" y="450"/>
                      </a:lnTo>
                      <a:lnTo>
                        <a:pt x="325" y="460"/>
                      </a:lnTo>
                      <a:lnTo>
                        <a:pt x="325" y="460"/>
                      </a:lnTo>
                      <a:close/>
                      <a:moveTo>
                        <a:pt x="286" y="436"/>
                      </a:moveTo>
                      <a:lnTo>
                        <a:pt x="286" y="436"/>
                      </a:lnTo>
                      <a:lnTo>
                        <a:pt x="286" y="426"/>
                      </a:lnTo>
                      <a:lnTo>
                        <a:pt x="288" y="416"/>
                      </a:lnTo>
                      <a:lnTo>
                        <a:pt x="289" y="406"/>
                      </a:lnTo>
                      <a:lnTo>
                        <a:pt x="292" y="399"/>
                      </a:lnTo>
                      <a:lnTo>
                        <a:pt x="294" y="392"/>
                      </a:lnTo>
                      <a:lnTo>
                        <a:pt x="298" y="388"/>
                      </a:lnTo>
                      <a:lnTo>
                        <a:pt x="301" y="385"/>
                      </a:lnTo>
                      <a:lnTo>
                        <a:pt x="305" y="384"/>
                      </a:lnTo>
                      <a:lnTo>
                        <a:pt x="305" y="384"/>
                      </a:lnTo>
                      <a:lnTo>
                        <a:pt x="308" y="385"/>
                      </a:lnTo>
                      <a:lnTo>
                        <a:pt x="313" y="388"/>
                      </a:lnTo>
                      <a:lnTo>
                        <a:pt x="316" y="392"/>
                      </a:lnTo>
                      <a:lnTo>
                        <a:pt x="318" y="399"/>
                      </a:lnTo>
                      <a:lnTo>
                        <a:pt x="320" y="406"/>
                      </a:lnTo>
                      <a:lnTo>
                        <a:pt x="322" y="416"/>
                      </a:lnTo>
                      <a:lnTo>
                        <a:pt x="325" y="426"/>
                      </a:lnTo>
                      <a:lnTo>
                        <a:pt x="325" y="436"/>
                      </a:lnTo>
                      <a:lnTo>
                        <a:pt x="286" y="436"/>
                      </a:lnTo>
                      <a:close/>
                      <a:moveTo>
                        <a:pt x="339" y="436"/>
                      </a:moveTo>
                      <a:lnTo>
                        <a:pt x="339" y="436"/>
                      </a:lnTo>
                      <a:lnTo>
                        <a:pt x="339" y="425"/>
                      </a:lnTo>
                      <a:lnTo>
                        <a:pt x="337" y="413"/>
                      </a:lnTo>
                      <a:lnTo>
                        <a:pt x="334" y="401"/>
                      </a:lnTo>
                      <a:lnTo>
                        <a:pt x="330" y="391"/>
                      </a:lnTo>
                      <a:lnTo>
                        <a:pt x="326" y="382"/>
                      </a:lnTo>
                      <a:lnTo>
                        <a:pt x="320" y="375"/>
                      </a:lnTo>
                      <a:lnTo>
                        <a:pt x="317" y="373"/>
                      </a:lnTo>
                      <a:lnTo>
                        <a:pt x="313" y="371"/>
                      </a:lnTo>
                      <a:lnTo>
                        <a:pt x="310" y="369"/>
                      </a:lnTo>
                      <a:lnTo>
                        <a:pt x="305" y="369"/>
                      </a:lnTo>
                      <a:lnTo>
                        <a:pt x="305" y="369"/>
                      </a:lnTo>
                      <a:lnTo>
                        <a:pt x="301" y="369"/>
                      </a:lnTo>
                      <a:lnTo>
                        <a:pt x="297" y="371"/>
                      </a:lnTo>
                      <a:lnTo>
                        <a:pt x="293" y="373"/>
                      </a:lnTo>
                      <a:lnTo>
                        <a:pt x="290" y="375"/>
                      </a:lnTo>
                      <a:lnTo>
                        <a:pt x="285" y="382"/>
                      </a:lnTo>
                      <a:lnTo>
                        <a:pt x="279" y="391"/>
                      </a:lnTo>
                      <a:lnTo>
                        <a:pt x="276" y="401"/>
                      </a:lnTo>
                      <a:lnTo>
                        <a:pt x="274" y="413"/>
                      </a:lnTo>
                      <a:lnTo>
                        <a:pt x="272" y="425"/>
                      </a:lnTo>
                      <a:lnTo>
                        <a:pt x="271" y="436"/>
                      </a:lnTo>
                      <a:lnTo>
                        <a:pt x="258" y="436"/>
                      </a:lnTo>
                      <a:lnTo>
                        <a:pt x="258" y="434"/>
                      </a:lnTo>
                      <a:lnTo>
                        <a:pt x="258" y="292"/>
                      </a:lnTo>
                      <a:lnTo>
                        <a:pt x="258" y="292"/>
                      </a:lnTo>
                      <a:lnTo>
                        <a:pt x="266" y="308"/>
                      </a:lnTo>
                      <a:lnTo>
                        <a:pt x="276" y="323"/>
                      </a:lnTo>
                      <a:lnTo>
                        <a:pt x="288" y="337"/>
                      </a:lnTo>
                      <a:lnTo>
                        <a:pt x="301" y="351"/>
                      </a:lnTo>
                      <a:lnTo>
                        <a:pt x="316" y="364"/>
                      </a:lnTo>
                      <a:lnTo>
                        <a:pt x="332" y="376"/>
                      </a:lnTo>
                      <a:lnTo>
                        <a:pt x="351" y="386"/>
                      </a:lnTo>
                      <a:lnTo>
                        <a:pt x="370" y="395"/>
                      </a:lnTo>
                      <a:lnTo>
                        <a:pt x="375" y="400"/>
                      </a:lnTo>
                      <a:lnTo>
                        <a:pt x="375" y="400"/>
                      </a:lnTo>
                      <a:lnTo>
                        <a:pt x="379" y="403"/>
                      </a:lnTo>
                      <a:lnTo>
                        <a:pt x="381" y="409"/>
                      </a:lnTo>
                      <a:lnTo>
                        <a:pt x="382" y="418"/>
                      </a:lnTo>
                      <a:lnTo>
                        <a:pt x="382" y="427"/>
                      </a:lnTo>
                      <a:lnTo>
                        <a:pt x="382" y="427"/>
                      </a:lnTo>
                      <a:lnTo>
                        <a:pt x="382" y="436"/>
                      </a:lnTo>
                      <a:lnTo>
                        <a:pt x="339" y="43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a:ln>
                      <a:noFill/>
                    </a:ln>
                    <a:solidFill>
                      <a:prstClr val="black"/>
                    </a:solidFill>
                    <a:effectLst/>
                    <a:uLnTx/>
                    <a:uFillTx/>
                    <a:latin typeface="Calibri"/>
                    <a:cs typeface="+mn-cs"/>
                  </a:endParaRPr>
                </a:p>
              </p:txBody>
            </p:sp>
            <p:sp>
              <p:nvSpPr>
                <p:cNvPr id="25" name="Freeform 45"/>
                <p:cNvSpPr/>
                <p:nvPr/>
              </p:nvSpPr>
              <p:spPr bwMode="auto">
                <a:xfrm>
                  <a:off x="4313238" y="3270250"/>
                  <a:ext cx="106363" cy="34925"/>
                </a:xfrm>
                <a:custGeom>
                  <a:avLst/>
                  <a:gdLst>
                    <a:gd name="T0" fmla="*/ 13 w 67"/>
                    <a:gd name="T1" fmla="*/ 20 h 22"/>
                    <a:gd name="T2" fmla="*/ 13 w 67"/>
                    <a:gd name="T3" fmla="*/ 20 h 22"/>
                    <a:gd name="T4" fmla="*/ 15 w 67"/>
                    <a:gd name="T5" fmla="*/ 18 h 22"/>
                    <a:gd name="T6" fmla="*/ 20 w 67"/>
                    <a:gd name="T7" fmla="*/ 16 h 22"/>
                    <a:gd name="T8" fmla="*/ 26 w 67"/>
                    <a:gd name="T9" fmla="*/ 15 h 22"/>
                    <a:gd name="T10" fmla="*/ 33 w 67"/>
                    <a:gd name="T11" fmla="*/ 14 h 22"/>
                    <a:gd name="T12" fmla="*/ 33 w 67"/>
                    <a:gd name="T13" fmla="*/ 14 h 22"/>
                    <a:gd name="T14" fmla="*/ 41 w 67"/>
                    <a:gd name="T15" fmla="*/ 15 h 22"/>
                    <a:gd name="T16" fmla="*/ 46 w 67"/>
                    <a:gd name="T17" fmla="*/ 16 h 22"/>
                    <a:gd name="T18" fmla="*/ 52 w 67"/>
                    <a:gd name="T19" fmla="*/ 18 h 22"/>
                    <a:gd name="T20" fmla="*/ 54 w 67"/>
                    <a:gd name="T21" fmla="*/ 20 h 22"/>
                    <a:gd name="T22" fmla="*/ 54 w 67"/>
                    <a:gd name="T23" fmla="*/ 20 h 22"/>
                    <a:gd name="T24" fmla="*/ 57 w 67"/>
                    <a:gd name="T25" fmla="*/ 22 h 22"/>
                    <a:gd name="T26" fmla="*/ 59 w 67"/>
                    <a:gd name="T27" fmla="*/ 22 h 22"/>
                    <a:gd name="T28" fmla="*/ 59 w 67"/>
                    <a:gd name="T29" fmla="*/ 22 h 22"/>
                    <a:gd name="T30" fmla="*/ 62 w 67"/>
                    <a:gd name="T31" fmla="*/ 22 h 22"/>
                    <a:gd name="T32" fmla="*/ 65 w 67"/>
                    <a:gd name="T33" fmla="*/ 20 h 22"/>
                    <a:gd name="T34" fmla="*/ 65 w 67"/>
                    <a:gd name="T35" fmla="*/ 20 h 22"/>
                    <a:gd name="T36" fmla="*/ 66 w 67"/>
                    <a:gd name="T37" fmla="*/ 18 h 22"/>
                    <a:gd name="T38" fmla="*/ 67 w 67"/>
                    <a:gd name="T39" fmla="*/ 16 h 22"/>
                    <a:gd name="T40" fmla="*/ 66 w 67"/>
                    <a:gd name="T41" fmla="*/ 13 h 22"/>
                    <a:gd name="T42" fmla="*/ 65 w 67"/>
                    <a:gd name="T43" fmla="*/ 10 h 22"/>
                    <a:gd name="T44" fmla="*/ 65 w 67"/>
                    <a:gd name="T45" fmla="*/ 10 h 22"/>
                    <a:gd name="T46" fmla="*/ 59 w 67"/>
                    <a:gd name="T47" fmla="*/ 6 h 22"/>
                    <a:gd name="T48" fmla="*/ 52 w 67"/>
                    <a:gd name="T49" fmla="*/ 3 h 22"/>
                    <a:gd name="T50" fmla="*/ 43 w 67"/>
                    <a:gd name="T51" fmla="*/ 1 h 22"/>
                    <a:gd name="T52" fmla="*/ 33 w 67"/>
                    <a:gd name="T53" fmla="*/ 0 h 22"/>
                    <a:gd name="T54" fmla="*/ 33 w 67"/>
                    <a:gd name="T55" fmla="*/ 0 h 22"/>
                    <a:gd name="T56" fmla="*/ 24 w 67"/>
                    <a:gd name="T57" fmla="*/ 1 h 22"/>
                    <a:gd name="T58" fmla="*/ 15 w 67"/>
                    <a:gd name="T59" fmla="*/ 3 h 22"/>
                    <a:gd name="T60" fmla="*/ 7 w 67"/>
                    <a:gd name="T61" fmla="*/ 6 h 22"/>
                    <a:gd name="T62" fmla="*/ 2 w 67"/>
                    <a:gd name="T63" fmla="*/ 10 h 22"/>
                    <a:gd name="T64" fmla="*/ 2 w 67"/>
                    <a:gd name="T65" fmla="*/ 10 h 22"/>
                    <a:gd name="T66" fmla="*/ 1 w 67"/>
                    <a:gd name="T67" fmla="*/ 13 h 22"/>
                    <a:gd name="T68" fmla="*/ 0 w 67"/>
                    <a:gd name="T69" fmla="*/ 16 h 22"/>
                    <a:gd name="T70" fmla="*/ 1 w 67"/>
                    <a:gd name="T71" fmla="*/ 18 h 22"/>
                    <a:gd name="T72" fmla="*/ 2 w 67"/>
                    <a:gd name="T73" fmla="*/ 20 h 22"/>
                    <a:gd name="T74" fmla="*/ 2 w 67"/>
                    <a:gd name="T75" fmla="*/ 20 h 22"/>
                    <a:gd name="T76" fmla="*/ 5 w 67"/>
                    <a:gd name="T77" fmla="*/ 22 h 22"/>
                    <a:gd name="T78" fmla="*/ 7 w 67"/>
                    <a:gd name="T79" fmla="*/ 22 h 22"/>
                    <a:gd name="T80" fmla="*/ 10 w 67"/>
                    <a:gd name="T81" fmla="*/ 21 h 22"/>
                    <a:gd name="T82" fmla="*/ 13 w 67"/>
                    <a:gd name="T83" fmla="*/ 20 h 22"/>
                    <a:gd name="T84" fmla="*/ 13 w 67"/>
                    <a:gd name="T85" fmla="*/ 2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7" h="22">
                      <a:moveTo>
                        <a:pt x="13" y="20"/>
                      </a:moveTo>
                      <a:lnTo>
                        <a:pt x="13" y="20"/>
                      </a:lnTo>
                      <a:lnTo>
                        <a:pt x="15" y="18"/>
                      </a:lnTo>
                      <a:lnTo>
                        <a:pt x="20" y="16"/>
                      </a:lnTo>
                      <a:lnTo>
                        <a:pt x="26" y="15"/>
                      </a:lnTo>
                      <a:lnTo>
                        <a:pt x="33" y="14"/>
                      </a:lnTo>
                      <a:lnTo>
                        <a:pt x="33" y="14"/>
                      </a:lnTo>
                      <a:lnTo>
                        <a:pt x="41" y="15"/>
                      </a:lnTo>
                      <a:lnTo>
                        <a:pt x="46" y="16"/>
                      </a:lnTo>
                      <a:lnTo>
                        <a:pt x="52" y="18"/>
                      </a:lnTo>
                      <a:lnTo>
                        <a:pt x="54" y="20"/>
                      </a:lnTo>
                      <a:lnTo>
                        <a:pt x="54" y="20"/>
                      </a:lnTo>
                      <a:lnTo>
                        <a:pt x="57" y="22"/>
                      </a:lnTo>
                      <a:lnTo>
                        <a:pt x="59" y="22"/>
                      </a:lnTo>
                      <a:lnTo>
                        <a:pt x="59" y="22"/>
                      </a:lnTo>
                      <a:lnTo>
                        <a:pt x="62" y="22"/>
                      </a:lnTo>
                      <a:lnTo>
                        <a:pt x="65" y="20"/>
                      </a:lnTo>
                      <a:lnTo>
                        <a:pt x="65" y="20"/>
                      </a:lnTo>
                      <a:lnTo>
                        <a:pt x="66" y="18"/>
                      </a:lnTo>
                      <a:lnTo>
                        <a:pt x="67" y="16"/>
                      </a:lnTo>
                      <a:lnTo>
                        <a:pt x="66" y="13"/>
                      </a:lnTo>
                      <a:lnTo>
                        <a:pt x="65" y="10"/>
                      </a:lnTo>
                      <a:lnTo>
                        <a:pt x="65" y="10"/>
                      </a:lnTo>
                      <a:lnTo>
                        <a:pt x="59" y="6"/>
                      </a:lnTo>
                      <a:lnTo>
                        <a:pt x="52" y="3"/>
                      </a:lnTo>
                      <a:lnTo>
                        <a:pt x="43" y="1"/>
                      </a:lnTo>
                      <a:lnTo>
                        <a:pt x="33" y="0"/>
                      </a:lnTo>
                      <a:lnTo>
                        <a:pt x="33" y="0"/>
                      </a:lnTo>
                      <a:lnTo>
                        <a:pt x="24" y="1"/>
                      </a:lnTo>
                      <a:lnTo>
                        <a:pt x="15" y="3"/>
                      </a:lnTo>
                      <a:lnTo>
                        <a:pt x="7" y="6"/>
                      </a:lnTo>
                      <a:lnTo>
                        <a:pt x="2" y="10"/>
                      </a:lnTo>
                      <a:lnTo>
                        <a:pt x="2" y="10"/>
                      </a:lnTo>
                      <a:lnTo>
                        <a:pt x="1" y="13"/>
                      </a:lnTo>
                      <a:lnTo>
                        <a:pt x="0" y="16"/>
                      </a:lnTo>
                      <a:lnTo>
                        <a:pt x="1" y="18"/>
                      </a:lnTo>
                      <a:lnTo>
                        <a:pt x="2" y="20"/>
                      </a:lnTo>
                      <a:lnTo>
                        <a:pt x="2" y="20"/>
                      </a:lnTo>
                      <a:lnTo>
                        <a:pt x="5" y="22"/>
                      </a:lnTo>
                      <a:lnTo>
                        <a:pt x="7" y="22"/>
                      </a:lnTo>
                      <a:lnTo>
                        <a:pt x="10" y="21"/>
                      </a:lnTo>
                      <a:lnTo>
                        <a:pt x="13" y="20"/>
                      </a:lnTo>
                      <a:lnTo>
                        <a:pt x="13" y="2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a:ln>
                      <a:noFill/>
                    </a:ln>
                    <a:solidFill>
                      <a:prstClr val="black"/>
                    </a:solidFill>
                    <a:effectLst/>
                    <a:uLnTx/>
                    <a:uFillTx/>
                    <a:latin typeface="Calibri"/>
                    <a:cs typeface="+mn-cs"/>
                  </a:endParaRPr>
                </a:p>
              </p:txBody>
            </p:sp>
          </p:grpSp>
        </p:grpSp>
        <p:grpSp>
          <p:nvGrpSpPr>
            <p:cNvPr id="26" name="组合 25"/>
            <p:cNvGrpSpPr/>
            <p:nvPr/>
          </p:nvGrpSpPr>
          <p:grpSpPr>
            <a:xfrm>
              <a:off x="-742486" y="3060420"/>
              <a:ext cx="5053076" cy="1217266"/>
              <a:chOff x="-742486" y="3060420"/>
              <a:chExt cx="5053076" cy="1217266"/>
            </a:xfrm>
          </p:grpSpPr>
          <p:sp>
            <p:nvSpPr>
              <p:cNvPr id="27" name="Rectangle 3"/>
              <p:cNvSpPr txBox="1">
                <a:spLocks noChangeArrowheads="1"/>
              </p:cNvSpPr>
              <p:nvPr/>
            </p:nvSpPr>
            <p:spPr bwMode="auto">
              <a:xfrm>
                <a:off x="-742486" y="3444081"/>
                <a:ext cx="4476605" cy="833605"/>
              </a:xfrm>
              <a:prstGeom prst="rect">
                <a:avLst/>
              </a:prstGeom>
              <a:noFill/>
              <a:ln w="9525">
                <a:noFill/>
                <a:miter lim="800000"/>
              </a:ln>
            </p:spPr>
            <p:txBody>
              <a:bodyPr wrap="square" lIns="0" tIns="0" rIns="0" bIns="0" anchor="t" anchorCtr="0">
                <a:spAutoFit/>
                <a:scene3d>
                  <a:camera prst="orthographicFront"/>
                  <a:lightRig rig="threePt" dir="t"/>
                </a:scene3d>
                <a:sp3d>
                  <a:bevelT w="0" h="0"/>
                </a:sp3d>
              </a:bodyPr>
              <a:lstStyle>
                <a:lvl1pPr fontAlgn="auto">
                  <a:lnSpc>
                    <a:spcPct val="150000"/>
                  </a:lnSpc>
                  <a:spcBef>
                    <a:spcPts val="0"/>
                  </a:spcBef>
                  <a:spcAft>
                    <a:spcPts val="0"/>
                  </a:spcAft>
                  <a:buFont typeface="Arial" panose="020B0604020202090204" pitchFamily="34" charset="0"/>
                  <a:buNone/>
                  <a:defRPr kumimoji="0">
                    <a:solidFill>
                      <a:srgbClr val="FFC000"/>
                    </a:solidFill>
                    <a:latin typeface="微软雅黑" panose="020B0503020204020204" pitchFamily="34" charset="-122"/>
                    <a:ea typeface="微软雅黑" panose="020B0503020204020204" pitchFamily="34" charset="-122"/>
                    <a:cs typeface="Tahoma" panose="020B0804030504040204" pitchFamily="34" charset="0"/>
                  </a:defRPr>
                </a:lvl1pPr>
              </a:lstStyle>
              <a:p>
                <a:r>
                  <a:rPr lang="en-US" altLang="zh-CN" sz="2400" dirty="0"/>
                  <a:t>Facebook</a:t>
                </a:r>
                <a:r>
                  <a:rPr lang="zh-CN" altLang="en-US" sz="2400" dirty="0"/>
                  <a:t>不是仅仅建立一家公司，它的存在是为了让世界更加开放和互联。</a:t>
                </a:r>
                <a:endParaRPr lang="en-US" altLang="zh-CN" sz="2400" dirty="0"/>
              </a:p>
            </p:txBody>
          </p:sp>
          <p:sp>
            <p:nvSpPr>
              <p:cNvPr id="28" name="TextBox 13"/>
              <p:cNvSpPr txBox="1"/>
              <p:nvPr/>
            </p:nvSpPr>
            <p:spPr>
              <a:xfrm>
                <a:off x="1369349" y="3060420"/>
                <a:ext cx="2471461" cy="393647"/>
              </a:xfrm>
              <a:prstGeom prst="rect">
                <a:avLst/>
              </a:prstGeom>
            </p:spPr>
            <p:txBody>
              <a:bodyPr wrap="square" rtlCol="0">
                <a:spAutoFit/>
              </a:bodyPr>
              <a:lstStyle/>
              <a:p>
                <a:pPr marL="0" marR="0" lvl="0" indent="0" algn="r" defTabSz="914400" rtl="0" eaLnBrk="1" fontAlgn="auto" latinLnBrk="0" hangingPunct="1">
                  <a:lnSpc>
                    <a:spcPct val="100000"/>
                  </a:lnSpc>
                  <a:spcBef>
                    <a:spcPts val="0"/>
                  </a:spcBef>
                  <a:spcAft>
                    <a:spcPts val="0"/>
                  </a:spcAft>
                  <a:buClr>
                    <a:prstClr val="black">
                      <a:lumMod val="85000"/>
                      <a:lumOff val="15000"/>
                    </a:prstClr>
                  </a:buClr>
                  <a:buSzPct val="105000"/>
                  <a:buFontTx/>
                  <a:buNone/>
                  <a:defRPr/>
                </a:pPr>
                <a:r>
                  <a:rPr kumimoji="0" lang="zh-CN" altLang="en-US" sz="2800" b="1" i="0" u="none" strike="noStrike" kern="1200" cap="none" spc="0" normalizeH="0" baseline="0" noProof="0" dirty="0">
                    <a:ln>
                      <a:noFill/>
                    </a:ln>
                    <a:solidFill>
                      <a:srgbClr val="54D0CA"/>
                    </a:solidFill>
                    <a:effectLst/>
                    <a:uLnTx/>
                    <a:uFillTx/>
                    <a:latin typeface="Calibri" panose="020F0502020204030204" pitchFamily="34" charset="0"/>
                    <a:ea typeface="微软雅黑"/>
                    <a:cs typeface="+mn-cs"/>
                  </a:rPr>
                  <a:t>建立社会价值</a:t>
                </a:r>
                <a:endParaRPr kumimoji="0" lang="zh-CN" altLang="en-US" sz="2800" b="1" i="0" u="none" strike="noStrike" kern="1200" cap="none" spc="0" normalizeH="0" baseline="0" noProof="0" dirty="0">
                  <a:ln>
                    <a:noFill/>
                  </a:ln>
                  <a:solidFill>
                    <a:srgbClr val="54D0CA"/>
                  </a:solidFill>
                  <a:effectLst/>
                  <a:uLnTx/>
                  <a:uFillTx/>
                  <a:latin typeface="Calibri" panose="020F0502020204030204" pitchFamily="34" charset="0"/>
                  <a:ea typeface="微软雅黑"/>
                  <a:cs typeface="+mn-cs"/>
                </a:endParaRPr>
              </a:p>
            </p:txBody>
          </p:sp>
          <p:grpSp>
            <p:nvGrpSpPr>
              <p:cNvPr id="29" name="组合 28"/>
              <p:cNvGrpSpPr/>
              <p:nvPr/>
            </p:nvGrpSpPr>
            <p:grpSpPr>
              <a:xfrm>
                <a:off x="3911847" y="3247387"/>
                <a:ext cx="398743" cy="323119"/>
                <a:chOff x="3911847" y="3247387"/>
                <a:chExt cx="398743" cy="323119"/>
              </a:xfrm>
            </p:grpSpPr>
            <p:sp>
              <p:nvSpPr>
                <p:cNvPr id="30" name="Freeform 47"/>
                <p:cNvSpPr>
                  <a:spLocks noEditPoints="1"/>
                </p:cNvSpPr>
                <p:nvPr/>
              </p:nvSpPr>
              <p:spPr bwMode="auto">
                <a:xfrm>
                  <a:off x="3911847" y="3247387"/>
                  <a:ext cx="398743" cy="323119"/>
                </a:xfrm>
                <a:custGeom>
                  <a:avLst/>
                  <a:gdLst>
                    <a:gd name="T0" fmla="*/ 464 w 464"/>
                    <a:gd name="T1" fmla="*/ 52 h 376"/>
                    <a:gd name="T2" fmla="*/ 464 w 464"/>
                    <a:gd name="T3" fmla="*/ 0 h 376"/>
                    <a:gd name="T4" fmla="*/ 0 w 464"/>
                    <a:gd name="T5" fmla="*/ 0 h 376"/>
                    <a:gd name="T6" fmla="*/ 0 w 464"/>
                    <a:gd name="T7" fmla="*/ 52 h 376"/>
                    <a:gd name="T8" fmla="*/ 10 w 464"/>
                    <a:gd name="T9" fmla="*/ 52 h 376"/>
                    <a:gd name="T10" fmla="*/ 10 w 464"/>
                    <a:gd name="T11" fmla="*/ 281 h 376"/>
                    <a:gd name="T12" fmla="*/ 0 w 464"/>
                    <a:gd name="T13" fmla="*/ 281 h 376"/>
                    <a:gd name="T14" fmla="*/ 0 w 464"/>
                    <a:gd name="T15" fmla="*/ 320 h 376"/>
                    <a:gd name="T16" fmla="*/ 153 w 464"/>
                    <a:gd name="T17" fmla="*/ 320 h 376"/>
                    <a:gd name="T18" fmla="*/ 115 w 464"/>
                    <a:gd name="T19" fmla="*/ 368 h 376"/>
                    <a:gd name="T20" fmla="*/ 126 w 464"/>
                    <a:gd name="T21" fmla="*/ 376 h 376"/>
                    <a:gd name="T22" fmla="*/ 171 w 464"/>
                    <a:gd name="T23" fmla="*/ 320 h 376"/>
                    <a:gd name="T24" fmla="*/ 224 w 464"/>
                    <a:gd name="T25" fmla="*/ 320 h 376"/>
                    <a:gd name="T26" fmla="*/ 224 w 464"/>
                    <a:gd name="T27" fmla="*/ 372 h 376"/>
                    <a:gd name="T28" fmla="*/ 238 w 464"/>
                    <a:gd name="T29" fmla="*/ 372 h 376"/>
                    <a:gd name="T30" fmla="*/ 238 w 464"/>
                    <a:gd name="T31" fmla="*/ 320 h 376"/>
                    <a:gd name="T32" fmla="*/ 292 w 464"/>
                    <a:gd name="T33" fmla="*/ 320 h 376"/>
                    <a:gd name="T34" fmla="*/ 337 w 464"/>
                    <a:gd name="T35" fmla="*/ 376 h 376"/>
                    <a:gd name="T36" fmla="*/ 348 w 464"/>
                    <a:gd name="T37" fmla="*/ 368 h 376"/>
                    <a:gd name="T38" fmla="*/ 310 w 464"/>
                    <a:gd name="T39" fmla="*/ 320 h 376"/>
                    <a:gd name="T40" fmla="*/ 464 w 464"/>
                    <a:gd name="T41" fmla="*/ 320 h 376"/>
                    <a:gd name="T42" fmla="*/ 464 w 464"/>
                    <a:gd name="T43" fmla="*/ 281 h 376"/>
                    <a:gd name="T44" fmla="*/ 452 w 464"/>
                    <a:gd name="T45" fmla="*/ 281 h 376"/>
                    <a:gd name="T46" fmla="*/ 452 w 464"/>
                    <a:gd name="T47" fmla="*/ 52 h 376"/>
                    <a:gd name="T48" fmla="*/ 464 w 464"/>
                    <a:gd name="T49" fmla="*/ 52 h 376"/>
                    <a:gd name="T50" fmla="*/ 449 w 464"/>
                    <a:gd name="T51" fmla="*/ 306 h 376"/>
                    <a:gd name="T52" fmla="*/ 14 w 464"/>
                    <a:gd name="T53" fmla="*/ 306 h 376"/>
                    <a:gd name="T54" fmla="*/ 14 w 464"/>
                    <a:gd name="T55" fmla="*/ 295 h 376"/>
                    <a:gd name="T56" fmla="*/ 449 w 464"/>
                    <a:gd name="T57" fmla="*/ 295 h 376"/>
                    <a:gd name="T58" fmla="*/ 449 w 464"/>
                    <a:gd name="T59" fmla="*/ 306 h 376"/>
                    <a:gd name="T60" fmla="*/ 14 w 464"/>
                    <a:gd name="T61" fmla="*/ 14 h 376"/>
                    <a:gd name="T62" fmla="*/ 449 w 464"/>
                    <a:gd name="T63" fmla="*/ 14 h 376"/>
                    <a:gd name="T64" fmla="*/ 449 w 464"/>
                    <a:gd name="T65" fmla="*/ 38 h 376"/>
                    <a:gd name="T66" fmla="*/ 14 w 464"/>
                    <a:gd name="T67" fmla="*/ 38 h 376"/>
                    <a:gd name="T68" fmla="*/ 14 w 464"/>
                    <a:gd name="T69" fmla="*/ 14 h 376"/>
                    <a:gd name="T70" fmla="*/ 438 w 464"/>
                    <a:gd name="T71" fmla="*/ 280 h 376"/>
                    <a:gd name="T72" fmla="*/ 26 w 464"/>
                    <a:gd name="T73" fmla="*/ 280 h 376"/>
                    <a:gd name="T74" fmla="*/ 26 w 464"/>
                    <a:gd name="T75" fmla="*/ 52 h 376"/>
                    <a:gd name="T76" fmla="*/ 438 w 464"/>
                    <a:gd name="T77" fmla="*/ 52 h 376"/>
                    <a:gd name="T78" fmla="*/ 438 w 464"/>
                    <a:gd name="T79" fmla="*/ 280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64" h="376">
                      <a:moveTo>
                        <a:pt x="464" y="52"/>
                      </a:moveTo>
                      <a:lnTo>
                        <a:pt x="464" y="0"/>
                      </a:lnTo>
                      <a:lnTo>
                        <a:pt x="0" y="0"/>
                      </a:lnTo>
                      <a:lnTo>
                        <a:pt x="0" y="52"/>
                      </a:lnTo>
                      <a:lnTo>
                        <a:pt x="10" y="52"/>
                      </a:lnTo>
                      <a:lnTo>
                        <a:pt x="10" y="281"/>
                      </a:lnTo>
                      <a:lnTo>
                        <a:pt x="0" y="281"/>
                      </a:lnTo>
                      <a:lnTo>
                        <a:pt x="0" y="320"/>
                      </a:lnTo>
                      <a:lnTo>
                        <a:pt x="153" y="320"/>
                      </a:lnTo>
                      <a:lnTo>
                        <a:pt x="115" y="368"/>
                      </a:lnTo>
                      <a:lnTo>
                        <a:pt x="126" y="376"/>
                      </a:lnTo>
                      <a:lnTo>
                        <a:pt x="171" y="320"/>
                      </a:lnTo>
                      <a:lnTo>
                        <a:pt x="224" y="320"/>
                      </a:lnTo>
                      <a:lnTo>
                        <a:pt x="224" y="372"/>
                      </a:lnTo>
                      <a:lnTo>
                        <a:pt x="238" y="372"/>
                      </a:lnTo>
                      <a:lnTo>
                        <a:pt x="238" y="320"/>
                      </a:lnTo>
                      <a:lnTo>
                        <a:pt x="292" y="320"/>
                      </a:lnTo>
                      <a:lnTo>
                        <a:pt x="337" y="376"/>
                      </a:lnTo>
                      <a:lnTo>
                        <a:pt x="348" y="368"/>
                      </a:lnTo>
                      <a:lnTo>
                        <a:pt x="310" y="320"/>
                      </a:lnTo>
                      <a:lnTo>
                        <a:pt x="464" y="320"/>
                      </a:lnTo>
                      <a:lnTo>
                        <a:pt x="464" y="281"/>
                      </a:lnTo>
                      <a:lnTo>
                        <a:pt x="452" y="281"/>
                      </a:lnTo>
                      <a:lnTo>
                        <a:pt x="452" y="52"/>
                      </a:lnTo>
                      <a:lnTo>
                        <a:pt x="464" y="52"/>
                      </a:lnTo>
                      <a:close/>
                      <a:moveTo>
                        <a:pt x="449" y="306"/>
                      </a:moveTo>
                      <a:lnTo>
                        <a:pt x="14" y="306"/>
                      </a:lnTo>
                      <a:lnTo>
                        <a:pt x="14" y="295"/>
                      </a:lnTo>
                      <a:lnTo>
                        <a:pt x="449" y="295"/>
                      </a:lnTo>
                      <a:lnTo>
                        <a:pt x="449" y="306"/>
                      </a:lnTo>
                      <a:close/>
                      <a:moveTo>
                        <a:pt x="14" y="14"/>
                      </a:moveTo>
                      <a:lnTo>
                        <a:pt x="449" y="14"/>
                      </a:lnTo>
                      <a:lnTo>
                        <a:pt x="449" y="38"/>
                      </a:lnTo>
                      <a:lnTo>
                        <a:pt x="14" y="38"/>
                      </a:lnTo>
                      <a:lnTo>
                        <a:pt x="14" y="14"/>
                      </a:lnTo>
                      <a:close/>
                      <a:moveTo>
                        <a:pt x="438" y="280"/>
                      </a:moveTo>
                      <a:lnTo>
                        <a:pt x="26" y="280"/>
                      </a:lnTo>
                      <a:lnTo>
                        <a:pt x="26" y="52"/>
                      </a:lnTo>
                      <a:lnTo>
                        <a:pt x="438" y="52"/>
                      </a:lnTo>
                      <a:lnTo>
                        <a:pt x="438" y="280"/>
                      </a:lnTo>
                      <a:close/>
                    </a:path>
                  </a:pathLst>
                </a:custGeom>
                <a:solidFill>
                  <a:srgbClr val="54D0CA"/>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a:ln>
                      <a:noFill/>
                    </a:ln>
                    <a:solidFill>
                      <a:prstClr val="black"/>
                    </a:solidFill>
                    <a:effectLst/>
                    <a:uLnTx/>
                    <a:uFillTx/>
                    <a:latin typeface="Calibri"/>
                    <a:cs typeface="+mn-cs"/>
                  </a:endParaRPr>
                </a:p>
              </p:txBody>
            </p:sp>
            <p:sp>
              <p:nvSpPr>
                <p:cNvPr id="31" name="Freeform 48"/>
                <p:cNvSpPr>
                  <a:spLocks noEditPoints="1"/>
                </p:cNvSpPr>
                <p:nvPr/>
              </p:nvSpPr>
              <p:spPr bwMode="auto">
                <a:xfrm>
                  <a:off x="3953096" y="3366838"/>
                  <a:ext cx="94530" cy="102264"/>
                </a:xfrm>
                <a:custGeom>
                  <a:avLst/>
                  <a:gdLst>
                    <a:gd name="T0" fmla="*/ 46 w 110"/>
                    <a:gd name="T1" fmla="*/ 119 h 119"/>
                    <a:gd name="T2" fmla="*/ 65 w 110"/>
                    <a:gd name="T3" fmla="*/ 119 h 119"/>
                    <a:gd name="T4" fmla="*/ 78 w 110"/>
                    <a:gd name="T5" fmla="*/ 119 h 119"/>
                    <a:gd name="T6" fmla="*/ 110 w 110"/>
                    <a:gd name="T7" fmla="*/ 119 h 119"/>
                    <a:gd name="T8" fmla="*/ 110 w 110"/>
                    <a:gd name="T9" fmla="*/ 29 h 119"/>
                    <a:gd name="T10" fmla="*/ 78 w 110"/>
                    <a:gd name="T11" fmla="*/ 29 h 119"/>
                    <a:gd name="T12" fmla="*/ 78 w 110"/>
                    <a:gd name="T13" fmla="*/ 0 h 119"/>
                    <a:gd name="T14" fmla="*/ 33 w 110"/>
                    <a:gd name="T15" fmla="*/ 0 h 119"/>
                    <a:gd name="T16" fmla="*/ 33 w 110"/>
                    <a:gd name="T17" fmla="*/ 53 h 119"/>
                    <a:gd name="T18" fmla="*/ 0 w 110"/>
                    <a:gd name="T19" fmla="*/ 53 h 119"/>
                    <a:gd name="T20" fmla="*/ 0 w 110"/>
                    <a:gd name="T21" fmla="*/ 119 h 119"/>
                    <a:gd name="T22" fmla="*/ 33 w 110"/>
                    <a:gd name="T23" fmla="*/ 119 h 119"/>
                    <a:gd name="T24" fmla="*/ 46 w 110"/>
                    <a:gd name="T25" fmla="*/ 119 h 119"/>
                    <a:gd name="T26" fmla="*/ 80 w 110"/>
                    <a:gd name="T27" fmla="*/ 43 h 119"/>
                    <a:gd name="T28" fmla="*/ 96 w 110"/>
                    <a:gd name="T29" fmla="*/ 43 h 119"/>
                    <a:gd name="T30" fmla="*/ 96 w 110"/>
                    <a:gd name="T31" fmla="*/ 105 h 119"/>
                    <a:gd name="T32" fmla="*/ 80 w 110"/>
                    <a:gd name="T33" fmla="*/ 105 h 119"/>
                    <a:gd name="T34" fmla="*/ 80 w 110"/>
                    <a:gd name="T35" fmla="*/ 43 h 119"/>
                    <a:gd name="T36" fmla="*/ 47 w 110"/>
                    <a:gd name="T37" fmla="*/ 14 h 119"/>
                    <a:gd name="T38" fmla="*/ 64 w 110"/>
                    <a:gd name="T39" fmla="*/ 14 h 119"/>
                    <a:gd name="T40" fmla="*/ 64 w 110"/>
                    <a:gd name="T41" fmla="*/ 105 h 119"/>
                    <a:gd name="T42" fmla="*/ 47 w 110"/>
                    <a:gd name="T43" fmla="*/ 105 h 119"/>
                    <a:gd name="T44" fmla="*/ 47 w 110"/>
                    <a:gd name="T45" fmla="*/ 14 h 119"/>
                    <a:gd name="T46" fmla="*/ 32 w 110"/>
                    <a:gd name="T47" fmla="*/ 105 h 119"/>
                    <a:gd name="T48" fmla="*/ 14 w 110"/>
                    <a:gd name="T49" fmla="*/ 105 h 119"/>
                    <a:gd name="T50" fmla="*/ 14 w 110"/>
                    <a:gd name="T51" fmla="*/ 67 h 119"/>
                    <a:gd name="T52" fmla="*/ 32 w 110"/>
                    <a:gd name="T53" fmla="*/ 67 h 119"/>
                    <a:gd name="T54" fmla="*/ 32 w 110"/>
                    <a:gd name="T55" fmla="*/ 105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0" h="119">
                      <a:moveTo>
                        <a:pt x="46" y="119"/>
                      </a:moveTo>
                      <a:lnTo>
                        <a:pt x="65" y="119"/>
                      </a:lnTo>
                      <a:lnTo>
                        <a:pt x="78" y="119"/>
                      </a:lnTo>
                      <a:lnTo>
                        <a:pt x="110" y="119"/>
                      </a:lnTo>
                      <a:lnTo>
                        <a:pt x="110" y="29"/>
                      </a:lnTo>
                      <a:lnTo>
                        <a:pt x="78" y="29"/>
                      </a:lnTo>
                      <a:lnTo>
                        <a:pt x="78" y="0"/>
                      </a:lnTo>
                      <a:lnTo>
                        <a:pt x="33" y="0"/>
                      </a:lnTo>
                      <a:lnTo>
                        <a:pt x="33" y="53"/>
                      </a:lnTo>
                      <a:lnTo>
                        <a:pt x="0" y="53"/>
                      </a:lnTo>
                      <a:lnTo>
                        <a:pt x="0" y="119"/>
                      </a:lnTo>
                      <a:lnTo>
                        <a:pt x="33" y="119"/>
                      </a:lnTo>
                      <a:lnTo>
                        <a:pt x="46" y="119"/>
                      </a:lnTo>
                      <a:close/>
                      <a:moveTo>
                        <a:pt x="80" y="43"/>
                      </a:moveTo>
                      <a:lnTo>
                        <a:pt x="96" y="43"/>
                      </a:lnTo>
                      <a:lnTo>
                        <a:pt x="96" y="105"/>
                      </a:lnTo>
                      <a:lnTo>
                        <a:pt x="80" y="105"/>
                      </a:lnTo>
                      <a:lnTo>
                        <a:pt x="80" y="43"/>
                      </a:lnTo>
                      <a:close/>
                      <a:moveTo>
                        <a:pt x="47" y="14"/>
                      </a:moveTo>
                      <a:lnTo>
                        <a:pt x="64" y="14"/>
                      </a:lnTo>
                      <a:lnTo>
                        <a:pt x="64" y="105"/>
                      </a:lnTo>
                      <a:lnTo>
                        <a:pt x="47" y="105"/>
                      </a:lnTo>
                      <a:lnTo>
                        <a:pt x="47" y="14"/>
                      </a:lnTo>
                      <a:close/>
                      <a:moveTo>
                        <a:pt x="32" y="105"/>
                      </a:moveTo>
                      <a:lnTo>
                        <a:pt x="14" y="105"/>
                      </a:lnTo>
                      <a:lnTo>
                        <a:pt x="14" y="67"/>
                      </a:lnTo>
                      <a:lnTo>
                        <a:pt x="32" y="67"/>
                      </a:lnTo>
                      <a:lnTo>
                        <a:pt x="32" y="105"/>
                      </a:lnTo>
                      <a:close/>
                    </a:path>
                  </a:pathLst>
                </a:custGeom>
                <a:solidFill>
                  <a:srgbClr val="54D0CA"/>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a:ln>
                      <a:noFill/>
                    </a:ln>
                    <a:solidFill>
                      <a:prstClr val="black"/>
                    </a:solidFill>
                    <a:effectLst/>
                    <a:uLnTx/>
                    <a:uFillTx/>
                    <a:latin typeface="Calibri"/>
                    <a:cs typeface="+mn-cs"/>
                  </a:endParaRPr>
                </a:p>
              </p:txBody>
            </p:sp>
            <p:sp>
              <p:nvSpPr>
                <p:cNvPr id="32" name="Freeform 49"/>
                <p:cNvSpPr>
                  <a:spLocks noEditPoints="1"/>
                </p:cNvSpPr>
                <p:nvPr/>
              </p:nvSpPr>
              <p:spPr bwMode="auto">
                <a:xfrm>
                  <a:off x="4063094" y="3367697"/>
                  <a:ext cx="94530" cy="101404"/>
                </a:xfrm>
                <a:custGeom>
                  <a:avLst/>
                  <a:gdLst>
                    <a:gd name="T0" fmla="*/ 45 w 110"/>
                    <a:gd name="T1" fmla="*/ 118 h 118"/>
                    <a:gd name="T2" fmla="*/ 77 w 110"/>
                    <a:gd name="T3" fmla="*/ 118 h 118"/>
                    <a:gd name="T4" fmla="*/ 77 w 110"/>
                    <a:gd name="T5" fmla="*/ 118 h 118"/>
                    <a:gd name="T6" fmla="*/ 110 w 110"/>
                    <a:gd name="T7" fmla="*/ 118 h 118"/>
                    <a:gd name="T8" fmla="*/ 110 w 110"/>
                    <a:gd name="T9" fmla="*/ 0 h 118"/>
                    <a:gd name="T10" fmla="*/ 64 w 110"/>
                    <a:gd name="T11" fmla="*/ 0 h 118"/>
                    <a:gd name="T12" fmla="*/ 64 w 110"/>
                    <a:gd name="T13" fmla="*/ 39 h 118"/>
                    <a:gd name="T14" fmla="*/ 32 w 110"/>
                    <a:gd name="T15" fmla="*/ 39 h 118"/>
                    <a:gd name="T16" fmla="*/ 32 w 110"/>
                    <a:gd name="T17" fmla="*/ 73 h 118"/>
                    <a:gd name="T18" fmla="*/ 0 w 110"/>
                    <a:gd name="T19" fmla="*/ 73 h 118"/>
                    <a:gd name="T20" fmla="*/ 0 w 110"/>
                    <a:gd name="T21" fmla="*/ 118 h 118"/>
                    <a:gd name="T22" fmla="*/ 32 w 110"/>
                    <a:gd name="T23" fmla="*/ 118 h 118"/>
                    <a:gd name="T24" fmla="*/ 45 w 110"/>
                    <a:gd name="T25" fmla="*/ 118 h 118"/>
                    <a:gd name="T26" fmla="*/ 80 w 110"/>
                    <a:gd name="T27" fmla="*/ 14 h 118"/>
                    <a:gd name="T28" fmla="*/ 96 w 110"/>
                    <a:gd name="T29" fmla="*/ 14 h 118"/>
                    <a:gd name="T30" fmla="*/ 96 w 110"/>
                    <a:gd name="T31" fmla="*/ 104 h 118"/>
                    <a:gd name="T32" fmla="*/ 80 w 110"/>
                    <a:gd name="T33" fmla="*/ 104 h 118"/>
                    <a:gd name="T34" fmla="*/ 80 w 110"/>
                    <a:gd name="T35" fmla="*/ 14 h 118"/>
                    <a:gd name="T36" fmla="*/ 46 w 110"/>
                    <a:gd name="T37" fmla="*/ 53 h 118"/>
                    <a:gd name="T38" fmla="*/ 63 w 110"/>
                    <a:gd name="T39" fmla="*/ 53 h 118"/>
                    <a:gd name="T40" fmla="*/ 63 w 110"/>
                    <a:gd name="T41" fmla="*/ 104 h 118"/>
                    <a:gd name="T42" fmla="*/ 46 w 110"/>
                    <a:gd name="T43" fmla="*/ 104 h 118"/>
                    <a:gd name="T44" fmla="*/ 46 w 110"/>
                    <a:gd name="T45" fmla="*/ 53 h 118"/>
                    <a:gd name="T46" fmla="*/ 31 w 110"/>
                    <a:gd name="T47" fmla="*/ 104 h 118"/>
                    <a:gd name="T48" fmla="*/ 14 w 110"/>
                    <a:gd name="T49" fmla="*/ 104 h 118"/>
                    <a:gd name="T50" fmla="*/ 14 w 110"/>
                    <a:gd name="T51" fmla="*/ 87 h 118"/>
                    <a:gd name="T52" fmla="*/ 31 w 110"/>
                    <a:gd name="T53" fmla="*/ 87 h 118"/>
                    <a:gd name="T54" fmla="*/ 31 w 110"/>
                    <a:gd name="T55" fmla="*/ 104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0" h="118">
                      <a:moveTo>
                        <a:pt x="45" y="118"/>
                      </a:moveTo>
                      <a:lnTo>
                        <a:pt x="77" y="118"/>
                      </a:lnTo>
                      <a:lnTo>
                        <a:pt x="77" y="118"/>
                      </a:lnTo>
                      <a:lnTo>
                        <a:pt x="110" y="118"/>
                      </a:lnTo>
                      <a:lnTo>
                        <a:pt x="110" y="0"/>
                      </a:lnTo>
                      <a:lnTo>
                        <a:pt x="64" y="0"/>
                      </a:lnTo>
                      <a:lnTo>
                        <a:pt x="64" y="39"/>
                      </a:lnTo>
                      <a:lnTo>
                        <a:pt x="32" y="39"/>
                      </a:lnTo>
                      <a:lnTo>
                        <a:pt x="32" y="73"/>
                      </a:lnTo>
                      <a:lnTo>
                        <a:pt x="0" y="73"/>
                      </a:lnTo>
                      <a:lnTo>
                        <a:pt x="0" y="118"/>
                      </a:lnTo>
                      <a:lnTo>
                        <a:pt x="32" y="118"/>
                      </a:lnTo>
                      <a:lnTo>
                        <a:pt x="45" y="118"/>
                      </a:lnTo>
                      <a:close/>
                      <a:moveTo>
                        <a:pt x="80" y="14"/>
                      </a:moveTo>
                      <a:lnTo>
                        <a:pt x="96" y="14"/>
                      </a:lnTo>
                      <a:lnTo>
                        <a:pt x="96" y="104"/>
                      </a:lnTo>
                      <a:lnTo>
                        <a:pt x="80" y="104"/>
                      </a:lnTo>
                      <a:lnTo>
                        <a:pt x="80" y="14"/>
                      </a:lnTo>
                      <a:close/>
                      <a:moveTo>
                        <a:pt x="46" y="53"/>
                      </a:moveTo>
                      <a:lnTo>
                        <a:pt x="63" y="53"/>
                      </a:lnTo>
                      <a:lnTo>
                        <a:pt x="63" y="104"/>
                      </a:lnTo>
                      <a:lnTo>
                        <a:pt x="46" y="104"/>
                      </a:lnTo>
                      <a:lnTo>
                        <a:pt x="46" y="53"/>
                      </a:lnTo>
                      <a:close/>
                      <a:moveTo>
                        <a:pt x="31" y="104"/>
                      </a:moveTo>
                      <a:lnTo>
                        <a:pt x="14" y="104"/>
                      </a:lnTo>
                      <a:lnTo>
                        <a:pt x="14" y="87"/>
                      </a:lnTo>
                      <a:lnTo>
                        <a:pt x="31" y="87"/>
                      </a:lnTo>
                      <a:lnTo>
                        <a:pt x="31" y="104"/>
                      </a:lnTo>
                      <a:close/>
                    </a:path>
                  </a:pathLst>
                </a:custGeom>
                <a:solidFill>
                  <a:srgbClr val="54D0CA"/>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a:ln>
                      <a:noFill/>
                    </a:ln>
                    <a:solidFill>
                      <a:prstClr val="black"/>
                    </a:solidFill>
                    <a:effectLst/>
                    <a:uLnTx/>
                    <a:uFillTx/>
                    <a:latin typeface="Calibri"/>
                    <a:cs typeface="+mn-cs"/>
                  </a:endParaRPr>
                </a:p>
              </p:txBody>
            </p:sp>
            <p:sp>
              <p:nvSpPr>
                <p:cNvPr id="33" name="Freeform 50"/>
                <p:cNvSpPr>
                  <a:spLocks noEditPoints="1"/>
                </p:cNvSpPr>
                <p:nvPr/>
              </p:nvSpPr>
              <p:spPr bwMode="auto">
                <a:xfrm>
                  <a:off x="4172233" y="3358244"/>
                  <a:ext cx="94530" cy="110858"/>
                </a:xfrm>
                <a:custGeom>
                  <a:avLst/>
                  <a:gdLst>
                    <a:gd name="T0" fmla="*/ 45 w 110"/>
                    <a:gd name="T1" fmla="*/ 129 h 129"/>
                    <a:gd name="T2" fmla="*/ 65 w 110"/>
                    <a:gd name="T3" fmla="*/ 129 h 129"/>
                    <a:gd name="T4" fmla="*/ 78 w 110"/>
                    <a:gd name="T5" fmla="*/ 129 h 129"/>
                    <a:gd name="T6" fmla="*/ 110 w 110"/>
                    <a:gd name="T7" fmla="*/ 129 h 129"/>
                    <a:gd name="T8" fmla="*/ 110 w 110"/>
                    <a:gd name="T9" fmla="*/ 0 h 129"/>
                    <a:gd name="T10" fmla="*/ 65 w 110"/>
                    <a:gd name="T11" fmla="*/ 0 h 129"/>
                    <a:gd name="T12" fmla="*/ 65 w 110"/>
                    <a:gd name="T13" fmla="*/ 80 h 129"/>
                    <a:gd name="T14" fmla="*/ 45 w 110"/>
                    <a:gd name="T15" fmla="*/ 80 h 129"/>
                    <a:gd name="T16" fmla="*/ 45 w 110"/>
                    <a:gd name="T17" fmla="*/ 47 h 129"/>
                    <a:gd name="T18" fmla="*/ 0 w 110"/>
                    <a:gd name="T19" fmla="*/ 47 h 129"/>
                    <a:gd name="T20" fmla="*/ 0 w 110"/>
                    <a:gd name="T21" fmla="*/ 129 h 129"/>
                    <a:gd name="T22" fmla="*/ 32 w 110"/>
                    <a:gd name="T23" fmla="*/ 129 h 129"/>
                    <a:gd name="T24" fmla="*/ 45 w 110"/>
                    <a:gd name="T25" fmla="*/ 129 h 129"/>
                    <a:gd name="T26" fmla="*/ 80 w 110"/>
                    <a:gd name="T27" fmla="*/ 14 h 129"/>
                    <a:gd name="T28" fmla="*/ 96 w 110"/>
                    <a:gd name="T29" fmla="*/ 14 h 129"/>
                    <a:gd name="T30" fmla="*/ 96 w 110"/>
                    <a:gd name="T31" fmla="*/ 115 h 129"/>
                    <a:gd name="T32" fmla="*/ 80 w 110"/>
                    <a:gd name="T33" fmla="*/ 115 h 129"/>
                    <a:gd name="T34" fmla="*/ 80 w 110"/>
                    <a:gd name="T35" fmla="*/ 14 h 129"/>
                    <a:gd name="T36" fmla="*/ 47 w 110"/>
                    <a:gd name="T37" fmla="*/ 94 h 129"/>
                    <a:gd name="T38" fmla="*/ 64 w 110"/>
                    <a:gd name="T39" fmla="*/ 94 h 129"/>
                    <a:gd name="T40" fmla="*/ 64 w 110"/>
                    <a:gd name="T41" fmla="*/ 115 h 129"/>
                    <a:gd name="T42" fmla="*/ 47 w 110"/>
                    <a:gd name="T43" fmla="*/ 115 h 129"/>
                    <a:gd name="T44" fmla="*/ 47 w 110"/>
                    <a:gd name="T45" fmla="*/ 94 h 129"/>
                    <a:gd name="T46" fmla="*/ 31 w 110"/>
                    <a:gd name="T47" fmla="*/ 115 h 129"/>
                    <a:gd name="T48" fmla="*/ 14 w 110"/>
                    <a:gd name="T49" fmla="*/ 115 h 129"/>
                    <a:gd name="T50" fmla="*/ 14 w 110"/>
                    <a:gd name="T51" fmla="*/ 61 h 129"/>
                    <a:gd name="T52" fmla="*/ 31 w 110"/>
                    <a:gd name="T53" fmla="*/ 61 h 129"/>
                    <a:gd name="T54" fmla="*/ 31 w 110"/>
                    <a:gd name="T55" fmla="*/ 115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0" h="129">
                      <a:moveTo>
                        <a:pt x="45" y="129"/>
                      </a:moveTo>
                      <a:lnTo>
                        <a:pt x="65" y="129"/>
                      </a:lnTo>
                      <a:lnTo>
                        <a:pt x="78" y="129"/>
                      </a:lnTo>
                      <a:lnTo>
                        <a:pt x="110" y="129"/>
                      </a:lnTo>
                      <a:lnTo>
                        <a:pt x="110" y="0"/>
                      </a:lnTo>
                      <a:lnTo>
                        <a:pt x="65" y="0"/>
                      </a:lnTo>
                      <a:lnTo>
                        <a:pt x="65" y="80"/>
                      </a:lnTo>
                      <a:lnTo>
                        <a:pt x="45" y="80"/>
                      </a:lnTo>
                      <a:lnTo>
                        <a:pt x="45" y="47"/>
                      </a:lnTo>
                      <a:lnTo>
                        <a:pt x="0" y="47"/>
                      </a:lnTo>
                      <a:lnTo>
                        <a:pt x="0" y="129"/>
                      </a:lnTo>
                      <a:lnTo>
                        <a:pt x="32" y="129"/>
                      </a:lnTo>
                      <a:lnTo>
                        <a:pt x="45" y="129"/>
                      </a:lnTo>
                      <a:close/>
                      <a:moveTo>
                        <a:pt x="80" y="14"/>
                      </a:moveTo>
                      <a:lnTo>
                        <a:pt x="96" y="14"/>
                      </a:lnTo>
                      <a:lnTo>
                        <a:pt x="96" y="115"/>
                      </a:lnTo>
                      <a:lnTo>
                        <a:pt x="80" y="115"/>
                      </a:lnTo>
                      <a:lnTo>
                        <a:pt x="80" y="14"/>
                      </a:lnTo>
                      <a:close/>
                      <a:moveTo>
                        <a:pt x="47" y="94"/>
                      </a:moveTo>
                      <a:lnTo>
                        <a:pt x="64" y="94"/>
                      </a:lnTo>
                      <a:lnTo>
                        <a:pt x="64" y="115"/>
                      </a:lnTo>
                      <a:lnTo>
                        <a:pt x="47" y="115"/>
                      </a:lnTo>
                      <a:lnTo>
                        <a:pt x="47" y="94"/>
                      </a:lnTo>
                      <a:close/>
                      <a:moveTo>
                        <a:pt x="31" y="115"/>
                      </a:moveTo>
                      <a:lnTo>
                        <a:pt x="14" y="115"/>
                      </a:lnTo>
                      <a:lnTo>
                        <a:pt x="14" y="61"/>
                      </a:lnTo>
                      <a:lnTo>
                        <a:pt x="31" y="61"/>
                      </a:lnTo>
                      <a:lnTo>
                        <a:pt x="31" y="115"/>
                      </a:lnTo>
                      <a:close/>
                    </a:path>
                  </a:pathLst>
                </a:custGeom>
                <a:solidFill>
                  <a:srgbClr val="54D0CA"/>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a:ln>
                      <a:noFill/>
                    </a:ln>
                    <a:solidFill>
                      <a:prstClr val="black"/>
                    </a:solidFill>
                    <a:effectLst/>
                    <a:uLnTx/>
                    <a:uFillTx/>
                    <a:latin typeface="Calibri"/>
                    <a:cs typeface="+mn-cs"/>
                  </a:endParaRPr>
                </a:p>
              </p:txBody>
            </p:sp>
            <p:sp>
              <p:nvSpPr>
                <p:cNvPr id="34" name="Rectangle 51"/>
                <p:cNvSpPr>
                  <a:spLocks noChangeArrowheads="1"/>
                </p:cNvSpPr>
                <p:nvPr/>
              </p:nvSpPr>
              <p:spPr bwMode="auto">
                <a:xfrm>
                  <a:off x="3955674" y="3316995"/>
                  <a:ext cx="95389" cy="12031"/>
                </a:xfrm>
                <a:prstGeom prst="rect">
                  <a:avLst/>
                </a:prstGeom>
                <a:solidFill>
                  <a:srgbClr val="54D0CA"/>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a:ln>
                      <a:noFill/>
                    </a:ln>
                    <a:solidFill>
                      <a:prstClr val="black"/>
                    </a:solidFill>
                    <a:effectLst/>
                    <a:uLnTx/>
                    <a:uFillTx/>
                    <a:latin typeface="Calibri"/>
                    <a:cs typeface="+mn-cs"/>
                  </a:endParaRPr>
                </a:p>
              </p:txBody>
            </p:sp>
            <p:sp>
              <p:nvSpPr>
                <p:cNvPr id="35" name="Rectangle 52"/>
                <p:cNvSpPr>
                  <a:spLocks noChangeArrowheads="1"/>
                </p:cNvSpPr>
                <p:nvPr/>
              </p:nvSpPr>
              <p:spPr bwMode="auto">
                <a:xfrm>
                  <a:off x="3955674" y="3338479"/>
                  <a:ext cx="38671" cy="13750"/>
                </a:xfrm>
                <a:prstGeom prst="rect">
                  <a:avLst/>
                </a:prstGeom>
                <a:solidFill>
                  <a:srgbClr val="54D0CA"/>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a:ln>
                      <a:noFill/>
                    </a:ln>
                    <a:solidFill>
                      <a:prstClr val="black"/>
                    </a:solidFill>
                    <a:effectLst/>
                    <a:uLnTx/>
                    <a:uFillTx/>
                    <a:latin typeface="Calibri"/>
                    <a:cs typeface="+mn-cs"/>
                  </a:endParaRPr>
                </a:p>
              </p:txBody>
            </p:sp>
          </p:grpSp>
        </p:grpSp>
        <p:grpSp>
          <p:nvGrpSpPr>
            <p:cNvPr id="36" name="组合 35"/>
            <p:cNvGrpSpPr/>
            <p:nvPr/>
          </p:nvGrpSpPr>
          <p:grpSpPr>
            <a:xfrm>
              <a:off x="7957272" y="3079470"/>
              <a:ext cx="4512082" cy="1217266"/>
              <a:chOff x="7957272" y="3079470"/>
              <a:chExt cx="4512082" cy="1217266"/>
            </a:xfrm>
          </p:grpSpPr>
          <p:sp>
            <p:nvSpPr>
              <p:cNvPr id="37" name="Rectangle 3"/>
              <p:cNvSpPr txBox="1">
                <a:spLocks noChangeArrowheads="1"/>
              </p:cNvSpPr>
              <p:nvPr/>
            </p:nvSpPr>
            <p:spPr bwMode="auto">
              <a:xfrm flipH="1">
                <a:off x="8586614" y="3463131"/>
                <a:ext cx="3882740" cy="833605"/>
              </a:xfrm>
              <a:prstGeom prst="rect">
                <a:avLst/>
              </a:prstGeom>
              <a:noFill/>
              <a:ln w="9525">
                <a:noFill/>
                <a:miter lim="800000"/>
              </a:ln>
            </p:spPr>
            <p:txBody>
              <a:bodyPr wrap="square" lIns="0" tIns="0" rIns="0" bIns="0" anchor="t" anchorCtr="0">
                <a:spAutoFit/>
                <a:scene3d>
                  <a:camera prst="orthographicFront"/>
                  <a:lightRig rig="threePt" dir="t"/>
                </a:scene3d>
                <a:sp3d>
                  <a:bevelT w="0" h="0"/>
                </a:sp3d>
              </a:bodyPr>
              <a:lstStyle>
                <a:lvl1pPr fontAlgn="auto">
                  <a:lnSpc>
                    <a:spcPct val="150000"/>
                  </a:lnSpc>
                  <a:spcBef>
                    <a:spcPts val="0"/>
                  </a:spcBef>
                  <a:spcAft>
                    <a:spcPts val="0"/>
                  </a:spcAft>
                  <a:buFont typeface="Arial" panose="020B0604020202090204" pitchFamily="34" charset="0"/>
                  <a:buNone/>
                  <a:defRPr kumimoji="0">
                    <a:solidFill>
                      <a:srgbClr val="FFC000"/>
                    </a:solidFill>
                    <a:latin typeface="微软雅黑" panose="020B0503020204020204" pitchFamily="34" charset="-122"/>
                    <a:ea typeface="微软雅黑" panose="020B0503020204020204" pitchFamily="34" charset="-122"/>
                    <a:cs typeface="Tahoma" panose="020B0804030504040204" pitchFamily="34" charset="0"/>
                  </a:defRPr>
                </a:lvl1pPr>
              </a:lstStyle>
              <a:p>
                <a:r>
                  <a:rPr lang="zh-CN" altLang="en-US" sz="2400" dirty="0"/>
                  <a:t>快速行动，寻求突破，没有突破就意味着行动还不够快</a:t>
                </a:r>
                <a:endParaRPr lang="en-US" altLang="zh-CN" sz="2400" dirty="0"/>
              </a:p>
            </p:txBody>
          </p:sp>
          <p:sp>
            <p:nvSpPr>
              <p:cNvPr id="38" name="TextBox 19"/>
              <p:cNvSpPr txBox="1"/>
              <p:nvPr/>
            </p:nvSpPr>
            <p:spPr>
              <a:xfrm flipH="1">
                <a:off x="8488969" y="3079470"/>
                <a:ext cx="2333682" cy="347335"/>
              </a:xfrm>
              <a:prstGeom prst="rect">
                <a:avLst/>
              </a:prstGeom>
            </p:spPr>
            <p:txBody>
              <a:bodyPr wrap="square" rtlCol="0">
                <a:spAutoFit/>
              </a:bodyPr>
              <a:lstStyle/>
              <a:p>
                <a:pPr marL="0" marR="0" lvl="0" indent="0" algn="l" defTabSz="914400" rtl="0" eaLnBrk="1" fontAlgn="auto" latinLnBrk="0" hangingPunct="1">
                  <a:lnSpc>
                    <a:spcPct val="100000"/>
                  </a:lnSpc>
                  <a:spcBef>
                    <a:spcPts val="0"/>
                  </a:spcBef>
                  <a:spcAft>
                    <a:spcPts val="0"/>
                  </a:spcAft>
                  <a:buClr>
                    <a:prstClr val="black">
                      <a:lumMod val="85000"/>
                      <a:lumOff val="15000"/>
                    </a:prstClr>
                  </a:buClr>
                  <a:buSzPct val="105000"/>
                  <a:buFontTx/>
                  <a:buNone/>
                  <a:defRPr/>
                </a:pPr>
                <a:r>
                  <a:rPr kumimoji="0" lang="zh-CN" altLang="en-US" sz="2400" b="1" i="0" u="none" strike="noStrike" kern="1200" cap="none" spc="0" normalizeH="0" baseline="0" noProof="0" dirty="0">
                    <a:ln>
                      <a:noFill/>
                    </a:ln>
                    <a:solidFill>
                      <a:srgbClr val="54D0CA"/>
                    </a:solidFill>
                    <a:effectLst/>
                    <a:uLnTx/>
                    <a:uFillTx/>
                    <a:latin typeface="Calibri" panose="020F0502020204030204" pitchFamily="34" charset="0"/>
                    <a:ea typeface="微软雅黑"/>
                    <a:cs typeface="+mn-cs"/>
                  </a:rPr>
                  <a:t>快读行动</a:t>
                </a:r>
                <a:endParaRPr kumimoji="0" lang="zh-CN" altLang="en-US" sz="2400" b="1" i="0" u="none" strike="noStrike" kern="1200" cap="none" spc="0" normalizeH="0" baseline="0" noProof="0" dirty="0">
                  <a:ln>
                    <a:noFill/>
                  </a:ln>
                  <a:solidFill>
                    <a:srgbClr val="54D0CA"/>
                  </a:solidFill>
                  <a:effectLst/>
                  <a:uLnTx/>
                  <a:uFillTx/>
                  <a:latin typeface="Calibri" panose="020F0502020204030204" pitchFamily="34" charset="0"/>
                  <a:ea typeface="微软雅黑"/>
                  <a:cs typeface="+mn-cs"/>
                </a:endParaRPr>
              </a:p>
            </p:txBody>
          </p:sp>
          <p:sp>
            <p:nvSpPr>
              <p:cNvPr id="39" name="Freeform 53"/>
              <p:cNvSpPr>
                <a:spLocks noEditPoints="1"/>
              </p:cNvSpPr>
              <p:nvPr/>
            </p:nvSpPr>
            <p:spPr bwMode="auto">
              <a:xfrm>
                <a:off x="7957272" y="3227335"/>
                <a:ext cx="456321" cy="401322"/>
              </a:xfrm>
              <a:custGeom>
                <a:avLst/>
                <a:gdLst>
                  <a:gd name="T0" fmla="*/ 448 w 531"/>
                  <a:gd name="T1" fmla="*/ 98 h 467"/>
                  <a:gd name="T2" fmla="*/ 461 w 531"/>
                  <a:gd name="T3" fmla="*/ 75 h 467"/>
                  <a:gd name="T4" fmla="*/ 449 w 531"/>
                  <a:gd name="T5" fmla="*/ 72 h 467"/>
                  <a:gd name="T6" fmla="*/ 442 w 531"/>
                  <a:gd name="T7" fmla="*/ 85 h 467"/>
                  <a:gd name="T8" fmla="*/ 430 w 531"/>
                  <a:gd name="T9" fmla="*/ 78 h 467"/>
                  <a:gd name="T10" fmla="*/ 435 w 531"/>
                  <a:gd name="T11" fmla="*/ 67 h 467"/>
                  <a:gd name="T12" fmla="*/ 429 w 531"/>
                  <a:gd name="T13" fmla="*/ 60 h 467"/>
                  <a:gd name="T14" fmla="*/ 286 w 531"/>
                  <a:gd name="T15" fmla="*/ 36 h 467"/>
                  <a:gd name="T16" fmla="*/ 288 w 531"/>
                  <a:gd name="T17" fmla="*/ 15 h 467"/>
                  <a:gd name="T18" fmla="*/ 266 w 531"/>
                  <a:gd name="T19" fmla="*/ 0 h 467"/>
                  <a:gd name="T20" fmla="*/ 247 w 531"/>
                  <a:gd name="T21" fmla="*/ 11 h 467"/>
                  <a:gd name="T22" fmla="*/ 243 w 531"/>
                  <a:gd name="T23" fmla="*/ 31 h 467"/>
                  <a:gd name="T24" fmla="*/ 135 w 531"/>
                  <a:gd name="T25" fmla="*/ 51 h 467"/>
                  <a:gd name="T26" fmla="*/ 97 w 531"/>
                  <a:gd name="T27" fmla="*/ 65 h 467"/>
                  <a:gd name="T28" fmla="*/ 101 w 531"/>
                  <a:gd name="T29" fmla="*/ 78 h 467"/>
                  <a:gd name="T30" fmla="*/ 92 w 531"/>
                  <a:gd name="T31" fmla="*/ 87 h 467"/>
                  <a:gd name="T32" fmla="*/ 84 w 531"/>
                  <a:gd name="T33" fmla="*/ 75 h 467"/>
                  <a:gd name="T34" fmla="*/ 72 w 531"/>
                  <a:gd name="T35" fmla="*/ 72 h 467"/>
                  <a:gd name="T36" fmla="*/ 78 w 531"/>
                  <a:gd name="T37" fmla="*/ 95 h 467"/>
                  <a:gd name="T38" fmla="*/ 0 w 531"/>
                  <a:gd name="T39" fmla="*/ 304 h 467"/>
                  <a:gd name="T40" fmla="*/ 24 w 531"/>
                  <a:gd name="T41" fmla="*/ 328 h 467"/>
                  <a:gd name="T42" fmla="*/ 138 w 531"/>
                  <a:gd name="T43" fmla="*/ 339 h 467"/>
                  <a:gd name="T44" fmla="*/ 173 w 531"/>
                  <a:gd name="T45" fmla="*/ 320 h 467"/>
                  <a:gd name="T46" fmla="*/ 185 w 531"/>
                  <a:gd name="T47" fmla="*/ 300 h 467"/>
                  <a:gd name="T48" fmla="*/ 114 w 531"/>
                  <a:gd name="T49" fmla="*/ 84 h 467"/>
                  <a:gd name="T50" fmla="*/ 178 w 531"/>
                  <a:gd name="T51" fmla="*/ 58 h 467"/>
                  <a:gd name="T52" fmla="*/ 243 w 531"/>
                  <a:gd name="T53" fmla="*/ 233 h 467"/>
                  <a:gd name="T54" fmla="*/ 249 w 531"/>
                  <a:gd name="T55" fmla="*/ 299 h 467"/>
                  <a:gd name="T56" fmla="*/ 248 w 531"/>
                  <a:gd name="T57" fmla="*/ 352 h 467"/>
                  <a:gd name="T58" fmla="*/ 210 w 531"/>
                  <a:gd name="T59" fmla="*/ 385 h 467"/>
                  <a:gd name="T60" fmla="*/ 186 w 531"/>
                  <a:gd name="T61" fmla="*/ 467 h 467"/>
                  <a:gd name="T62" fmla="*/ 327 w 531"/>
                  <a:gd name="T63" fmla="*/ 386 h 467"/>
                  <a:gd name="T64" fmla="*/ 292 w 531"/>
                  <a:gd name="T65" fmla="*/ 371 h 467"/>
                  <a:gd name="T66" fmla="*/ 282 w 531"/>
                  <a:gd name="T67" fmla="*/ 299 h 467"/>
                  <a:gd name="T68" fmla="*/ 289 w 531"/>
                  <a:gd name="T69" fmla="*/ 233 h 467"/>
                  <a:gd name="T70" fmla="*/ 354 w 531"/>
                  <a:gd name="T71" fmla="*/ 58 h 467"/>
                  <a:gd name="T72" fmla="*/ 417 w 531"/>
                  <a:gd name="T73" fmla="*/ 84 h 467"/>
                  <a:gd name="T74" fmla="*/ 346 w 531"/>
                  <a:gd name="T75" fmla="*/ 300 h 467"/>
                  <a:gd name="T76" fmla="*/ 358 w 531"/>
                  <a:gd name="T77" fmla="*/ 320 h 467"/>
                  <a:gd name="T78" fmla="*/ 396 w 531"/>
                  <a:gd name="T79" fmla="*/ 339 h 467"/>
                  <a:gd name="T80" fmla="*/ 507 w 531"/>
                  <a:gd name="T81" fmla="*/ 328 h 467"/>
                  <a:gd name="T82" fmla="*/ 531 w 531"/>
                  <a:gd name="T83" fmla="*/ 303 h 467"/>
                  <a:gd name="T84" fmla="*/ 275 w 531"/>
                  <a:gd name="T85" fmla="*/ 24 h 467"/>
                  <a:gd name="T86" fmla="*/ 266 w 531"/>
                  <a:gd name="T87" fmla="*/ 34 h 467"/>
                  <a:gd name="T88" fmla="*/ 257 w 531"/>
                  <a:gd name="T89" fmla="*/ 21 h 467"/>
                  <a:gd name="T90" fmla="*/ 51 w 531"/>
                  <a:gd name="T91" fmla="*/ 325 h 467"/>
                  <a:gd name="T92" fmla="*/ 166 w 531"/>
                  <a:gd name="T93" fmla="*/ 308 h 467"/>
                  <a:gd name="T94" fmla="*/ 134 w 531"/>
                  <a:gd name="T95" fmla="*/ 325 h 467"/>
                  <a:gd name="T96" fmla="*/ 270 w 531"/>
                  <a:gd name="T97" fmla="*/ 217 h 467"/>
                  <a:gd name="T98" fmla="*/ 275 w 531"/>
                  <a:gd name="T99" fmla="*/ 274 h 467"/>
                  <a:gd name="T100" fmla="*/ 256 w 531"/>
                  <a:gd name="T101" fmla="*/ 274 h 467"/>
                  <a:gd name="T102" fmla="*/ 262 w 531"/>
                  <a:gd name="T103" fmla="*/ 217 h 467"/>
                  <a:gd name="T104" fmla="*/ 331 w 531"/>
                  <a:gd name="T105" fmla="*/ 453 h 467"/>
                  <a:gd name="T106" fmla="*/ 296 w 531"/>
                  <a:gd name="T107" fmla="*/ 391 h 467"/>
                  <a:gd name="T108" fmla="*/ 256 w 531"/>
                  <a:gd name="T109" fmla="*/ 368 h 467"/>
                  <a:gd name="T110" fmla="*/ 268 w 531"/>
                  <a:gd name="T111" fmla="*/ 307 h 467"/>
                  <a:gd name="T112" fmla="*/ 274 w 531"/>
                  <a:gd name="T113" fmla="*/ 368 h 467"/>
                  <a:gd name="T114" fmla="*/ 268 w 531"/>
                  <a:gd name="T115" fmla="*/ 203 h 467"/>
                  <a:gd name="T116" fmla="*/ 268 w 531"/>
                  <a:gd name="T117" fmla="*/ 53 h 467"/>
                  <a:gd name="T118" fmla="*/ 480 w 531"/>
                  <a:gd name="T119" fmla="*/ 325 h 467"/>
                  <a:gd name="T120" fmla="*/ 367 w 531"/>
                  <a:gd name="T121" fmla="*/ 308 h 467"/>
                  <a:gd name="T122" fmla="*/ 480 w 531"/>
                  <a:gd name="T123" fmla="*/ 325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31" h="467">
                    <a:moveTo>
                      <a:pt x="531" y="303"/>
                    </a:moveTo>
                    <a:lnTo>
                      <a:pt x="531" y="303"/>
                    </a:lnTo>
                    <a:lnTo>
                      <a:pt x="531" y="300"/>
                    </a:lnTo>
                    <a:lnTo>
                      <a:pt x="530" y="298"/>
                    </a:lnTo>
                    <a:lnTo>
                      <a:pt x="448" y="98"/>
                    </a:lnTo>
                    <a:lnTo>
                      <a:pt x="448" y="98"/>
                    </a:lnTo>
                    <a:lnTo>
                      <a:pt x="453" y="95"/>
                    </a:lnTo>
                    <a:lnTo>
                      <a:pt x="457" y="91"/>
                    </a:lnTo>
                    <a:lnTo>
                      <a:pt x="461" y="84"/>
                    </a:lnTo>
                    <a:lnTo>
                      <a:pt x="462" y="78"/>
                    </a:lnTo>
                    <a:lnTo>
                      <a:pt x="462" y="78"/>
                    </a:lnTo>
                    <a:lnTo>
                      <a:pt x="461" y="75"/>
                    </a:lnTo>
                    <a:lnTo>
                      <a:pt x="459" y="72"/>
                    </a:lnTo>
                    <a:lnTo>
                      <a:pt x="457" y="71"/>
                    </a:lnTo>
                    <a:lnTo>
                      <a:pt x="454" y="70"/>
                    </a:lnTo>
                    <a:lnTo>
                      <a:pt x="454" y="70"/>
                    </a:lnTo>
                    <a:lnTo>
                      <a:pt x="452" y="71"/>
                    </a:lnTo>
                    <a:lnTo>
                      <a:pt x="449" y="72"/>
                    </a:lnTo>
                    <a:lnTo>
                      <a:pt x="448" y="75"/>
                    </a:lnTo>
                    <a:lnTo>
                      <a:pt x="448" y="78"/>
                    </a:lnTo>
                    <a:lnTo>
                      <a:pt x="448" y="78"/>
                    </a:lnTo>
                    <a:lnTo>
                      <a:pt x="446" y="81"/>
                    </a:lnTo>
                    <a:lnTo>
                      <a:pt x="444" y="83"/>
                    </a:lnTo>
                    <a:lnTo>
                      <a:pt x="442" y="85"/>
                    </a:lnTo>
                    <a:lnTo>
                      <a:pt x="439" y="87"/>
                    </a:lnTo>
                    <a:lnTo>
                      <a:pt x="439" y="87"/>
                    </a:lnTo>
                    <a:lnTo>
                      <a:pt x="436" y="85"/>
                    </a:lnTo>
                    <a:lnTo>
                      <a:pt x="434" y="83"/>
                    </a:lnTo>
                    <a:lnTo>
                      <a:pt x="431" y="81"/>
                    </a:lnTo>
                    <a:lnTo>
                      <a:pt x="430" y="78"/>
                    </a:lnTo>
                    <a:lnTo>
                      <a:pt x="430" y="78"/>
                    </a:lnTo>
                    <a:lnTo>
                      <a:pt x="431" y="75"/>
                    </a:lnTo>
                    <a:lnTo>
                      <a:pt x="434" y="72"/>
                    </a:lnTo>
                    <a:lnTo>
                      <a:pt x="434" y="72"/>
                    </a:lnTo>
                    <a:lnTo>
                      <a:pt x="435" y="70"/>
                    </a:lnTo>
                    <a:lnTo>
                      <a:pt x="435" y="67"/>
                    </a:lnTo>
                    <a:lnTo>
                      <a:pt x="435" y="65"/>
                    </a:lnTo>
                    <a:lnTo>
                      <a:pt x="434" y="63"/>
                    </a:lnTo>
                    <a:lnTo>
                      <a:pt x="434" y="63"/>
                    </a:lnTo>
                    <a:lnTo>
                      <a:pt x="431" y="61"/>
                    </a:lnTo>
                    <a:lnTo>
                      <a:pt x="429" y="60"/>
                    </a:lnTo>
                    <a:lnTo>
                      <a:pt x="429" y="60"/>
                    </a:lnTo>
                    <a:lnTo>
                      <a:pt x="396" y="51"/>
                    </a:lnTo>
                    <a:lnTo>
                      <a:pt x="360" y="44"/>
                    </a:lnTo>
                    <a:lnTo>
                      <a:pt x="323" y="41"/>
                    </a:lnTo>
                    <a:lnTo>
                      <a:pt x="283" y="39"/>
                    </a:lnTo>
                    <a:lnTo>
                      <a:pt x="283" y="39"/>
                    </a:lnTo>
                    <a:lnTo>
                      <a:pt x="286" y="36"/>
                    </a:lnTo>
                    <a:lnTo>
                      <a:pt x="288" y="31"/>
                    </a:lnTo>
                    <a:lnTo>
                      <a:pt x="289" y="28"/>
                    </a:lnTo>
                    <a:lnTo>
                      <a:pt x="289" y="24"/>
                    </a:lnTo>
                    <a:lnTo>
                      <a:pt x="289" y="24"/>
                    </a:lnTo>
                    <a:lnTo>
                      <a:pt x="289" y="20"/>
                    </a:lnTo>
                    <a:lnTo>
                      <a:pt x="288" y="15"/>
                    </a:lnTo>
                    <a:lnTo>
                      <a:pt x="286" y="11"/>
                    </a:lnTo>
                    <a:lnTo>
                      <a:pt x="282" y="8"/>
                    </a:lnTo>
                    <a:lnTo>
                      <a:pt x="279" y="4"/>
                    </a:lnTo>
                    <a:lnTo>
                      <a:pt x="275" y="2"/>
                    </a:lnTo>
                    <a:lnTo>
                      <a:pt x="270" y="1"/>
                    </a:lnTo>
                    <a:lnTo>
                      <a:pt x="266" y="0"/>
                    </a:lnTo>
                    <a:lnTo>
                      <a:pt x="266" y="0"/>
                    </a:lnTo>
                    <a:lnTo>
                      <a:pt x="261" y="1"/>
                    </a:lnTo>
                    <a:lnTo>
                      <a:pt x="256" y="2"/>
                    </a:lnTo>
                    <a:lnTo>
                      <a:pt x="253" y="4"/>
                    </a:lnTo>
                    <a:lnTo>
                      <a:pt x="249" y="8"/>
                    </a:lnTo>
                    <a:lnTo>
                      <a:pt x="247" y="11"/>
                    </a:lnTo>
                    <a:lnTo>
                      <a:pt x="245" y="15"/>
                    </a:lnTo>
                    <a:lnTo>
                      <a:pt x="242" y="20"/>
                    </a:lnTo>
                    <a:lnTo>
                      <a:pt x="242" y="24"/>
                    </a:lnTo>
                    <a:lnTo>
                      <a:pt x="242" y="24"/>
                    </a:lnTo>
                    <a:lnTo>
                      <a:pt x="242" y="28"/>
                    </a:lnTo>
                    <a:lnTo>
                      <a:pt x="243" y="31"/>
                    </a:lnTo>
                    <a:lnTo>
                      <a:pt x="246" y="36"/>
                    </a:lnTo>
                    <a:lnTo>
                      <a:pt x="248" y="39"/>
                    </a:lnTo>
                    <a:lnTo>
                      <a:pt x="248" y="39"/>
                    </a:lnTo>
                    <a:lnTo>
                      <a:pt x="209" y="41"/>
                    </a:lnTo>
                    <a:lnTo>
                      <a:pt x="171" y="44"/>
                    </a:lnTo>
                    <a:lnTo>
                      <a:pt x="135" y="51"/>
                    </a:lnTo>
                    <a:lnTo>
                      <a:pt x="102" y="60"/>
                    </a:lnTo>
                    <a:lnTo>
                      <a:pt x="102" y="60"/>
                    </a:lnTo>
                    <a:lnTo>
                      <a:pt x="100" y="61"/>
                    </a:lnTo>
                    <a:lnTo>
                      <a:pt x="98" y="63"/>
                    </a:lnTo>
                    <a:lnTo>
                      <a:pt x="98" y="63"/>
                    </a:lnTo>
                    <a:lnTo>
                      <a:pt x="97" y="65"/>
                    </a:lnTo>
                    <a:lnTo>
                      <a:pt x="97" y="67"/>
                    </a:lnTo>
                    <a:lnTo>
                      <a:pt x="97" y="70"/>
                    </a:lnTo>
                    <a:lnTo>
                      <a:pt x="99" y="72"/>
                    </a:lnTo>
                    <a:lnTo>
                      <a:pt x="99" y="72"/>
                    </a:lnTo>
                    <a:lnTo>
                      <a:pt x="100" y="75"/>
                    </a:lnTo>
                    <a:lnTo>
                      <a:pt x="101" y="78"/>
                    </a:lnTo>
                    <a:lnTo>
                      <a:pt x="101" y="78"/>
                    </a:lnTo>
                    <a:lnTo>
                      <a:pt x="100" y="81"/>
                    </a:lnTo>
                    <a:lnTo>
                      <a:pt x="99" y="83"/>
                    </a:lnTo>
                    <a:lnTo>
                      <a:pt x="95" y="85"/>
                    </a:lnTo>
                    <a:lnTo>
                      <a:pt x="92" y="87"/>
                    </a:lnTo>
                    <a:lnTo>
                      <a:pt x="92" y="87"/>
                    </a:lnTo>
                    <a:lnTo>
                      <a:pt x="89" y="85"/>
                    </a:lnTo>
                    <a:lnTo>
                      <a:pt x="87" y="83"/>
                    </a:lnTo>
                    <a:lnTo>
                      <a:pt x="85" y="81"/>
                    </a:lnTo>
                    <a:lnTo>
                      <a:pt x="85" y="78"/>
                    </a:lnTo>
                    <a:lnTo>
                      <a:pt x="85" y="78"/>
                    </a:lnTo>
                    <a:lnTo>
                      <a:pt x="84" y="75"/>
                    </a:lnTo>
                    <a:lnTo>
                      <a:pt x="83" y="72"/>
                    </a:lnTo>
                    <a:lnTo>
                      <a:pt x="80" y="71"/>
                    </a:lnTo>
                    <a:lnTo>
                      <a:pt x="77" y="70"/>
                    </a:lnTo>
                    <a:lnTo>
                      <a:pt x="77" y="70"/>
                    </a:lnTo>
                    <a:lnTo>
                      <a:pt x="75" y="71"/>
                    </a:lnTo>
                    <a:lnTo>
                      <a:pt x="72" y="72"/>
                    </a:lnTo>
                    <a:lnTo>
                      <a:pt x="71" y="75"/>
                    </a:lnTo>
                    <a:lnTo>
                      <a:pt x="71" y="78"/>
                    </a:lnTo>
                    <a:lnTo>
                      <a:pt x="71" y="78"/>
                    </a:lnTo>
                    <a:lnTo>
                      <a:pt x="71" y="84"/>
                    </a:lnTo>
                    <a:lnTo>
                      <a:pt x="74" y="91"/>
                    </a:lnTo>
                    <a:lnTo>
                      <a:pt x="78" y="95"/>
                    </a:lnTo>
                    <a:lnTo>
                      <a:pt x="84" y="98"/>
                    </a:lnTo>
                    <a:lnTo>
                      <a:pt x="2" y="298"/>
                    </a:lnTo>
                    <a:lnTo>
                      <a:pt x="2" y="298"/>
                    </a:lnTo>
                    <a:lnTo>
                      <a:pt x="2" y="300"/>
                    </a:lnTo>
                    <a:lnTo>
                      <a:pt x="2" y="303"/>
                    </a:lnTo>
                    <a:lnTo>
                      <a:pt x="0" y="304"/>
                    </a:lnTo>
                    <a:lnTo>
                      <a:pt x="0" y="304"/>
                    </a:lnTo>
                    <a:lnTo>
                      <a:pt x="4" y="310"/>
                    </a:lnTo>
                    <a:lnTo>
                      <a:pt x="8" y="314"/>
                    </a:lnTo>
                    <a:lnTo>
                      <a:pt x="12" y="320"/>
                    </a:lnTo>
                    <a:lnTo>
                      <a:pt x="18" y="324"/>
                    </a:lnTo>
                    <a:lnTo>
                      <a:pt x="24" y="328"/>
                    </a:lnTo>
                    <a:lnTo>
                      <a:pt x="32" y="333"/>
                    </a:lnTo>
                    <a:lnTo>
                      <a:pt x="39" y="336"/>
                    </a:lnTo>
                    <a:lnTo>
                      <a:pt x="48" y="339"/>
                    </a:lnTo>
                    <a:lnTo>
                      <a:pt x="50" y="339"/>
                    </a:lnTo>
                    <a:lnTo>
                      <a:pt x="135" y="339"/>
                    </a:lnTo>
                    <a:lnTo>
                      <a:pt x="138" y="339"/>
                    </a:lnTo>
                    <a:lnTo>
                      <a:pt x="138" y="339"/>
                    </a:lnTo>
                    <a:lnTo>
                      <a:pt x="146" y="336"/>
                    </a:lnTo>
                    <a:lnTo>
                      <a:pt x="154" y="333"/>
                    </a:lnTo>
                    <a:lnTo>
                      <a:pt x="161" y="328"/>
                    </a:lnTo>
                    <a:lnTo>
                      <a:pt x="168" y="324"/>
                    </a:lnTo>
                    <a:lnTo>
                      <a:pt x="173" y="320"/>
                    </a:lnTo>
                    <a:lnTo>
                      <a:pt x="179" y="314"/>
                    </a:lnTo>
                    <a:lnTo>
                      <a:pt x="183" y="310"/>
                    </a:lnTo>
                    <a:lnTo>
                      <a:pt x="186" y="304"/>
                    </a:lnTo>
                    <a:lnTo>
                      <a:pt x="185" y="303"/>
                    </a:lnTo>
                    <a:lnTo>
                      <a:pt x="185" y="303"/>
                    </a:lnTo>
                    <a:lnTo>
                      <a:pt x="185" y="300"/>
                    </a:lnTo>
                    <a:lnTo>
                      <a:pt x="184" y="298"/>
                    </a:lnTo>
                    <a:lnTo>
                      <a:pt x="102" y="98"/>
                    </a:lnTo>
                    <a:lnTo>
                      <a:pt x="102" y="98"/>
                    </a:lnTo>
                    <a:lnTo>
                      <a:pt x="107" y="95"/>
                    </a:lnTo>
                    <a:lnTo>
                      <a:pt x="112" y="90"/>
                    </a:lnTo>
                    <a:lnTo>
                      <a:pt x="114" y="84"/>
                    </a:lnTo>
                    <a:lnTo>
                      <a:pt x="115" y="78"/>
                    </a:lnTo>
                    <a:lnTo>
                      <a:pt x="115" y="78"/>
                    </a:lnTo>
                    <a:lnTo>
                      <a:pt x="114" y="70"/>
                    </a:lnTo>
                    <a:lnTo>
                      <a:pt x="114" y="70"/>
                    </a:lnTo>
                    <a:lnTo>
                      <a:pt x="145" y="64"/>
                    </a:lnTo>
                    <a:lnTo>
                      <a:pt x="178" y="58"/>
                    </a:lnTo>
                    <a:lnTo>
                      <a:pt x="212" y="54"/>
                    </a:lnTo>
                    <a:lnTo>
                      <a:pt x="249" y="53"/>
                    </a:lnTo>
                    <a:lnTo>
                      <a:pt x="249" y="211"/>
                    </a:lnTo>
                    <a:lnTo>
                      <a:pt x="249" y="211"/>
                    </a:lnTo>
                    <a:lnTo>
                      <a:pt x="246" y="222"/>
                    </a:lnTo>
                    <a:lnTo>
                      <a:pt x="243" y="233"/>
                    </a:lnTo>
                    <a:lnTo>
                      <a:pt x="241" y="244"/>
                    </a:lnTo>
                    <a:lnTo>
                      <a:pt x="241" y="255"/>
                    </a:lnTo>
                    <a:lnTo>
                      <a:pt x="241" y="267"/>
                    </a:lnTo>
                    <a:lnTo>
                      <a:pt x="243" y="278"/>
                    </a:lnTo>
                    <a:lnTo>
                      <a:pt x="246" y="288"/>
                    </a:lnTo>
                    <a:lnTo>
                      <a:pt x="249" y="299"/>
                    </a:lnTo>
                    <a:lnTo>
                      <a:pt x="249" y="299"/>
                    </a:lnTo>
                    <a:lnTo>
                      <a:pt x="249" y="300"/>
                    </a:lnTo>
                    <a:lnTo>
                      <a:pt x="249" y="341"/>
                    </a:lnTo>
                    <a:lnTo>
                      <a:pt x="249" y="341"/>
                    </a:lnTo>
                    <a:lnTo>
                      <a:pt x="249" y="346"/>
                    </a:lnTo>
                    <a:lnTo>
                      <a:pt x="248" y="352"/>
                    </a:lnTo>
                    <a:lnTo>
                      <a:pt x="246" y="358"/>
                    </a:lnTo>
                    <a:lnTo>
                      <a:pt x="242" y="364"/>
                    </a:lnTo>
                    <a:lnTo>
                      <a:pt x="238" y="371"/>
                    </a:lnTo>
                    <a:lnTo>
                      <a:pt x="230" y="376"/>
                    </a:lnTo>
                    <a:lnTo>
                      <a:pt x="222" y="381"/>
                    </a:lnTo>
                    <a:lnTo>
                      <a:pt x="210" y="385"/>
                    </a:lnTo>
                    <a:lnTo>
                      <a:pt x="206" y="386"/>
                    </a:lnTo>
                    <a:lnTo>
                      <a:pt x="205" y="391"/>
                    </a:lnTo>
                    <a:lnTo>
                      <a:pt x="192" y="391"/>
                    </a:lnTo>
                    <a:lnTo>
                      <a:pt x="192" y="429"/>
                    </a:lnTo>
                    <a:lnTo>
                      <a:pt x="186" y="429"/>
                    </a:lnTo>
                    <a:lnTo>
                      <a:pt x="186" y="467"/>
                    </a:lnTo>
                    <a:lnTo>
                      <a:pt x="345" y="467"/>
                    </a:lnTo>
                    <a:lnTo>
                      <a:pt x="345" y="429"/>
                    </a:lnTo>
                    <a:lnTo>
                      <a:pt x="340" y="429"/>
                    </a:lnTo>
                    <a:lnTo>
                      <a:pt x="340" y="391"/>
                    </a:lnTo>
                    <a:lnTo>
                      <a:pt x="327" y="391"/>
                    </a:lnTo>
                    <a:lnTo>
                      <a:pt x="327" y="386"/>
                    </a:lnTo>
                    <a:lnTo>
                      <a:pt x="321" y="385"/>
                    </a:lnTo>
                    <a:lnTo>
                      <a:pt x="321" y="385"/>
                    </a:lnTo>
                    <a:lnTo>
                      <a:pt x="311" y="382"/>
                    </a:lnTo>
                    <a:lnTo>
                      <a:pt x="304" y="379"/>
                    </a:lnTo>
                    <a:lnTo>
                      <a:pt x="297" y="375"/>
                    </a:lnTo>
                    <a:lnTo>
                      <a:pt x="292" y="371"/>
                    </a:lnTo>
                    <a:lnTo>
                      <a:pt x="288" y="364"/>
                    </a:lnTo>
                    <a:lnTo>
                      <a:pt x="286" y="358"/>
                    </a:lnTo>
                    <a:lnTo>
                      <a:pt x="283" y="350"/>
                    </a:lnTo>
                    <a:lnTo>
                      <a:pt x="282" y="341"/>
                    </a:lnTo>
                    <a:lnTo>
                      <a:pt x="282" y="299"/>
                    </a:lnTo>
                    <a:lnTo>
                      <a:pt x="282" y="299"/>
                    </a:lnTo>
                    <a:lnTo>
                      <a:pt x="286" y="288"/>
                    </a:lnTo>
                    <a:lnTo>
                      <a:pt x="289" y="278"/>
                    </a:lnTo>
                    <a:lnTo>
                      <a:pt x="290" y="266"/>
                    </a:lnTo>
                    <a:lnTo>
                      <a:pt x="290" y="255"/>
                    </a:lnTo>
                    <a:lnTo>
                      <a:pt x="290" y="244"/>
                    </a:lnTo>
                    <a:lnTo>
                      <a:pt x="289" y="233"/>
                    </a:lnTo>
                    <a:lnTo>
                      <a:pt x="286" y="222"/>
                    </a:lnTo>
                    <a:lnTo>
                      <a:pt x="282" y="211"/>
                    </a:lnTo>
                    <a:lnTo>
                      <a:pt x="282" y="53"/>
                    </a:lnTo>
                    <a:lnTo>
                      <a:pt x="282" y="53"/>
                    </a:lnTo>
                    <a:lnTo>
                      <a:pt x="319" y="54"/>
                    </a:lnTo>
                    <a:lnTo>
                      <a:pt x="354" y="58"/>
                    </a:lnTo>
                    <a:lnTo>
                      <a:pt x="387" y="64"/>
                    </a:lnTo>
                    <a:lnTo>
                      <a:pt x="417" y="70"/>
                    </a:lnTo>
                    <a:lnTo>
                      <a:pt x="417" y="70"/>
                    </a:lnTo>
                    <a:lnTo>
                      <a:pt x="416" y="78"/>
                    </a:lnTo>
                    <a:lnTo>
                      <a:pt x="416" y="78"/>
                    </a:lnTo>
                    <a:lnTo>
                      <a:pt x="417" y="84"/>
                    </a:lnTo>
                    <a:lnTo>
                      <a:pt x="421" y="90"/>
                    </a:lnTo>
                    <a:lnTo>
                      <a:pt x="424" y="95"/>
                    </a:lnTo>
                    <a:lnTo>
                      <a:pt x="429" y="98"/>
                    </a:lnTo>
                    <a:lnTo>
                      <a:pt x="347" y="298"/>
                    </a:lnTo>
                    <a:lnTo>
                      <a:pt x="347" y="298"/>
                    </a:lnTo>
                    <a:lnTo>
                      <a:pt x="346" y="300"/>
                    </a:lnTo>
                    <a:lnTo>
                      <a:pt x="347" y="303"/>
                    </a:lnTo>
                    <a:lnTo>
                      <a:pt x="346" y="304"/>
                    </a:lnTo>
                    <a:lnTo>
                      <a:pt x="346" y="304"/>
                    </a:lnTo>
                    <a:lnTo>
                      <a:pt x="349" y="310"/>
                    </a:lnTo>
                    <a:lnTo>
                      <a:pt x="354" y="314"/>
                    </a:lnTo>
                    <a:lnTo>
                      <a:pt x="358" y="320"/>
                    </a:lnTo>
                    <a:lnTo>
                      <a:pt x="363" y="324"/>
                    </a:lnTo>
                    <a:lnTo>
                      <a:pt x="370" y="328"/>
                    </a:lnTo>
                    <a:lnTo>
                      <a:pt x="377" y="333"/>
                    </a:lnTo>
                    <a:lnTo>
                      <a:pt x="385" y="336"/>
                    </a:lnTo>
                    <a:lnTo>
                      <a:pt x="394" y="339"/>
                    </a:lnTo>
                    <a:lnTo>
                      <a:pt x="396" y="339"/>
                    </a:lnTo>
                    <a:lnTo>
                      <a:pt x="481" y="339"/>
                    </a:lnTo>
                    <a:lnTo>
                      <a:pt x="483" y="339"/>
                    </a:lnTo>
                    <a:lnTo>
                      <a:pt x="483" y="339"/>
                    </a:lnTo>
                    <a:lnTo>
                      <a:pt x="492" y="336"/>
                    </a:lnTo>
                    <a:lnTo>
                      <a:pt x="499" y="333"/>
                    </a:lnTo>
                    <a:lnTo>
                      <a:pt x="507" y="328"/>
                    </a:lnTo>
                    <a:lnTo>
                      <a:pt x="513" y="324"/>
                    </a:lnTo>
                    <a:lnTo>
                      <a:pt x="519" y="320"/>
                    </a:lnTo>
                    <a:lnTo>
                      <a:pt x="524" y="314"/>
                    </a:lnTo>
                    <a:lnTo>
                      <a:pt x="527" y="310"/>
                    </a:lnTo>
                    <a:lnTo>
                      <a:pt x="531" y="304"/>
                    </a:lnTo>
                    <a:lnTo>
                      <a:pt x="531" y="303"/>
                    </a:lnTo>
                    <a:close/>
                    <a:moveTo>
                      <a:pt x="266" y="15"/>
                    </a:moveTo>
                    <a:lnTo>
                      <a:pt x="266" y="15"/>
                    </a:lnTo>
                    <a:lnTo>
                      <a:pt x="269" y="15"/>
                    </a:lnTo>
                    <a:lnTo>
                      <a:pt x="273" y="17"/>
                    </a:lnTo>
                    <a:lnTo>
                      <a:pt x="275" y="21"/>
                    </a:lnTo>
                    <a:lnTo>
                      <a:pt x="275" y="24"/>
                    </a:lnTo>
                    <a:lnTo>
                      <a:pt x="275" y="24"/>
                    </a:lnTo>
                    <a:lnTo>
                      <a:pt x="275" y="27"/>
                    </a:lnTo>
                    <a:lnTo>
                      <a:pt x="273" y="30"/>
                    </a:lnTo>
                    <a:lnTo>
                      <a:pt x="269" y="33"/>
                    </a:lnTo>
                    <a:lnTo>
                      <a:pt x="266" y="34"/>
                    </a:lnTo>
                    <a:lnTo>
                      <a:pt x="266" y="34"/>
                    </a:lnTo>
                    <a:lnTo>
                      <a:pt x="262" y="33"/>
                    </a:lnTo>
                    <a:lnTo>
                      <a:pt x="260" y="30"/>
                    </a:lnTo>
                    <a:lnTo>
                      <a:pt x="257" y="27"/>
                    </a:lnTo>
                    <a:lnTo>
                      <a:pt x="256" y="24"/>
                    </a:lnTo>
                    <a:lnTo>
                      <a:pt x="256" y="24"/>
                    </a:lnTo>
                    <a:lnTo>
                      <a:pt x="257" y="21"/>
                    </a:lnTo>
                    <a:lnTo>
                      <a:pt x="260" y="17"/>
                    </a:lnTo>
                    <a:lnTo>
                      <a:pt x="262" y="15"/>
                    </a:lnTo>
                    <a:lnTo>
                      <a:pt x="266" y="15"/>
                    </a:lnTo>
                    <a:lnTo>
                      <a:pt x="266" y="15"/>
                    </a:lnTo>
                    <a:close/>
                    <a:moveTo>
                      <a:pt x="134" y="325"/>
                    </a:moveTo>
                    <a:lnTo>
                      <a:pt x="51" y="325"/>
                    </a:lnTo>
                    <a:lnTo>
                      <a:pt x="51" y="325"/>
                    </a:lnTo>
                    <a:lnTo>
                      <a:pt x="41" y="322"/>
                    </a:lnTo>
                    <a:lnTo>
                      <a:pt x="34" y="318"/>
                    </a:lnTo>
                    <a:lnTo>
                      <a:pt x="26" y="313"/>
                    </a:lnTo>
                    <a:lnTo>
                      <a:pt x="21" y="308"/>
                    </a:lnTo>
                    <a:lnTo>
                      <a:pt x="166" y="308"/>
                    </a:lnTo>
                    <a:lnTo>
                      <a:pt x="166" y="308"/>
                    </a:lnTo>
                    <a:lnTo>
                      <a:pt x="159" y="313"/>
                    </a:lnTo>
                    <a:lnTo>
                      <a:pt x="152" y="318"/>
                    </a:lnTo>
                    <a:lnTo>
                      <a:pt x="144" y="322"/>
                    </a:lnTo>
                    <a:lnTo>
                      <a:pt x="134" y="325"/>
                    </a:lnTo>
                    <a:lnTo>
                      <a:pt x="134" y="325"/>
                    </a:lnTo>
                    <a:close/>
                    <a:moveTo>
                      <a:pt x="19" y="294"/>
                    </a:moveTo>
                    <a:lnTo>
                      <a:pt x="93" y="114"/>
                    </a:lnTo>
                    <a:lnTo>
                      <a:pt x="167" y="294"/>
                    </a:lnTo>
                    <a:lnTo>
                      <a:pt x="19" y="294"/>
                    </a:lnTo>
                    <a:close/>
                    <a:moveTo>
                      <a:pt x="270" y="217"/>
                    </a:moveTo>
                    <a:lnTo>
                      <a:pt x="270" y="217"/>
                    </a:lnTo>
                    <a:lnTo>
                      <a:pt x="273" y="227"/>
                    </a:lnTo>
                    <a:lnTo>
                      <a:pt x="275" y="237"/>
                    </a:lnTo>
                    <a:lnTo>
                      <a:pt x="276" y="245"/>
                    </a:lnTo>
                    <a:lnTo>
                      <a:pt x="276" y="255"/>
                    </a:lnTo>
                    <a:lnTo>
                      <a:pt x="276" y="265"/>
                    </a:lnTo>
                    <a:lnTo>
                      <a:pt x="275" y="274"/>
                    </a:lnTo>
                    <a:lnTo>
                      <a:pt x="273" y="283"/>
                    </a:lnTo>
                    <a:lnTo>
                      <a:pt x="270" y="293"/>
                    </a:lnTo>
                    <a:lnTo>
                      <a:pt x="262" y="293"/>
                    </a:lnTo>
                    <a:lnTo>
                      <a:pt x="262" y="293"/>
                    </a:lnTo>
                    <a:lnTo>
                      <a:pt x="259" y="283"/>
                    </a:lnTo>
                    <a:lnTo>
                      <a:pt x="256" y="274"/>
                    </a:lnTo>
                    <a:lnTo>
                      <a:pt x="255" y="265"/>
                    </a:lnTo>
                    <a:lnTo>
                      <a:pt x="255" y="255"/>
                    </a:lnTo>
                    <a:lnTo>
                      <a:pt x="255" y="245"/>
                    </a:lnTo>
                    <a:lnTo>
                      <a:pt x="256" y="237"/>
                    </a:lnTo>
                    <a:lnTo>
                      <a:pt x="259" y="227"/>
                    </a:lnTo>
                    <a:lnTo>
                      <a:pt x="262" y="217"/>
                    </a:lnTo>
                    <a:lnTo>
                      <a:pt x="270" y="217"/>
                    </a:lnTo>
                    <a:close/>
                    <a:moveTo>
                      <a:pt x="331" y="453"/>
                    </a:moveTo>
                    <a:lnTo>
                      <a:pt x="200" y="453"/>
                    </a:lnTo>
                    <a:lnTo>
                      <a:pt x="200" y="443"/>
                    </a:lnTo>
                    <a:lnTo>
                      <a:pt x="331" y="443"/>
                    </a:lnTo>
                    <a:lnTo>
                      <a:pt x="331" y="453"/>
                    </a:lnTo>
                    <a:close/>
                    <a:moveTo>
                      <a:pt x="207" y="429"/>
                    </a:moveTo>
                    <a:lnTo>
                      <a:pt x="207" y="406"/>
                    </a:lnTo>
                    <a:lnTo>
                      <a:pt x="326" y="406"/>
                    </a:lnTo>
                    <a:lnTo>
                      <a:pt x="326" y="429"/>
                    </a:lnTo>
                    <a:lnTo>
                      <a:pt x="207" y="429"/>
                    </a:lnTo>
                    <a:close/>
                    <a:moveTo>
                      <a:pt x="296" y="391"/>
                    </a:moveTo>
                    <a:lnTo>
                      <a:pt x="235" y="391"/>
                    </a:lnTo>
                    <a:lnTo>
                      <a:pt x="235" y="391"/>
                    </a:lnTo>
                    <a:lnTo>
                      <a:pt x="241" y="386"/>
                    </a:lnTo>
                    <a:lnTo>
                      <a:pt x="248" y="380"/>
                    </a:lnTo>
                    <a:lnTo>
                      <a:pt x="252" y="375"/>
                    </a:lnTo>
                    <a:lnTo>
                      <a:pt x="256" y="368"/>
                    </a:lnTo>
                    <a:lnTo>
                      <a:pt x="260" y="362"/>
                    </a:lnTo>
                    <a:lnTo>
                      <a:pt x="262" y="355"/>
                    </a:lnTo>
                    <a:lnTo>
                      <a:pt x="263" y="348"/>
                    </a:lnTo>
                    <a:lnTo>
                      <a:pt x="263" y="341"/>
                    </a:lnTo>
                    <a:lnTo>
                      <a:pt x="263" y="307"/>
                    </a:lnTo>
                    <a:lnTo>
                      <a:pt x="268" y="307"/>
                    </a:lnTo>
                    <a:lnTo>
                      <a:pt x="268" y="341"/>
                    </a:lnTo>
                    <a:lnTo>
                      <a:pt x="268" y="341"/>
                    </a:lnTo>
                    <a:lnTo>
                      <a:pt x="269" y="348"/>
                    </a:lnTo>
                    <a:lnTo>
                      <a:pt x="269" y="354"/>
                    </a:lnTo>
                    <a:lnTo>
                      <a:pt x="272" y="362"/>
                    </a:lnTo>
                    <a:lnTo>
                      <a:pt x="274" y="368"/>
                    </a:lnTo>
                    <a:lnTo>
                      <a:pt x="278" y="375"/>
                    </a:lnTo>
                    <a:lnTo>
                      <a:pt x="282" y="380"/>
                    </a:lnTo>
                    <a:lnTo>
                      <a:pt x="289" y="386"/>
                    </a:lnTo>
                    <a:lnTo>
                      <a:pt x="296" y="391"/>
                    </a:lnTo>
                    <a:lnTo>
                      <a:pt x="296" y="391"/>
                    </a:lnTo>
                    <a:close/>
                    <a:moveTo>
                      <a:pt x="268" y="203"/>
                    </a:moveTo>
                    <a:lnTo>
                      <a:pt x="263" y="203"/>
                    </a:lnTo>
                    <a:lnTo>
                      <a:pt x="263" y="53"/>
                    </a:lnTo>
                    <a:lnTo>
                      <a:pt x="263" y="53"/>
                    </a:lnTo>
                    <a:lnTo>
                      <a:pt x="266" y="53"/>
                    </a:lnTo>
                    <a:lnTo>
                      <a:pt x="266" y="53"/>
                    </a:lnTo>
                    <a:lnTo>
                      <a:pt x="268" y="53"/>
                    </a:lnTo>
                    <a:lnTo>
                      <a:pt x="268" y="203"/>
                    </a:lnTo>
                    <a:close/>
                    <a:moveTo>
                      <a:pt x="512" y="294"/>
                    </a:moveTo>
                    <a:lnTo>
                      <a:pt x="364" y="294"/>
                    </a:lnTo>
                    <a:lnTo>
                      <a:pt x="439" y="114"/>
                    </a:lnTo>
                    <a:lnTo>
                      <a:pt x="512" y="294"/>
                    </a:lnTo>
                    <a:close/>
                    <a:moveTo>
                      <a:pt x="480" y="325"/>
                    </a:moveTo>
                    <a:lnTo>
                      <a:pt x="397" y="325"/>
                    </a:lnTo>
                    <a:lnTo>
                      <a:pt x="397" y="325"/>
                    </a:lnTo>
                    <a:lnTo>
                      <a:pt x="387" y="322"/>
                    </a:lnTo>
                    <a:lnTo>
                      <a:pt x="380" y="318"/>
                    </a:lnTo>
                    <a:lnTo>
                      <a:pt x="372" y="313"/>
                    </a:lnTo>
                    <a:lnTo>
                      <a:pt x="367" y="308"/>
                    </a:lnTo>
                    <a:lnTo>
                      <a:pt x="511" y="308"/>
                    </a:lnTo>
                    <a:lnTo>
                      <a:pt x="511" y="308"/>
                    </a:lnTo>
                    <a:lnTo>
                      <a:pt x="505" y="313"/>
                    </a:lnTo>
                    <a:lnTo>
                      <a:pt x="497" y="318"/>
                    </a:lnTo>
                    <a:lnTo>
                      <a:pt x="490" y="322"/>
                    </a:lnTo>
                    <a:lnTo>
                      <a:pt x="480" y="325"/>
                    </a:lnTo>
                    <a:lnTo>
                      <a:pt x="480" y="325"/>
                    </a:lnTo>
                    <a:close/>
                  </a:path>
                </a:pathLst>
              </a:custGeom>
              <a:solidFill>
                <a:srgbClr val="54D0CA"/>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a:ln>
                    <a:noFill/>
                  </a:ln>
                  <a:solidFill>
                    <a:prstClr val="black"/>
                  </a:solidFill>
                  <a:effectLst/>
                  <a:uLnTx/>
                  <a:uFillTx/>
                  <a:latin typeface="Calibri"/>
                  <a:cs typeface="+mn-cs"/>
                </a:endParaRPr>
              </a:p>
            </p:txBody>
          </p:sp>
        </p:grpSp>
        <p:grpSp>
          <p:nvGrpSpPr>
            <p:cNvPr id="40" name="组合 39"/>
            <p:cNvGrpSpPr/>
            <p:nvPr/>
          </p:nvGrpSpPr>
          <p:grpSpPr>
            <a:xfrm>
              <a:off x="5856379" y="1503514"/>
              <a:ext cx="5332206" cy="800463"/>
              <a:chOff x="5856379" y="1503514"/>
              <a:chExt cx="5332206" cy="800463"/>
            </a:xfrm>
          </p:grpSpPr>
          <p:grpSp>
            <p:nvGrpSpPr>
              <p:cNvPr id="41" name="Group 55"/>
              <p:cNvGrpSpPr/>
              <p:nvPr/>
            </p:nvGrpSpPr>
            <p:grpSpPr>
              <a:xfrm>
                <a:off x="5856379" y="1673218"/>
                <a:ext cx="403040" cy="381555"/>
                <a:chOff x="2835275" y="3127375"/>
                <a:chExt cx="744538" cy="704850"/>
              </a:xfrm>
              <a:solidFill>
                <a:srgbClr val="54D0CA"/>
              </a:solidFill>
            </p:grpSpPr>
            <p:sp>
              <p:nvSpPr>
                <p:cNvPr id="44" name="Freeform 56"/>
                <p:cNvSpPr>
                  <a:spLocks noEditPoints="1"/>
                </p:cNvSpPr>
                <p:nvPr/>
              </p:nvSpPr>
              <p:spPr bwMode="auto">
                <a:xfrm>
                  <a:off x="2835275" y="3324225"/>
                  <a:ext cx="504825" cy="508000"/>
                </a:xfrm>
                <a:custGeom>
                  <a:avLst/>
                  <a:gdLst>
                    <a:gd name="T0" fmla="*/ 284 w 318"/>
                    <a:gd name="T1" fmla="*/ 55 h 320"/>
                    <a:gd name="T2" fmla="*/ 253 w 318"/>
                    <a:gd name="T3" fmla="*/ 61 h 320"/>
                    <a:gd name="T4" fmla="*/ 195 w 318"/>
                    <a:gd name="T5" fmla="*/ 28 h 320"/>
                    <a:gd name="T6" fmla="*/ 185 w 318"/>
                    <a:gd name="T7" fmla="*/ 0 h 320"/>
                    <a:gd name="T8" fmla="*/ 125 w 318"/>
                    <a:gd name="T9" fmla="*/ 27 h 320"/>
                    <a:gd name="T10" fmla="*/ 55 w 318"/>
                    <a:gd name="T11" fmla="*/ 36 h 320"/>
                    <a:gd name="T12" fmla="*/ 57 w 318"/>
                    <a:gd name="T13" fmla="*/ 66 h 320"/>
                    <a:gd name="T14" fmla="*/ 25 w 318"/>
                    <a:gd name="T15" fmla="*/ 120 h 320"/>
                    <a:gd name="T16" fmla="*/ 0 w 318"/>
                    <a:gd name="T17" fmla="*/ 135 h 320"/>
                    <a:gd name="T18" fmla="*/ 20 w 318"/>
                    <a:gd name="T19" fmla="*/ 192 h 320"/>
                    <a:gd name="T20" fmla="*/ 35 w 318"/>
                    <a:gd name="T21" fmla="*/ 264 h 320"/>
                    <a:gd name="T22" fmla="*/ 64 w 318"/>
                    <a:gd name="T23" fmla="*/ 268 h 320"/>
                    <a:gd name="T24" fmla="*/ 116 w 318"/>
                    <a:gd name="T25" fmla="*/ 298 h 320"/>
                    <a:gd name="T26" fmla="*/ 135 w 318"/>
                    <a:gd name="T27" fmla="*/ 320 h 320"/>
                    <a:gd name="T28" fmla="*/ 192 w 318"/>
                    <a:gd name="T29" fmla="*/ 300 h 320"/>
                    <a:gd name="T30" fmla="*/ 263 w 318"/>
                    <a:gd name="T31" fmla="*/ 284 h 320"/>
                    <a:gd name="T32" fmla="*/ 264 w 318"/>
                    <a:gd name="T33" fmla="*/ 255 h 320"/>
                    <a:gd name="T34" fmla="*/ 294 w 318"/>
                    <a:gd name="T35" fmla="*/ 199 h 320"/>
                    <a:gd name="T36" fmla="*/ 318 w 318"/>
                    <a:gd name="T37" fmla="*/ 185 h 320"/>
                    <a:gd name="T38" fmla="*/ 293 w 318"/>
                    <a:gd name="T39" fmla="*/ 126 h 320"/>
                    <a:gd name="T40" fmla="*/ 304 w 318"/>
                    <a:gd name="T41" fmla="*/ 173 h 320"/>
                    <a:gd name="T42" fmla="*/ 283 w 318"/>
                    <a:gd name="T43" fmla="*/ 183 h 320"/>
                    <a:gd name="T44" fmla="*/ 294 w 318"/>
                    <a:gd name="T45" fmla="*/ 218 h 320"/>
                    <a:gd name="T46" fmla="*/ 257 w 318"/>
                    <a:gd name="T47" fmla="*/ 242 h 320"/>
                    <a:gd name="T48" fmla="*/ 244 w 318"/>
                    <a:gd name="T49" fmla="*/ 256 h 320"/>
                    <a:gd name="T50" fmla="*/ 220 w 318"/>
                    <a:gd name="T51" fmla="*/ 293 h 320"/>
                    <a:gd name="T52" fmla="*/ 204 w 318"/>
                    <a:gd name="T53" fmla="*/ 281 h 320"/>
                    <a:gd name="T54" fmla="*/ 180 w 318"/>
                    <a:gd name="T55" fmla="*/ 288 h 320"/>
                    <a:gd name="T56" fmla="*/ 142 w 318"/>
                    <a:gd name="T57" fmla="*/ 290 h 320"/>
                    <a:gd name="T58" fmla="*/ 127 w 318"/>
                    <a:gd name="T59" fmla="*/ 286 h 320"/>
                    <a:gd name="T60" fmla="*/ 101 w 318"/>
                    <a:gd name="T61" fmla="*/ 294 h 320"/>
                    <a:gd name="T62" fmla="*/ 77 w 318"/>
                    <a:gd name="T63" fmla="*/ 260 h 320"/>
                    <a:gd name="T64" fmla="*/ 61 w 318"/>
                    <a:gd name="T65" fmla="*/ 245 h 320"/>
                    <a:gd name="T66" fmla="*/ 27 w 318"/>
                    <a:gd name="T67" fmla="*/ 220 h 320"/>
                    <a:gd name="T68" fmla="*/ 38 w 318"/>
                    <a:gd name="T69" fmla="*/ 204 h 320"/>
                    <a:gd name="T70" fmla="*/ 32 w 318"/>
                    <a:gd name="T71" fmla="*/ 180 h 320"/>
                    <a:gd name="T72" fmla="*/ 33 w 318"/>
                    <a:gd name="T73" fmla="*/ 143 h 320"/>
                    <a:gd name="T74" fmla="*/ 37 w 318"/>
                    <a:gd name="T75" fmla="*/ 129 h 320"/>
                    <a:gd name="T76" fmla="*/ 25 w 318"/>
                    <a:gd name="T77" fmla="*/ 102 h 320"/>
                    <a:gd name="T78" fmla="*/ 65 w 318"/>
                    <a:gd name="T79" fmla="*/ 79 h 320"/>
                    <a:gd name="T80" fmla="*/ 80 w 318"/>
                    <a:gd name="T81" fmla="*/ 65 h 320"/>
                    <a:gd name="T82" fmla="*/ 114 w 318"/>
                    <a:gd name="T83" fmla="*/ 45 h 320"/>
                    <a:gd name="T84" fmla="*/ 133 w 318"/>
                    <a:gd name="T85" fmla="*/ 40 h 320"/>
                    <a:gd name="T86" fmla="*/ 173 w 318"/>
                    <a:gd name="T87" fmla="*/ 14 h 320"/>
                    <a:gd name="T88" fmla="*/ 182 w 318"/>
                    <a:gd name="T89" fmla="*/ 40 h 320"/>
                    <a:gd name="T90" fmla="*/ 218 w 318"/>
                    <a:gd name="T91" fmla="*/ 25 h 320"/>
                    <a:gd name="T92" fmla="*/ 240 w 318"/>
                    <a:gd name="T93" fmla="*/ 68 h 320"/>
                    <a:gd name="T94" fmla="*/ 253 w 318"/>
                    <a:gd name="T95" fmla="*/ 80 h 320"/>
                    <a:gd name="T96" fmla="*/ 274 w 318"/>
                    <a:gd name="T97" fmla="*/ 115 h 320"/>
                    <a:gd name="T98" fmla="*/ 281 w 318"/>
                    <a:gd name="T99" fmla="*/ 134 h 320"/>
                    <a:gd name="T100" fmla="*/ 304 w 318"/>
                    <a:gd name="T101" fmla="*/ 173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18" h="320">
                      <a:moveTo>
                        <a:pt x="290" y="119"/>
                      </a:moveTo>
                      <a:lnTo>
                        <a:pt x="310" y="102"/>
                      </a:lnTo>
                      <a:lnTo>
                        <a:pt x="284" y="55"/>
                      </a:lnTo>
                      <a:lnTo>
                        <a:pt x="257" y="64"/>
                      </a:lnTo>
                      <a:lnTo>
                        <a:pt x="257" y="64"/>
                      </a:lnTo>
                      <a:lnTo>
                        <a:pt x="253" y="61"/>
                      </a:lnTo>
                      <a:lnTo>
                        <a:pt x="260" y="34"/>
                      </a:lnTo>
                      <a:lnTo>
                        <a:pt x="215" y="8"/>
                      </a:lnTo>
                      <a:lnTo>
                        <a:pt x="195" y="28"/>
                      </a:lnTo>
                      <a:lnTo>
                        <a:pt x="195" y="28"/>
                      </a:lnTo>
                      <a:lnTo>
                        <a:pt x="190" y="27"/>
                      </a:lnTo>
                      <a:lnTo>
                        <a:pt x="185" y="0"/>
                      </a:lnTo>
                      <a:lnTo>
                        <a:pt x="131" y="0"/>
                      </a:lnTo>
                      <a:lnTo>
                        <a:pt x="125" y="27"/>
                      </a:lnTo>
                      <a:lnTo>
                        <a:pt x="125" y="27"/>
                      </a:lnTo>
                      <a:lnTo>
                        <a:pt x="119" y="29"/>
                      </a:lnTo>
                      <a:lnTo>
                        <a:pt x="101" y="9"/>
                      </a:lnTo>
                      <a:lnTo>
                        <a:pt x="55" y="36"/>
                      </a:lnTo>
                      <a:lnTo>
                        <a:pt x="62" y="61"/>
                      </a:lnTo>
                      <a:lnTo>
                        <a:pt x="62" y="61"/>
                      </a:lnTo>
                      <a:lnTo>
                        <a:pt x="57" y="66"/>
                      </a:lnTo>
                      <a:lnTo>
                        <a:pt x="33" y="58"/>
                      </a:lnTo>
                      <a:lnTo>
                        <a:pt x="7" y="105"/>
                      </a:lnTo>
                      <a:lnTo>
                        <a:pt x="25" y="120"/>
                      </a:lnTo>
                      <a:lnTo>
                        <a:pt x="25" y="120"/>
                      </a:lnTo>
                      <a:lnTo>
                        <a:pt x="21" y="131"/>
                      </a:lnTo>
                      <a:lnTo>
                        <a:pt x="0" y="135"/>
                      </a:lnTo>
                      <a:lnTo>
                        <a:pt x="0" y="188"/>
                      </a:lnTo>
                      <a:lnTo>
                        <a:pt x="20" y="192"/>
                      </a:lnTo>
                      <a:lnTo>
                        <a:pt x="20" y="192"/>
                      </a:lnTo>
                      <a:lnTo>
                        <a:pt x="24" y="205"/>
                      </a:lnTo>
                      <a:lnTo>
                        <a:pt x="8" y="218"/>
                      </a:lnTo>
                      <a:lnTo>
                        <a:pt x="35" y="264"/>
                      </a:lnTo>
                      <a:lnTo>
                        <a:pt x="54" y="258"/>
                      </a:lnTo>
                      <a:lnTo>
                        <a:pt x="54" y="258"/>
                      </a:lnTo>
                      <a:lnTo>
                        <a:pt x="64" y="268"/>
                      </a:lnTo>
                      <a:lnTo>
                        <a:pt x="58" y="285"/>
                      </a:lnTo>
                      <a:lnTo>
                        <a:pt x="104" y="312"/>
                      </a:lnTo>
                      <a:lnTo>
                        <a:pt x="116" y="298"/>
                      </a:lnTo>
                      <a:lnTo>
                        <a:pt x="116" y="298"/>
                      </a:lnTo>
                      <a:lnTo>
                        <a:pt x="131" y="301"/>
                      </a:lnTo>
                      <a:lnTo>
                        <a:pt x="135" y="320"/>
                      </a:lnTo>
                      <a:lnTo>
                        <a:pt x="188" y="320"/>
                      </a:lnTo>
                      <a:lnTo>
                        <a:pt x="192" y="300"/>
                      </a:lnTo>
                      <a:lnTo>
                        <a:pt x="192" y="300"/>
                      </a:lnTo>
                      <a:lnTo>
                        <a:pt x="205" y="296"/>
                      </a:lnTo>
                      <a:lnTo>
                        <a:pt x="218" y="310"/>
                      </a:lnTo>
                      <a:lnTo>
                        <a:pt x="263" y="284"/>
                      </a:lnTo>
                      <a:lnTo>
                        <a:pt x="257" y="264"/>
                      </a:lnTo>
                      <a:lnTo>
                        <a:pt x="257" y="264"/>
                      </a:lnTo>
                      <a:lnTo>
                        <a:pt x="264" y="255"/>
                      </a:lnTo>
                      <a:lnTo>
                        <a:pt x="285" y="261"/>
                      </a:lnTo>
                      <a:lnTo>
                        <a:pt x="312" y="215"/>
                      </a:lnTo>
                      <a:lnTo>
                        <a:pt x="294" y="199"/>
                      </a:lnTo>
                      <a:lnTo>
                        <a:pt x="294" y="199"/>
                      </a:lnTo>
                      <a:lnTo>
                        <a:pt x="296" y="190"/>
                      </a:lnTo>
                      <a:lnTo>
                        <a:pt x="318" y="185"/>
                      </a:lnTo>
                      <a:lnTo>
                        <a:pt x="318" y="132"/>
                      </a:lnTo>
                      <a:lnTo>
                        <a:pt x="293" y="126"/>
                      </a:lnTo>
                      <a:lnTo>
                        <a:pt x="293" y="126"/>
                      </a:lnTo>
                      <a:lnTo>
                        <a:pt x="290" y="119"/>
                      </a:lnTo>
                      <a:lnTo>
                        <a:pt x="290" y="119"/>
                      </a:lnTo>
                      <a:close/>
                      <a:moveTo>
                        <a:pt x="304" y="173"/>
                      </a:moveTo>
                      <a:lnTo>
                        <a:pt x="283" y="178"/>
                      </a:lnTo>
                      <a:lnTo>
                        <a:pt x="283" y="183"/>
                      </a:lnTo>
                      <a:lnTo>
                        <a:pt x="283" y="183"/>
                      </a:lnTo>
                      <a:lnTo>
                        <a:pt x="278" y="199"/>
                      </a:lnTo>
                      <a:lnTo>
                        <a:pt x="277" y="203"/>
                      </a:lnTo>
                      <a:lnTo>
                        <a:pt x="294" y="218"/>
                      </a:lnTo>
                      <a:lnTo>
                        <a:pt x="278" y="244"/>
                      </a:lnTo>
                      <a:lnTo>
                        <a:pt x="260" y="238"/>
                      </a:lnTo>
                      <a:lnTo>
                        <a:pt x="257" y="242"/>
                      </a:lnTo>
                      <a:lnTo>
                        <a:pt x="257" y="242"/>
                      </a:lnTo>
                      <a:lnTo>
                        <a:pt x="250" y="250"/>
                      </a:lnTo>
                      <a:lnTo>
                        <a:pt x="244" y="256"/>
                      </a:lnTo>
                      <a:lnTo>
                        <a:pt x="241" y="259"/>
                      </a:lnTo>
                      <a:lnTo>
                        <a:pt x="246" y="278"/>
                      </a:lnTo>
                      <a:lnTo>
                        <a:pt x="220" y="293"/>
                      </a:lnTo>
                      <a:lnTo>
                        <a:pt x="208" y="280"/>
                      </a:lnTo>
                      <a:lnTo>
                        <a:pt x="204" y="281"/>
                      </a:lnTo>
                      <a:lnTo>
                        <a:pt x="204" y="281"/>
                      </a:lnTo>
                      <a:lnTo>
                        <a:pt x="194" y="285"/>
                      </a:lnTo>
                      <a:lnTo>
                        <a:pt x="185" y="287"/>
                      </a:lnTo>
                      <a:lnTo>
                        <a:pt x="180" y="288"/>
                      </a:lnTo>
                      <a:lnTo>
                        <a:pt x="176" y="306"/>
                      </a:lnTo>
                      <a:lnTo>
                        <a:pt x="146" y="306"/>
                      </a:lnTo>
                      <a:lnTo>
                        <a:pt x="142" y="290"/>
                      </a:lnTo>
                      <a:lnTo>
                        <a:pt x="138" y="288"/>
                      </a:lnTo>
                      <a:lnTo>
                        <a:pt x="138" y="288"/>
                      </a:lnTo>
                      <a:lnTo>
                        <a:pt x="127" y="286"/>
                      </a:lnTo>
                      <a:lnTo>
                        <a:pt x="116" y="283"/>
                      </a:lnTo>
                      <a:lnTo>
                        <a:pt x="112" y="282"/>
                      </a:lnTo>
                      <a:lnTo>
                        <a:pt x="101" y="294"/>
                      </a:lnTo>
                      <a:lnTo>
                        <a:pt x="74" y="279"/>
                      </a:lnTo>
                      <a:lnTo>
                        <a:pt x="80" y="264"/>
                      </a:lnTo>
                      <a:lnTo>
                        <a:pt x="77" y="260"/>
                      </a:lnTo>
                      <a:lnTo>
                        <a:pt x="77" y="260"/>
                      </a:lnTo>
                      <a:lnTo>
                        <a:pt x="68" y="253"/>
                      </a:lnTo>
                      <a:lnTo>
                        <a:pt x="61" y="245"/>
                      </a:lnTo>
                      <a:lnTo>
                        <a:pt x="58" y="242"/>
                      </a:lnTo>
                      <a:lnTo>
                        <a:pt x="42" y="247"/>
                      </a:lnTo>
                      <a:lnTo>
                        <a:pt x="27" y="220"/>
                      </a:lnTo>
                      <a:lnTo>
                        <a:pt x="40" y="210"/>
                      </a:lnTo>
                      <a:lnTo>
                        <a:pt x="38" y="204"/>
                      </a:lnTo>
                      <a:lnTo>
                        <a:pt x="38" y="204"/>
                      </a:lnTo>
                      <a:lnTo>
                        <a:pt x="35" y="196"/>
                      </a:lnTo>
                      <a:lnTo>
                        <a:pt x="33" y="185"/>
                      </a:lnTo>
                      <a:lnTo>
                        <a:pt x="32" y="180"/>
                      </a:lnTo>
                      <a:lnTo>
                        <a:pt x="14" y="176"/>
                      </a:lnTo>
                      <a:lnTo>
                        <a:pt x="14" y="146"/>
                      </a:lnTo>
                      <a:lnTo>
                        <a:pt x="33" y="143"/>
                      </a:lnTo>
                      <a:lnTo>
                        <a:pt x="34" y="137"/>
                      </a:lnTo>
                      <a:lnTo>
                        <a:pt x="34" y="137"/>
                      </a:lnTo>
                      <a:lnTo>
                        <a:pt x="37" y="129"/>
                      </a:lnTo>
                      <a:lnTo>
                        <a:pt x="39" y="120"/>
                      </a:lnTo>
                      <a:lnTo>
                        <a:pt x="41" y="116"/>
                      </a:lnTo>
                      <a:lnTo>
                        <a:pt x="25" y="102"/>
                      </a:lnTo>
                      <a:lnTo>
                        <a:pt x="40" y="76"/>
                      </a:lnTo>
                      <a:lnTo>
                        <a:pt x="61" y="82"/>
                      </a:lnTo>
                      <a:lnTo>
                        <a:pt x="65" y="79"/>
                      </a:lnTo>
                      <a:lnTo>
                        <a:pt x="65" y="79"/>
                      </a:lnTo>
                      <a:lnTo>
                        <a:pt x="75" y="68"/>
                      </a:lnTo>
                      <a:lnTo>
                        <a:pt x="80" y="65"/>
                      </a:lnTo>
                      <a:lnTo>
                        <a:pt x="72" y="42"/>
                      </a:lnTo>
                      <a:lnTo>
                        <a:pt x="98" y="27"/>
                      </a:lnTo>
                      <a:lnTo>
                        <a:pt x="114" y="45"/>
                      </a:lnTo>
                      <a:lnTo>
                        <a:pt x="119" y="43"/>
                      </a:lnTo>
                      <a:lnTo>
                        <a:pt x="119" y="43"/>
                      </a:lnTo>
                      <a:lnTo>
                        <a:pt x="133" y="40"/>
                      </a:lnTo>
                      <a:lnTo>
                        <a:pt x="137" y="39"/>
                      </a:lnTo>
                      <a:lnTo>
                        <a:pt x="142" y="14"/>
                      </a:lnTo>
                      <a:lnTo>
                        <a:pt x="173" y="14"/>
                      </a:lnTo>
                      <a:lnTo>
                        <a:pt x="178" y="39"/>
                      </a:lnTo>
                      <a:lnTo>
                        <a:pt x="182" y="40"/>
                      </a:lnTo>
                      <a:lnTo>
                        <a:pt x="182" y="40"/>
                      </a:lnTo>
                      <a:lnTo>
                        <a:pt x="195" y="43"/>
                      </a:lnTo>
                      <a:lnTo>
                        <a:pt x="200" y="44"/>
                      </a:lnTo>
                      <a:lnTo>
                        <a:pt x="218" y="25"/>
                      </a:lnTo>
                      <a:lnTo>
                        <a:pt x="244" y="40"/>
                      </a:lnTo>
                      <a:lnTo>
                        <a:pt x="236" y="65"/>
                      </a:lnTo>
                      <a:lnTo>
                        <a:pt x="240" y="68"/>
                      </a:lnTo>
                      <a:lnTo>
                        <a:pt x="240" y="68"/>
                      </a:lnTo>
                      <a:lnTo>
                        <a:pt x="249" y="77"/>
                      </a:lnTo>
                      <a:lnTo>
                        <a:pt x="253" y="80"/>
                      </a:lnTo>
                      <a:lnTo>
                        <a:pt x="277" y="72"/>
                      </a:lnTo>
                      <a:lnTo>
                        <a:pt x="293" y="98"/>
                      </a:lnTo>
                      <a:lnTo>
                        <a:pt x="274" y="115"/>
                      </a:lnTo>
                      <a:lnTo>
                        <a:pt x="276" y="119"/>
                      </a:lnTo>
                      <a:lnTo>
                        <a:pt x="276" y="119"/>
                      </a:lnTo>
                      <a:lnTo>
                        <a:pt x="281" y="134"/>
                      </a:lnTo>
                      <a:lnTo>
                        <a:pt x="282" y="138"/>
                      </a:lnTo>
                      <a:lnTo>
                        <a:pt x="304" y="143"/>
                      </a:lnTo>
                      <a:lnTo>
                        <a:pt x="304" y="17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a:ln>
                      <a:noFill/>
                    </a:ln>
                    <a:solidFill>
                      <a:prstClr val="black"/>
                    </a:solidFill>
                    <a:effectLst/>
                    <a:uLnTx/>
                    <a:uFillTx/>
                    <a:latin typeface="Calibri"/>
                    <a:cs typeface="+mn-cs"/>
                  </a:endParaRPr>
                </a:p>
              </p:txBody>
            </p:sp>
            <p:sp>
              <p:nvSpPr>
                <p:cNvPr id="45" name="Freeform 57"/>
                <p:cNvSpPr>
                  <a:spLocks noEditPoints="1"/>
                </p:cNvSpPr>
                <p:nvPr/>
              </p:nvSpPr>
              <p:spPr bwMode="auto">
                <a:xfrm>
                  <a:off x="2963863" y="3462338"/>
                  <a:ext cx="242888" cy="244475"/>
                </a:xfrm>
                <a:custGeom>
                  <a:avLst/>
                  <a:gdLst>
                    <a:gd name="T0" fmla="*/ 77 w 153"/>
                    <a:gd name="T1" fmla="*/ 0 h 154"/>
                    <a:gd name="T2" fmla="*/ 61 w 153"/>
                    <a:gd name="T3" fmla="*/ 2 h 154"/>
                    <a:gd name="T4" fmla="*/ 46 w 153"/>
                    <a:gd name="T5" fmla="*/ 6 h 154"/>
                    <a:gd name="T6" fmla="*/ 33 w 153"/>
                    <a:gd name="T7" fmla="*/ 14 h 154"/>
                    <a:gd name="T8" fmla="*/ 23 w 153"/>
                    <a:gd name="T9" fmla="*/ 22 h 154"/>
                    <a:gd name="T10" fmla="*/ 13 w 153"/>
                    <a:gd name="T11" fmla="*/ 34 h 154"/>
                    <a:gd name="T12" fmla="*/ 5 w 153"/>
                    <a:gd name="T13" fmla="*/ 47 h 154"/>
                    <a:gd name="T14" fmla="*/ 1 w 153"/>
                    <a:gd name="T15" fmla="*/ 61 h 154"/>
                    <a:gd name="T16" fmla="*/ 0 w 153"/>
                    <a:gd name="T17" fmla="*/ 77 h 154"/>
                    <a:gd name="T18" fmla="*/ 0 w 153"/>
                    <a:gd name="T19" fmla="*/ 85 h 154"/>
                    <a:gd name="T20" fmla="*/ 3 w 153"/>
                    <a:gd name="T21" fmla="*/ 100 h 154"/>
                    <a:gd name="T22" fmla="*/ 8 w 153"/>
                    <a:gd name="T23" fmla="*/ 114 h 154"/>
                    <a:gd name="T24" fmla="*/ 17 w 153"/>
                    <a:gd name="T25" fmla="*/ 126 h 154"/>
                    <a:gd name="T26" fmla="*/ 28 w 153"/>
                    <a:gd name="T27" fmla="*/ 137 h 154"/>
                    <a:gd name="T28" fmla="*/ 40 w 153"/>
                    <a:gd name="T29" fmla="*/ 144 h 154"/>
                    <a:gd name="T30" fmla="*/ 54 w 153"/>
                    <a:gd name="T31" fmla="*/ 151 h 154"/>
                    <a:gd name="T32" fmla="*/ 69 w 153"/>
                    <a:gd name="T33" fmla="*/ 154 h 154"/>
                    <a:gd name="T34" fmla="*/ 77 w 153"/>
                    <a:gd name="T35" fmla="*/ 154 h 154"/>
                    <a:gd name="T36" fmla="*/ 92 w 153"/>
                    <a:gd name="T37" fmla="*/ 153 h 154"/>
                    <a:gd name="T38" fmla="*/ 107 w 153"/>
                    <a:gd name="T39" fmla="*/ 147 h 154"/>
                    <a:gd name="T40" fmla="*/ 120 w 153"/>
                    <a:gd name="T41" fmla="*/ 141 h 154"/>
                    <a:gd name="T42" fmla="*/ 132 w 153"/>
                    <a:gd name="T43" fmla="*/ 131 h 154"/>
                    <a:gd name="T44" fmla="*/ 140 w 153"/>
                    <a:gd name="T45" fmla="*/ 120 h 154"/>
                    <a:gd name="T46" fmla="*/ 148 w 153"/>
                    <a:gd name="T47" fmla="*/ 106 h 154"/>
                    <a:gd name="T48" fmla="*/ 152 w 153"/>
                    <a:gd name="T49" fmla="*/ 92 h 154"/>
                    <a:gd name="T50" fmla="*/ 153 w 153"/>
                    <a:gd name="T51" fmla="*/ 77 h 154"/>
                    <a:gd name="T52" fmla="*/ 153 w 153"/>
                    <a:gd name="T53" fmla="*/ 69 h 154"/>
                    <a:gd name="T54" fmla="*/ 150 w 153"/>
                    <a:gd name="T55" fmla="*/ 55 h 154"/>
                    <a:gd name="T56" fmla="*/ 145 w 153"/>
                    <a:gd name="T57" fmla="*/ 41 h 154"/>
                    <a:gd name="T58" fmla="*/ 136 w 153"/>
                    <a:gd name="T59" fmla="*/ 28 h 154"/>
                    <a:gd name="T60" fmla="*/ 125 w 153"/>
                    <a:gd name="T61" fmla="*/ 18 h 154"/>
                    <a:gd name="T62" fmla="*/ 113 w 153"/>
                    <a:gd name="T63" fmla="*/ 9 h 154"/>
                    <a:gd name="T64" fmla="*/ 99 w 153"/>
                    <a:gd name="T65" fmla="*/ 4 h 154"/>
                    <a:gd name="T66" fmla="*/ 84 w 153"/>
                    <a:gd name="T67" fmla="*/ 1 h 154"/>
                    <a:gd name="T68" fmla="*/ 77 w 153"/>
                    <a:gd name="T69" fmla="*/ 0 h 154"/>
                    <a:gd name="T70" fmla="*/ 77 w 153"/>
                    <a:gd name="T71" fmla="*/ 140 h 154"/>
                    <a:gd name="T72" fmla="*/ 64 w 153"/>
                    <a:gd name="T73" fmla="*/ 139 h 154"/>
                    <a:gd name="T74" fmla="*/ 42 w 153"/>
                    <a:gd name="T75" fmla="*/ 129 h 154"/>
                    <a:gd name="T76" fmla="*/ 25 w 153"/>
                    <a:gd name="T77" fmla="*/ 112 h 154"/>
                    <a:gd name="T78" fmla="*/ 15 w 153"/>
                    <a:gd name="T79" fmla="*/ 89 h 154"/>
                    <a:gd name="T80" fmla="*/ 14 w 153"/>
                    <a:gd name="T81" fmla="*/ 77 h 154"/>
                    <a:gd name="T82" fmla="*/ 14 w 153"/>
                    <a:gd name="T83" fmla="*/ 71 h 154"/>
                    <a:gd name="T84" fmla="*/ 18 w 153"/>
                    <a:gd name="T85" fmla="*/ 52 h 154"/>
                    <a:gd name="T86" fmla="*/ 32 w 153"/>
                    <a:gd name="T87" fmla="*/ 33 h 154"/>
                    <a:gd name="T88" fmla="*/ 52 w 153"/>
                    <a:gd name="T89" fmla="*/ 19 h 154"/>
                    <a:gd name="T90" fmla="*/ 70 w 153"/>
                    <a:gd name="T91" fmla="*/ 15 h 154"/>
                    <a:gd name="T92" fmla="*/ 77 w 153"/>
                    <a:gd name="T93" fmla="*/ 14 h 154"/>
                    <a:gd name="T94" fmla="*/ 89 w 153"/>
                    <a:gd name="T95" fmla="*/ 16 h 154"/>
                    <a:gd name="T96" fmla="*/ 112 w 153"/>
                    <a:gd name="T97" fmla="*/ 24 h 154"/>
                    <a:gd name="T98" fmla="*/ 128 w 153"/>
                    <a:gd name="T99" fmla="*/ 42 h 154"/>
                    <a:gd name="T100" fmla="*/ 138 w 153"/>
                    <a:gd name="T101" fmla="*/ 64 h 154"/>
                    <a:gd name="T102" fmla="*/ 139 w 153"/>
                    <a:gd name="T103" fmla="*/ 77 h 154"/>
                    <a:gd name="T104" fmla="*/ 139 w 153"/>
                    <a:gd name="T105" fmla="*/ 84 h 154"/>
                    <a:gd name="T106" fmla="*/ 135 w 153"/>
                    <a:gd name="T107" fmla="*/ 101 h 154"/>
                    <a:gd name="T108" fmla="*/ 121 w 153"/>
                    <a:gd name="T109" fmla="*/ 122 h 154"/>
                    <a:gd name="T110" fmla="*/ 101 w 153"/>
                    <a:gd name="T111" fmla="*/ 135 h 154"/>
                    <a:gd name="T112" fmla="*/ 83 w 153"/>
                    <a:gd name="T113" fmla="*/ 140 h 154"/>
                    <a:gd name="T114" fmla="*/ 77 w 153"/>
                    <a:gd name="T115" fmla="*/ 14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53" h="154">
                      <a:moveTo>
                        <a:pt x="77" y="0"/>
                      </a:moveTo>
                      <a:lnTo>
                        <a:pt x="77" y="0"/>
                      </a:lnTo>
                      <a:lnTo>
                        <a:pt x="69" y="1"/>
                      </a:lnTo>
                      <a:lnTo>
                        <a:pt x="61" y="2"/>
                      </a:lnTo>
                      <a:lnTo>
                        <a:pt x="54" y="4"/>
                      </a:lnTo>
                      <a:lnTo>
                        <a:pt x="46" y="6"/>
                      </a:lnTo>
                      <a:lnTo>
                        <a:pt x="40" y="9"/>
                      </a:lnTo>
                      <a:lnTo>
                        <a:pt x="33" y="14"/>
                      </a:lnTo>
                      <a:lnTo>
                        <a:pt x="28" y="18"/>
                      </a:lnTo>
                      <a:lnTo>
                        <a:pt x="23" y="22"/>
                      </a:lnTo>
                      <a:lnTo>
                        <a:pt x="17" y="28"/>
                      </a:lnTo>
                      <a:lnTo>
                        <a:pt x="13" y="34"/>
                      </a:lnTo>
                      <a:lnTo>
                        <a:pt x="8" y="41"/>
                      </a:lnTo>
                      <a:lnTo>
                        <a:pt x="5" y="47"/>
                      </a:lnTo>
                      <a:lnTo>
                        <a:pt x="3" y="55"/>
                      </a:lnTo>
                      <a:lnTo>
                        <a:pt x="1" y="61"/>
                      </a:lnTo>
                      <a:lnTo>
                        <a:pt x="0" y="69"/>
                      </a:lnTo>
                      <a:lnTo>
                        <a:pt x="0" y="77"/>
                      </a:lnTo>
                      <a:lnTo>
                        <a:pt x="0" y="77"/>
                      </a:lnTo>
                      <a:lnTo>
                        <a:pt x="0" y="85"/>
                      </a:lnTo>
                      <a:lnTo>
                        <a:pt x="1" y="92"/>
                      </a:lnTo>
                      <a:lnTo>
                        <a:pt x="3" y="100"/>
                      </a:lnTo>
                      <a:lnTo>
                        <a:pt x="5" y="106"/>
                      </a:lnTo>
                      <a:lnTo>
                        <a:pt x="8" y="114"/>
                      </a:lnTo>
                      <a:lnTo>
                        <a:pt x="13" y="120"/>
                      </a:lnTo>
                      <a:lnTo>
                        <a:pt x="17" y="126"/>
                      </a:lnTo>
                      <a:lnTo>
                        <a:pt x="23" y="131"/>
                      </a:lnTo>
                      <a:lnTo>
                        <a:pt x="28" y="137"/>
                      </a:lnTo>
                      <a:lnTo>
                        <a:pt x="33" y="141"/>
                      </a:lnTo>
                      <a:lnTo>
                        <a:pt x="40" y="144"/>
                      </a:lnTo>
                      <a:lnTo>
                        <a:pt x="46" y="147"/>
                      </a:lnTo>
                      <a:lnTo>
                        <a:pt x="54" y="151"/>
                      </a:lnTo>
                      <a:lnTo>
                        <a:pt x="61" y="153"/>
                      </a:lnTo>
                      <a:lnTo>
                        <a:pt x="69" y="154"/>
                      </a:lnTo>
                      <a:lnTo>
                        <a:pt x="77" y="154"/>
                      </a:lnTo>
                      <a:lnTo>
                        <a:pt x="77" y="154"/>
                      </a:lnTo>
                      <a:lnTo>
                        <a:pt x="84" y="154"/>
                      </a:lnTo>
                      <a:lnTo>
                        <a:pt x="92" y="153"/>
                      </a:lnTo>
                      <a:lnTo>
                        <a:pt x="99" y="151"/>
                      </a:lnTo>
                      <a:lnTo>
                        <a:pt x="107" y="147"/>
                      </a:lnTo>
                      <a:lnTo>
                        <a:pt x="113" y="144"/>
                      </a:lnTo>
                      <a:lnTo>
                        <a:pt x="120" y="141"/>
                      </a:lnTo>
                      <a:lnTo>
                        <a:pt x="125" y="137"/>
                      </a:lnTo>
                      <a:lnTo>
                        <a:pt x="132" y="131"/>
                      </a:lnTo>
                      <a:lnTo>
                        <a:pt x="136" y="126"/>
                      </a:lnTo>
                      <a:lnTo>
                        <a:pt x="140" y="120"/>
                      </a:lnTo>
                      <a:lnTo>
                        <a:pt x="145" y="114"/>
                      </a:lnTo>
                      <a:lnTo>
                        <a:pt x="148" y="106"/>
                      </a:lnTo>
                      <a:lnTo>
                        <a:pt x="150" y="100"/>
                      </a:lnTo>
                      <a:lnTo>
                        <a:pt x="152" y="92"/>
                      </a:lnTo>
                      <a:lnTo>
                        <a:pt x="153" y="85"/>
                      </a:lnTo>
                      <a:lnTo>
                        <a:pt x="153" y="77"/>
                      </a:lnTo>
                      <a:lnTo>
                        <a:pt x="153" y="77"/>
                      </a:lnTo>
                      <a:lnTo>
                        <a:pt x="153" y="69"/>
                      </a:lnTo>
                      <a:lnTo>
                        <a:pt x="152" y="61"/>
                      </a:lnTo>
                      <a:lnTo>
                        <a:pt x="150" y="55"/>
                      </a:lnTo>
                      <a:lnTo>
                        <a:pt x="148" y="47"/>
                      </a:lnTo>
                      <a:lnTo>
                        <a:pt x="145" y="41"/>
                      </a:lnTo>
                      <a:lnTo>
                        <a:pt x="140" y="34"/>
                      </a:lnTo>
                      <a:lnTo>
                        <a:pt x="136" y="28"/>
                      </a:lnTo>
                      <a:lnTo>
                        <a:pt x="132" y="22"/>
                      </a:lnTo>
                      <a:lnTo>
                        <a:pt x="125" y="18"/>
                      </a:lnTo>
                      <a:lnTo>
                        <a:pt x="120" y="14"/>
                      </a:lnTo>
                      <a:lnTo>
                        <a:pt x="113" y="9"/>
                      </a:lnTo>
                      <a:lnTo>
                        <a:pt x="107" y="6"/>
                      </a:lnTo>
                      <a:lnTo>
                        <a:pt x="99" y="4"/>
                      </a:lnTo>
                      <a:lnTo>
                        <a:pt x="92" y="2"/>
                      </a:lnTo>
                      <a:lnTo>
                        <a:pt x="84" y="1"/>
                      </a:lnTo>
                      <a:lnTo>
                        <a:pt x="77" y="0"/>
                      </a:lnTo>
                      <a:lnTo>
                        <a:pt x="77" y="0"/>
                      </a:lnTo>
                      <a:close/>
                      <a:moveTo>
                        <a:pt x="77" y="140"/>
                      </a:moveTo>
                      <a:lnTo>
                        <a:pt x="77" y="140"/>
                      </a:lnTo>
                      <a:lnTo>
                        <a:pt x="70" y="140"/>
                      </a:lnTo>
                      <a:lnTo>
                        <a:pt x="64" y="139"/>
                      </a:lnTo>
                      <a:lnTo>
                        <a:pt x="52" y="135"/>
                      </a:lnTo>
                      <a:lnTo>
                        <a:pt x="42" y="129"/>
                      </a:lnTo>
                      <a:lnTo>
                        <a:pt x="32" y="122"/>
                      </a:lnTo>
                      <a:lnTo>
                        <a:pt x="25" y="112"/>
                      </a:lnTo>
                      <a:lnTo>
                        <a:pt x="18" y="101"/>
                      </a:lnTo>
                      <a:lnTo>
                        <a:pt x="15" y="89"/>
                      </a:lnTo>
                      <a:lnTo>
                        <a:pt x="14" y="84"/>
                      </a:lnTo>
                      <a:lnTo>
                        <a:pt x="14" y="77"/>
                      </a:lnTo>
                      <a:lnTo>
                        <a:pt x="14" y="77"/>
                      </a:lnTo>
                      <a:lnTo>
                        <a:pt x="14" y="71"/>
                      </a:lnTo>
                      <a:lnTo>
                        <a:pt x="15" y="64"/>
                      </a:lnTo>
                      <a:lnTo>
                        <a:pt x="18" y="52"/>
                      </a:lnTo>
                      <a:lnTo>
                        <a:pt x="25" y="42"/>
                      </a:lnTo>
                      <a:lnTo>
                        <a:pt x="32" y="33"/>
                      </a:lnTo>
                      <a:lnTo>
                        <a:pt x="42" y="24"/>
                      </a:lnTo>
                      <a:lnTo>
                        <a:pt x="52" y="19"/>
                      </a:lnTo>
                      <a:lnTo>
                        <a:pt x="64" y="16"/>
                      </a:lnTo>
                      <a:lnTo>
                        <a:pt x="70" y="15"/>
                      </a:lnTo>
                      <a:lnTo>
                        <a:pt x="77" y="14"/>
                      </a:lnTo>
                      <a:lnTo>
                        <a:pt x="77" y="14"/>
                      </a:lnTo>
                      <a:lnTo>
                        <a:pt x="83" y="15"/>
                      </a:lnTo>
                      <a:lnTo>
                        <a:pt x="89" y="16"/>
                      </a:lnTo>
                      <a:lnTo>
                        <a:pt x="101" y="19"/>
                      </a:lnTo>
                      <a:lnTo>
                        <a:pt x="112" y="24"/>
                      </a:lnTo>
                      <a:lnTo>
                        <a:pt x="121" y="33"/>
                      </a:lnTo>
                      <a:lnTo>
                        <a:pt x="128" y="42"/>
                      </a:lnTo>
                      <a:lnTo>
                        <a:pt x="135" y="52"/>
                      </a:lnTo>
                      <a:lnTo>
                        <a:pt x="138" y="64"/>
                      </a:lnTo>
                      <a:lnTo>
                        <a:pt x="139" y="71"/>
                      </a:lnTo>
                      <a:lnTo>
                        <a:pt x="139" y="77"/>
                      </a:lnTo>
                      <a:lnTo>
                        <a:pt x="139" y="77"/>
                      </a:lnTo>
                      <a:lnTo>
                        <a:pt x="139" y="84"/>
                      </a:lnTo>
                      <a:lnTo>
                        <a:pt x="138" y="89"/>
                      </a:lnTo>
                      <a:lnTo>
                        <a:pt x="135" y="101"/>
                      </a:lnTo>
                      <a:lnTo>
                        <a:pt x="128" y="112"/>
                      </a:lnTo>
                      <a:lnTo>
                        <a:pt x="121" y="122"/>
                      </a:lnTo>
                      <a:lnTo>
                        <a:pt x="112" y="129"/>
                      </a:lnTo>
                      <a:lnTo>
                        <a:pt x="101" y="135"/>
                      </a:lnTo>
                      <a:lnTo>
                        <a:pt x="89" y="139"/>
                      </a:lnTo>
                      <a:lnTo>
                        <a:pt x="83" y="140"/>
                      </a:lnTo>
                      <a:lnTo>
                        <a:pt x="77" y="140"/>
                      </a:lnTo>
                      <a:lnTo>
                        <a:pt x="77" y="14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a:ln>
                      <a:noFill/>
                    </a:ln>
                    <a:solidFill>
                      <a:prstClr val="black"/>
                    </a:solidFill>
                    <a:effectLst/>
                    <a:uLnTx/>
                    <a:uFillTx/>
                    <a:latin typeface="Calibri"/>
                    <a:cs typeface="+mn-cs"/>
                  </a:endParaRPr>
                </a:p>
              </p:txBody>
            </p:sp>
            <p:sp>
              <p:nvSpPr>
                <p:cNvPr id="46" name="Freeform 58"/>
                <p:cNvSpPr>
                  <a:spLocks noEditPoints="1"/>
                </p:cNvSpPr>
                <p:nvPr/>
              </p:nvSpPr>
              <p:spPr bwMode="auto">
                <a:xfrm>
                  <a:off x="3238500" y="3127375"/>
                  <a:ext cx="341313" cy="342900"/>
                </a:xfrm>
                <a:custGeom>
                  <a:avLst/>
                  <a:gdLst>
                    <a:gd name="T0" fmla="*/ 197 w 215"/>
                    <a:gd name="T1" fmla="*/ 83 h 216"/>
                    <a:gd name="T2" fmla="*/ 209 w 215"/>
                    <a:gd name="T3" fmla="*/ 70 h 216"/>
                    <a:gd name="T4" fmla="*/ 171 w 215"/>
                    <a:gd name="T5" fmla="*/ 42 h 216"/>
                    <a:gd name="T6" fmla="*/ 143 w 215"/>
                    <a:gd name="T7" fmla="*/ 4 h 216"/>
                    <a:gd name="T8" fmla="*/ 129 w 215"/>
                    <a:gd name="T9" fmla="*/ 18 h 216"/>
                    <a:gd name="T10" fmla="*/ 83 w 215"/>
                    <a:gd name="T11" fmla="*/ 18 h 216"/>
                    <a:gd name="T12" fmla="*/ 69 w 215"/>
                    <a:gd name="T13" fmla="*/ 5 h 216"/>
                    <a:gd name="T14" fmla="*/ 41 w 215"/>
                    <a:gd name="T15" fmla="*/ 41 h 216"/>
                    <a:gd name="T16" fmla="*/ 3 w 215"/>
                    <a:gd name="T17" fmla="*/ 71 h 216"/>
                    <a:gd name="T18" fmla="*/ 14 w 215"/>
                    <a:gd name="T19" fmla="*/ 86 h 216"/>
                    <a:gd name="T20" fmla="*/ 13 w 215"/>
                    <a:gd name="T21" fmla="*/ 132 h 216"/>
                    <a:gd name="T22" fmla="*/ 4 w 215"/>
                    <a:gd name="T23" fmla="*/ 146 h 216"/>
                    <a:gd name="T24" fmla="*/ 36 w 215"/>
                    <a:gd name="T25" fmla="*/ 175 h 216"/>
                    <a:gd name="T26" fmla="*/ 71 w 215"/>
                    <a:gd name="T27" fmla="*/ 212 h 216"/>
                    <a:gd name="T28" fmla="*/ 86 w 215"/>
                    <a:gd name="T29" fmla="*/ 203 h 216"/>
                    <a:gd name="T30" fmla="*/ 130 w 215"/>
                    <a:gd name="T31" fmla="*/ 202 h 216"/>
                    <a:gd name="T32" fmla="*/ 144 w 215"/>
                    <a:gd name="T33" fmla="*/ 211 h 216"/>
                    <a:gd name="T34" fmla="*/ 174 w 215"/>
                    <a:gd name="T35" fmla="*/ 177 h 216"/>
                    <a:gd name="T36" fmla="*/ 210 w 215"/>
                    <a:gd name="T37" fmla="*/ 144 h 216"/>
                    <a:gd name="T38" fmla="*/ 198 w 215"/>
                    <a:gd name="T39" fmla="*/ 130 h 216"/>
                    <a:gd name="T40" fmla="*/ 184 w 215"/>
                    <a:gd name="T41" fmla="*/ 161 h 216"/>
                    <a:gd name="T42" fmla="*/ 169 w 215"/>
                    <a:gd name="T43" fmla="*/ 161 h 216"/>
                    <a:gd name="T44" fmla="*/ 162 w 215"/>
                    <a:gd name="T45" fmla="*/ 185 h 216"/>
                    <a:gd name="T46" fmla="*/ 136 w 215"/>
                    <a:gd name="T47" fmla="*/ 186 h 216"/>
                    <a:gd name="T48" fmla="*/ 118 w 215"/>
                    <a:gd name="T49" fmla="*/ 191 h 216"/>
                    <a:gd name="T50" fmla="*/ 98 w 215"/>
                    <a:gd name="T51" fmla="*/ 191 h 216"/>
                    <a:gd name="T52" fmla="*/ 80 w 215"/>
                    <a:gd name="T53" fmla="*/ 187 h 216"/>
                    <a:gd name="T54" fmla="*/ 54 w 215"/>
                    <a:gd name="T55" fmla="*/ 186 h 216"/>
                    <a:gd name="T56" fmla="*/ 54 w 215"/>
                    <a:gd name="T57" fmla="*/ 173 h 216"/>
                    <a:gd name="T58" fmla="*/ 30 w 215"/>
                    <a:gd name="T59" fmla="*/ 162 h 216"/>
                    <a:gd name="T60" fmla="*/ 29 w 215"/>
                    <a:gd name="T61" fmla="*/ 137 h 216"/>
                    <a:gd name="T62" fmla="*/ 26 w 215"/>
                    <a:gd name="T63" fmla="*/ 120 h 216"/>
                    <a:gd name="T64" fmla="*/ 26 w 215"/>
                    <a:gd name="T65" fmla="*/ 98 h 216"/>
                    <a:gd name="T66" fmla="*/ 30 w 215"/>
                    <a:gd name="T67" fmla="*/ 83 h 216"/>
                    <a:gd name="T68" fmla="*/ 29 w 215"/>
                    <a:gd name="T69" fmla="*/ 55 h 216"/>
                    <a:gd name="T70" fmla="*/ 46 w 215"/>
                    <a:gd name="T71" fmla="*/ 56 h 216"/>
                    <a:gd name="T72" fmla="*/ 53 w 215"/>
                    <a:gd name="T73" fmla="*/ 31 h 216"/>
                    <a:gd name="T74" fmla="*/ 81 w 215"/>
                    <a:gd name="T75" fmla="*/ 33 h 216"/>
                    <a:gd name="T76" fmla="*/ 95 w 215"/>
                    <a:gd name="T77" fmla="*/ 30 h 216"/>
                    <a:gd name="T78" fmla="*/ 117 w 215"/>
                    <a:gd name="T79" fmla="*/ 30 h 216"/>
                    <a:gd name="T80" fmla="*/ 130 w 215"/>
                    <a:gd name="T81" fmla="*/ 33 h 216"/>
                    <a:gd name="T82" fmla="*/ 159 w 215"/>
                    <a:gd name="T83" fmla="*/ 30 h 216"/>
                    <a:gd name="T84" fmla="*/ 158 w 215"/>
                    <a:gd name="T85" fmla="*/ 49 h 216"/>
                    <a:gd name="T86" fmla="*/ 183 w 215"/>
                    <a:gd name="T87" fmla="*/ 53 h 216"/>
                    <a:gd name="T88" fmla="*/ 181 w 215"/>
                    <a:gd name="T89" fmla="*/ 82 h 216"/>
                    <a:gd name="T90" fmla="*/ 185 w 215"/>
                    <a:gd name="T91" fmla="*/ 95 h 216"/>
                    <a:gd name="T92" fmla="*/ 186 w 215"/>
                    <a:gd name="T93" fmla="*/ 118 h 216"/>
                    <a:gd name="T94" fmla="*/ 183 w 215"/>
                    <a:gd name="T95" fmla="*/ 133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15" h="216">
                      <a:moveTo>
                        <a:pt x="215" y="126"/>
                      </a:moveTo>
                      <a:lnTo>
                        <a:pt x="215" y="87"/>
                      </a:lnTo>
                      <a:lnTo>
                        <a:pt x="197" y="83"/>
                      </a:lnTo>
                      <a:lnTo>
                        <a:pt x="197" y="83"/>
                      </a:lnTo>
                      <a:lnTo>
                        <a:pt x="196" y="82"/>
                      </a:lnTo>
                      <a:lnTo>
                        <a:pt x="209" y="70"/>
                      </a:lnTo>
                      <a:lnTo>
                        <a:pt x="190" y="37"/>
                      </a:lnTo>
                      <a:lnTo>
                        <a:pt x="171" y="42"/>
                      </a:lnTo>
                      <a:lnTo>
                        <a:pt x="171" y="42"/>
                      </a:lnTo>
                      <a:lnTo>
                        <a:pt x="171" y="41"/>
                      </a:lnTo>
                      <a:lnTo>
                        <a:pt x="177" y="24"/>
                      </a:lnTo>
                      <a:lnTo>
                        <a:pt x="143" y="4"/>
                      </a:lnTo>
                      <a:lnTo>
                        <a:pt x="130" y="18"/>
                      </a:lnTo>
                      <a:lnTo>
                        <a:pt x="130" y="18"/>
                      </a:lnTo>
                      <a:lnTo>
                        <a:pt x="129" y="18"/>
                      </a:lnTo>
                      <a:lnTo>
                        <a:pt x="125" y="0"/>
                      </a:lnTo>
                      <a:lnTo>
                        <a:pt x="86" y="0"/>
                      </a:lnTo>
                      <a:lnTo>
                        <a:pt x="83" y="18"/>
                      </a:lnTo>
                      <a:lnTo>
                        <a:pt x="83" y="18"/>
                      </a:lnTo>
                      <a:lnTo>
                        <a:pt x="81" y="18"/>
                      </a:lnTo>
                      <a:lnTo>
                        <a:pt x="69" y="5"/>
                      </a:lnTo>
                      <a:lnTo>
                        <a:pt x="35" y="25"/>
                      </a:lnTo>
                      <a:lnTo>
                        <a:pt x="41" y="41"/>
                      </a:lnTo>
                      <a:lnTo>
                        <a:pt x="41" y="41"/>
                      </a:lnTo>
                      <a:lnTo>
                        <a:pt x="39" y="43"/>
                      </a:lnTo>
                      <a:lnTo>
                        <a:pt x="22" y="38"/>
                      </a:lnTo>
                      <a:lnTo>
                        <a:pt x="3" y="71"/>
                      </a:lnTo>
                      <a:lnTo>
                        <a:pt x="15" y="82"/>
                      </a:lnTo>
                      <a:lnTo>
                        <a:pt x="15" y="82"/>
                      </a:lnTo>
                      <a:lnTo>
                        <a:pt x="14" y="86"/>
                      </a:lnTo>
                      <a:lnTo>
                        <a:pt x="0" y="90"/>
                      </a:lnTo>
                      <a:lnTo>
                        <a:pt x="0" y="128"/>
                      </a:lnTo>
                      <a:lnTo>
                        <a:pt x="13" y="132"/>
                      </a:lnTo>
                      <a:lnTo>
                        <a:pt x="13" y="132"/>
                      </a:lnTo>
                      <a:lnTo>
                        <a:pt x="15" y="137"/>
                      </a:lnTo>
                      <a:lnTo>
                        <a:pt x="4" y="146"/>
                      </a:lnTo>
                      <a:lnTo>
                        <a:pt x="23" y="179"/>
                      </a:lnTo>
                      <a:lnTo>
                        <a:pt x="36" y="175"/>
                      </a:lnTo>
                      <a:lnTo>
                        <a:pt x="36" y="175"/>
                      </a:lnTo>
                      <a:lnTo>
                        <a:pt x="41" y="180"/>
                      </a:lnTo>
                      <a:lnTo>
                        <a:pt x="37" y="192"/>
                      </a:lnTo>
                      <a:lnTo>
                        <a:pt x="71" y="212"/>
                      </a:lnTo>
                      <a:lnTo>
                        <a:pt x="80" y="202"/>
                      </a:lnTo>
                      <a:lnTo>
                        <a:pt x="80" y="202"/>
                      </a:lnTo>
                      <a:lnTo>
                        <a:pt x="86" y="203"/>
                      </a:lnTo>
                      <a:lnTo>
                        <a:pt x="88" y="216"/>
                      </a:lnTo>
                      <a:lnTo>
                        <a:pt x="127" y="216"/>
                      </a:lnTo>
                      <a:lnTo>
                        <a:pt x="130" y="202"/>
                      </a:lnTo>
                      <a:lnTo>
                        <a:pt x="130" y="202"/>
                      </a:lnTo>
                      <a:lnTo>
                        <a:pt x="136" y="201"/>
                      </a:lnTo>
                      <a:lnTo>
                        <a:pt x="144" y="211"/>
                      </a:lnTo>
                      <a:lnTo>
                        <a:pt x="179" y="191"/>
                      </a:lnTo>
                      <a:lnTo>
                        <a:pt x="174" y="177"/>
                      </a:lnTo>
                      <a:lnTo>
                        <a:pt x="174" y="177"/>
                      </a:lnTo>
                      <a:lnTo>
                        <a:pt x="177" y="173"/>
                      </a:lnTo>
                      <a:lnTo>
                        <a:pt x="191" y="177"/>
                      </a:lnTo>
                      <a:lnTo>
                        <a:pt x="210" y="144"/>
                      </a:lnTo>
                      <a:lnTo>
                        <a:pt x="198" y="133"/>
                      </a:lnTo>
                      <a:lnTo>
                        <a:pt x="198" y="133"/>
                      </a:lnTo>
                      <a:lnTo>
                        <a:pt x="198" y="130"/>
                      </a:lnTo>
                      <a:lnTo>
                        <a:pt x="215" y="126"/>
                      </a:lnTo>
                      <a:close/>
                      <a:moveTo>
                        <a:pt x="193" y="147"/>
                      </a:moveTo>
                      <a:lnTo>
                        <a:pt x="184" y="161"/>
                      </a:lnTo>
                      <a:lnTo>
                        <a:pt x="172" y="157"/>
                      </a:lnTo>
                      <a:lnTo>
                        <a:pt x="169" y="161"/>
                      </a:lnTo>
                      <a:lnTo>
                        <a:pt x="169" y="161"/>
                      </a:lnTo>
                      <a:lnTo>
                        <a:pt x="161" y="169"/>
                      </a:lnTo>
                      <a:lnTo>
                        <a:pt x="157" y="173"/>
                      </a:lnTo>
                      <a:lnTo>
                        <a:pt x="162" y="185"/>
                      </a:lnTo>
                      <a:lnTo>
                        <a:pt x="148" y="192"/>
                      </a:lnTo>
                      <a:lnTo>
                        <a:pt x="140" y="184"/>
                      </a:lnTo>
                      <a:lnTo>
                        <a:pt x="136" y="186"/>
                      </a:lnTo>
                      <a:lnTo>
                        <a:pt x="136" y="186"/>
                      </a:lnTo>
                      <a:lnTo>
                        <a:pt x="123" y="190"/>
                      </a:lnTo>
                      <a:lnTo>
                        <a:pt x="118" y="191"/>
                      </a:lnTo>
                      <a:lnTo>
                        <a:pt x="116" y="202"/>
                      </a:lnTo>
                      <a:lnTo>
                        <a:pt x="100" y="202"/>
                      </a:lnTo>
                      <a:lnTo>
                        <a:pt x="98" y="191"/>
                      </a:lnTo>
                      <a:lnTo>
                        <a:pt x="93" y="190"/>
                      </a:lnTo>
                      <a:lnTo>
                        <a:pt x="93" y="190"/>
                      </a:lnTo>
                      <a:lnTo>
                        <a:pt x="80" y="187"/>
                      </a:lnTo>
                      <a:lnTo>
                        <a:pt x="75" y="186"/>
                      </a:lnTo>
                      <a:lnTo>
                        <a:pt x="68" y="193"/>
                      </a:lnTo>
                      <a:lnTo>
                        <a:pt x="54" y="186"/>
                      </a:lnTo>
                      <a:lnTo>
                        <a:pt x="57" y="176"/>
                      </a:lnTo>
                      <a:lnTo>
                        <a:pt x="54" y="173"/>
                      </a:lnTo>
                      <a:lnTo>
                        <a:pt x="54" y="173"/>
                      </a:lnTo>
                      <a:lnTo>
                        <a:pt x="44" y="163"/>
                      </a:lnTo>
                      <a:lnTo>
                        <a:pt x="41" y="159"/>
                      </a:lnTo>
                      <a:lnTo>
                        <a:pt x="30" y="162"/>
                      </a:lnTo>
                      <a:lnTo>
                        <a:pt x="22" y="149"/>
                      </a:lnTo>
                      <a:lnTo>
                        <a:pt x="31" y="141"/>
                      </a:lnTo>
                      <a:lnTo>
                        <a:pt x="29" y="137"/>
                      </a:lnTo>
                      <a:lnTo>
                        <a:pt x="29" y="137"/>
                      </a:lnTo>
                      <a:lnTo>
                        <a:pt x="27" y="124"/>
                      </a:lnTo>
                      <a:lnTo>
                        <a:pt x="26" y="120"/>
                      </a:lnTo>
                      <a:lnTo>
                        <a:pt x="14" y="117"/>
                      </a:lnTo>
                      <a:lnTo>
                        <a:pt x="14" y="100"/>
                      </a:lnTo>
                      <a:lnTo>
                        <a:pt x="26" y="98"/>
                      </a:lnTo>
                      <a:lnTo>
                        <a:pt x="27" y="94"/>
                      </a:lnTo>
                      <a:lnTo>
                        <a:pt x="27" y="94"/>
                      </a:lnTo>
                      <a:lnTo>
                        <a:pt x="30" y="83"/>
                      </a:lnTo>
                      <a:lnTo>
                        <a:pt x="32" y="78"/>
                      </a:lnTo>
                      <a:lnTo>
                        <a:pt x="21" y="69"/>
                      </a:lnTo>
                      <a:lnTo>
                        <a:pt x="29" y="55"/>
                      </a:lnTo>
                      <a:lnTo>
                        <a:pt x="43" y="59"/>
                      </a:lnTo>
                      <a:lnTo>
                        <a:pt x="46" y="56"/>
                      </a:lnTo>
                      <a:lnTo>
                        <a:pt x="46" y="56"/>
                      </a:lnTo>
                      <a:lnTo>
                        <a:pt x="54" y="49"/>
                      </a:lnTo>
                      <a:lnTo>
                        <a:pt x="57" y="46"/>
                      </a:lnTo>
                      <a:lnTo>
                        <a:pt x="53" y="31"/>
                      </a:lnTo>
                      <a:lnTo>
                        <a:pt x="67" y="24"/>
                      </a:lnTo>
                      <a:lnTo>
                        <a:pt x="76" y="34"/>
                      </a:lnTo>
                      <a:lnTo>
                        <a:pt x="81" y="33"/>
                      </a:lnTo>
                      <a:lnTo>
                        <a:pt x="81" y="33"/>
                      </a:lnTo>
                      <a:lnTo>
                        <a:pt x="89" y="31"/>
                      </a:lnTo>
                      <a:lnTo>
                        <a:pt x="95" y="30"/>
                      </a:lnTo>
                      <a:lnTo>
                        <a:pt x="98" y="14"/>
                      </a:lnTo>
                      <a:lnTo>
                        <a:pt x="114" y="14"/>
                      </a:lnTo>
                      <a:lnTo>
                        <a:pt x="117" y="30"/>
                      </a:lnTo>
                      <a:lnTo>
                        <a:pt x="122" y="31"/>
                      </a:lnTo>
                      <a:lnTo>
                        <a:pt x="122" y="31"/>
                      </a:lnTo>
                      <a:lnTo>
                        <a:pt x="130" y="33"/>
                      </a:lnTo>
                      <a:lnTo>
                        <a:pt x="135" y="34"/>
                      </a:lnTo>
                      <a:lnTo>
                        <a:pt x="145" y="23"/>
                      </a:lnTo>
                      <a:lnTo>
                        <a:pt x="159" y="30"/>
                      </a:lnTo>
                      <a:lnTo>
                        <a:pt x="154" y="46"/>
                      </a:lnTo>
                      <a:lnTo>
                        <a:pt x="158" y="49"/>
                      </a:lnTo>
                      <a:lnTo>
                        <a:pt x="158" y="49"/>
                      </a:lnTo>
                      <a:lnTo>
                        <a:pt x="165" y="55"/>
                      </a:lnTo>
                      <a:lnTo>
                        <a:pt x="167" y="58"/>
                      </a:lnTo>
                      <a:lnTo>
                        <a:pt x="183" y="53"/>
                      </a:lnTo>
                      <a:lnTo>
                        <a:pt x="192" y="67"/>
                      </a:lnTo>
                      <a:lnTo>
                        <a:pt x="180" y="78"/>
                      </a:lnTo>
                      <a:lnTo>
                        <a:pt x="181" y="82"/>
                      </a:lnTo>
                      <a:lnTo>
                        <a:pt x="181" y="82"/>
                      </a:lnTo>
                      <a:lnTo>
                        <a:pt x="184" y="91"/>
                      </a:lnTo>
                      <a:lnTo>
                        <a:pt x="185" y="95"/>
                      </a:lnTo>
                      <a:lnTo>
                        <a:pt x="201" y="98"/>
                      </a:lnTo>
                      <a:lnTo>
                        <a:pt x="201" y="114"/>
                      </a:lnTo>
                      <a:lnTo>
                        <a:pt x="186" y="118"/>
                      </a:lnTo>
                      <a:lnTo>
                        <a:pt x="185" y="123"/>
                      </a:lnTo>
                      <a:lnTo>
                        <a:pt x="185" y="123"/>
                      </a:lnTo>
                      <a:lnTo>
                        <a:pt x="183" y="133"/>
                      </a:lnTo>
                      <a:lnTo>
                        <a:pt x="182" y="137"/>
                      </a:lnTo>
                      <a:lnTo>
                        <a:pt x="193" y="14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a:ln>
                      <a:noFill/>
                    </a:ln>
                    <a:solidFill>
                      <a:prstClr val="black"/>
                    </a:solidFill>
                    <a:effectLst/>
                    <a:uLnTx/>
                    <a:uFillTx/>
                    <a:latin typeface="Calibri"/>
                    <a:cs typeface="+mn-cs"/>
                  </a:endParaRPr>
                </a:p>
              </p:txBody>
            </p:sp>
            <p:sp>
              <p:nvSpPr>
                <p:cNvPr id="47" name="Freeform 59"/>
                <p:cNvSpPr>
                  <a:spLocks noEditPoints="1"/>
                </p:cNvSpPr>
                <p:nvPr/>
              </p:nvSpPr>
              <p:spPr bwMode="auto">
                <a:xfrm>
                  <a:off x="3335338" y="3232150"/>
                  <a:ext cx="142875" cy="141288"/>
                </a:xfrm>
                <a:custGeom>
                  <a:avLst/>
                  <a:gdLst>
                    <a:gd name="T0" fmla="*/ 44 w 90"/>
                    <a:gd name="T1" fmla="*/ 0 h 89"/>
                    <a:gd name="T2" fmla="*/ 27 w 90"/>
                    <a:gd name="T3" fmla="*/ 3 h 89"/>
                    <a:gd name="T4" fmla="*/ 13 w 90"/>
                    <a:gd name="T5" fmla="*/ 13 h 89"/>
                    <a:gd name="T6" fmla="*/ 3 w 90"/>
                    <a:gd name="T7" fmla="*/ 27 h 89"/>
                    <a:gd name="T8" fmla="*/ 0 w 90"/>
                    <a:gd name="T9" fmla="*/ 44 h 89"/>
                    <a:gd name="T10" fmla="*/ 1 w 90"/>
                    <a:gd name="T11" fmla="*/ 54 h 89"/>
                    <a:gd name="T12" fmla="*/ 8 w 90"/>
                    <a:gd name="T13" fmla="*/ 70 h 89"/>
                    <a:gd name="T14" fmla="*/ 20 w 90"/>
                    <a:gd name="T15" fmla="*/ 82 h 89"/>
                    <a:gd name="T16" fmla="*/ 36 w 90"/>
                    <a:gd name="T17" fmla="*/ 88 h 89"/>
                    <a:gd name="T18" fmla="*/ 44 w 90"/>
                    <a:gd name="T19" fmla="*/ 89 h 89"/>
                    <a:gd name="T20" fmla="*/ 62 w 90"/>
                    <a:gd name="T21" fmla="*/ 86 h 89"/>
                    <a:gd name="T22" fmla="*/ 77 w 90"/>
                    <a:gd name="T23" fmla="*/ 76 h 89"/>
                    <a:gd name="T24" fmla="*/ 86 w 90"/>
                    <a:gd name="T25" fmla="*/ 62 h 89"/>
                    <a:gd name="T26" fmla="*/ 90 w 90"/>
                    <a:gd name="T27" fmla="*/ 44 h 89"/>
                    <a:gd name="T28" fmla="*/ 89 w 90"/>
                    <a:gd name="T29" fmla="*/ 35 h 89"/>
                    <a:gd name="T30" fmla="*/ 82 w 90"/>
                    <a:gd name="T31" fmla="*/ 19 h 89"/>
                    <a:gd name="T32" fmla="*/ 69 w 90"/>
                    <a:gd name="T33" fmla="*/ 7 h 89"/>
                    <a:gd name="T34" fmla="*/ 54 w 90"/>
                    <a:gd name="T35" fmla="*/ 1 h 89"/>
                    <a:gd name="T36" fmla="*/ 44 w 90"/>
                    <a:gd name="T37" fmla="*/ 0 h 89"/>
                    <a:gd name="T38" fmla="*/ 44 w 90"/>
                    <a:gd name="T39" fmla="*/ 75 h 89"/>
                    <a:gd name="T40" fmla="*/ 33 w 90"/>
                    <a:gd name="T41" fmla="*/ 73 h 89"/>
                    <a:gd name="T42" fmla="*/ 23 w 90"/>
                    <a:gd name="T43" fmla="*/ 66 h 89"/>
                    <a:gd name="T44" fmla="*/ 16 w 90"/>
                    <a:gd name="T45" fmla="*/ 56 h 89"/>
                    <a:gd name="T46" fmla="*/ 14 w 90"/>
                    <a:gd name="T47" fmla="*/ 44 h 89"/>
                    <a:gd name="T48" fmla="*/ 14 w 90"/>
                    <a:gd name="T49" fmla="*/ 39 h 89"/>
                    <a:gd name="T50" fmla="*/ 20 w 90"/>
                    <a:gd name="T51" fmla="*/ 28 h 89"/>
                    <a:gd name="T52" fmla="*/ 27 w 90"/>
                    <a:gd name="T53" fmla="*/ 19 h 89"/>
                    <a:gd name="T54" fmla="*/ 39 w 90"/>
                    <a:gd name="T55" fmla="*/ 15 h 89"/>
                    <a:gd name="T56" fmla="*/ 44 w 90"/>
                    <a:gd name="T57" fmla="*/ 14 h 89"/>
                    <a:gd name="T58" fmla="*/ 56 w 90"/>
                    <a:gd name="T59" fmla="*/ 16 h 89"/>
                    <a:gd name="T60" fmla="*/ 66 w 90"/>
                    <a:gd name="T61" fmla="*/ 22 h 89"/>
                    <a:gd name="T62" fmla="*/ 73 w 90"/>
                    <a:gd name="T63" fmla="*/ 32 h 89"/>
                    <a:gd name="T64" fmla="*/ 76 w 90"/>
                    <a:gd name="T65" fmla="*/ 44 h 89"/>
                    <a:gd name="T66" fmla="*/ 75 w 90"/>
                    <a:gd name="T67" fmla="*/ 51 h 89"/>
                    <a:gd name="T68" fmla="*/ 70 w 90"/>
                    <a:gd name="T69" fmla="*/ 61 h 89"/>
                    <a:gd name="T70" fmla="*/ 62 w 90"/>
                    <a:gd name="T71" fmla="*/ 70 h 89"/>
                    <a:gd name="T72" fmla="*/ 51 w 90"/>
                    <a:gd name="T73" fmla="*/ 74 h 89"/>
                    <a:gd name="T74" fmla="*/ 44 w 90"/>
                    <a:gd name="T75" fmla="*/ 75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0" h="89">
                      <a:moveTo>
                        <a:pt x="44" y="0"/>
                      </a:moveTo>
                      <a:lnTo>
                        <a:pt x="44" y="0"/>
                      </a:lnTo>
                      <a:lnTo>
                        <a:pt x="36" y="1"/>
                      </a:lnTo>
                      <a:lnTo>
                        <a:pt x="27" y="3"/>
                      </a:lnTo>
                      <a:lnTo>
                        <a:pt x="20" y="7"/>
                      </a:lnTo>
                      <a:lnTo>
                        <a:pt x="13" y="13"/>
                      </a:lnTo>
                      <a:lnTo>
                        <a:pt x="8" y="19"/>
                      </a:lnTo>
                      <a:lnTo>
                        <a:pt x="3" y="27"/>
                      </a:lnTo>
                      <a:lnTo>
                        <a:pt x="1" y="35"/>
                      </a:lnTo>
                      <a:lnTo>
                        <a:pt x="0" y="44"/>
                      </a:lnTo>
                      <a:lnTo>
                        <a:pt x="0" y="44"/>
                      </a:lnTo>
                      <a:lnTo>
                        <a:pt x="1" y="54"/>
                      </a:lnTo>
                      <a:lnTo>
                        <a:pt x="3" y="62"/>
                      </a:lnTo>
                      <a:lnTo>
                        <a:pt x="8" y="70"/>
                      </a:lnTo>
                      <a:lnTo>
                        <a:pt x="13" y="76"/>
                      </a:lnTo>
                      <a:lnTo>
                        <a:pt x="20" y="82"/>
                      </a:lnTo>
                      <a:lnTo>
                        <a:pt x="27" y="86"/>
                      </a:lnTo>
                      <a:lnTo>
                        <a:pt x="36" y="88"/>
                      </a:lnTo>
                      <a:lnTo>
                        <a:pt x="44" y="89"/>
                      </a:lnTo>
                      <a:lnTo>
                        <a:pt x="44" y="89"/>
                      </a:lnTo>
                      <a:lnTo>
                        <a:pt x="54" y="88"/>
                      </a:lnTo>
                      <a:lnTo>
                        <a:pt x="62" y="86"/>
                      </a:lnTo>
                      <a:lnTo>
                        <a:pt x="69" y="82"/>
                      </a:lnTo>
                      <a:lnTo>
                        <a:pt x="77" y="76"/>
                      </a:lnTo>
                      <a:lnTo>
                        <a:pt x="82" y="70"/>
                      </a:lnTo>
                      <a:lnTo>
                        <a:pt x="86" y="62"/>
                      </a:lnTo>
                      <a:lnTo>
                        <a:pt x="89" y="54"/>
                      </a:lnTo>
                      <a:lnTo>
                        <a:pt x="90" y="44"/>
                      </a:lnTo>
                      <a:lnTo>
                        <a:pt x="90" y="44"/>
                      </a:lnTo>
                      <a:lnTo>
                        <a:pt x="89" y="35"/>
                      </a:lnTo>
                      <a:lnTo>
                        <a:pt x="86" y="27"/>
                      </a:lnTo>
                      <a:lnTo>
                        <a:pt x="82" y="19"/>
                      </a:lnTo>
                      <a:lnTo>
                        <a:pt x="77" y="13"/>
                      </a:lnTo>
                      <a:lnTo>
                        <a:pt x="69" y="7"/>
                      </a:lnTo>
                      <a:lnTo>
                        <a:pt x="62" y="3"/>
                      </a:lnTo>
                      <a:lnTo>
                        <a:pt x="54" y="1"/>
                      </a:lnTo>
                      <a:lnTo>
                        <a:pt x="44" y="0"/>
                      </a:lnTo>
                      <a:lnTo>
                        <a:pt x="44" y="0"/>
                      </a:lnTo>
                      <a:close/>
                      <a:moveTo>
                        <a:pt x="44" y="75"/>
                      </a:moveTo>
                      <a:lnTo>
                        <a:pt x="44" y="75"/>
                      </a:lnTo>
                      <a:lnTo>
                        <a:pt x="39" y="74"/>
                      </a:lnTo>
                      <a:lnTo>
                        <a:pt x="33" y="73"/>
                      </a:lnTo>
                      <a:lnTo>
                        <a:pt x="27" y="70"/>
                      </a:lnTo>
                      <a:lnTo>
                        <a:pt x="23" y="66"/>
                      </a:lnTo>
                      <a:lnTo>
                        <a:pt x="20" y="61"/>
                      </a:lnTo>
                      <a:lnTo>
                        <a:pt x="16" y="56"/>
                      </a:lnTo>
                      <a:lnTo>
                        <a:pt x="14" y="51"/>
                      </a:lnTo>
                      <a:lnTo>
                        <a:pt x="14" y="44"/>
                      </a:lnTo>
                      <a:lnTo>
                        <a:pt x="14" y="44"/>
                      </a:lnTo>
                      <a:lnTo>
                        <a:pt x="14" y="39"/>
                      </a:lnTo>
                      <a:lnTo>
                        <a:pt x="16" y="32"/>
                      </a:lnTo>
                      <a:lnTo>
                        <a:pt x="20" y="28"/>
                      </a:lnTo>
                      <a:lnTo>
                        <a:pt x="23" y="22"/>
                      </a:lnTo>
                      <a:lnTo>
                        <a:pt x="27" y="19"/>
                      </a:lnTo>
                      <a:lnTo>
                        <a:pt x="33" y="16"/>
                      </a:lnTo>
                      <a:lnTo>
                        <a:pt x="39" y="15"/>
                      </a:lnTo>
                      <a:lnTo>
                        <a:pt x="44" y="14"/>
                      </a:lnTo>
                      <a:lnTo>
                        <a:pt x="44" y="14"/>
                      </a:lnTo>
                      <a:lnTo>
                        <a:pt x="51" y="15"/>
                      </a:lnTo>
                      <a:lnTo>
                        <a:pt x="56" y="16"/>
                      </a:lnTo>
                      <a:lnTo>
                        <a:pt x="62" y="19"/>
                      </a:lnTo>
                      <a:lnTo>
                        <a:pt x="66" y="22"/>
                      </a:lnTo>
                      <a:lnTo>
                        <a:pt x="70" y="28"/>
                      </a:lnTo>
                      <a:lnTo>
                        <a:pt x="73" y="32"/>
                      </a:lnTo>
                      <a:lnTo>
                        <a:pt x="75" y="39"/>
                      </a:lnTo>
                      <a:lnTo>
                        <a:pt x="76" y="44"/>
                      </a:lnTo>
                      <a:lnTo>
                        <a:pt x="76" y="44"/>
                      </a:lnTo>
                      <a:lnTo>
                        <a:pt x="75" y="51"/>
                      </a:lnTo>
                      <a:lnTo>
                        <a:pt x="73" y="56"/>
                      </a:lnTo>
                      <a:lnTo>
                        <a:pt x="70" y="61"/>
                      </a:lnTo>
                      <a:lnTo>
                        <a:pt x="66" y="66"/>
                      </a:lnTo>
                      <a:lnTo>
                        <a:pt x="62" y="70"/>
                      </a:lnTo>
                      <a:lnTo>
                        <a:pt x="56" y="73"/>
                      </a:lnTo>
                      <a:lnTo>
                        <a:pt x="51" y="74"/>
                      </a:lnTo>
                      <a:lnTo>
                        <a:pt x="44" y="75"/>
                      </a:lnTo>
                      <a:lnTo>
                        <a:pt x="44" y="7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a:ln>
                      <a:noFill/>
                    </a:ln>
                    <a:solidFill>
                      <a:prstClr val="black"/>
                    </a:solidFill>
                    <a:effectLst/>
                    <a:uLnTx/>
                    <a:uFillTx/>
                    <a:latin typeface="Calibri"/>
                    <a:cs typeface="+mn-cs"/>
                  </a:endParaRPr>
                </a:p>
              </p:txBody>
            </p:sp>
            <p:sp>
              <p:nvSpPr>
                <p:cNvPr id="48" name="Freeform 60"/>
                <p:cNvSpPr>
                  <a:spLocks noEditPoints="1"/>
                </p:cNvSpPr>
                <p:nvPr/>
              </p:nvSpPr>
              <p:spPr bwMode="auto">
                <a:xfrm>
                  <a:off x="3352800" y="3486150"/>
                  <a:ext cx="200025" cy="201613"/>
                </a:xfrm>
                <a:custGeom>
                  <a:avLst/>
                  <a:gdLst>
                    <a:gd name="T0" fmla="*/ 111 w 126"/>
                    <a:gd name="T1" fmla="*/ 45 h 127"/>
                    <a:gd name="T2" fmla="*/ 117 w 126"/>
                    <a:gd name="T3" fmla="*/ 27 h 127"/>
                    <a:gd name="T4" fmla="*/ 93 w 126"/>
                    <a:gd name="T5" fmla="*/ 10 h 127"/>
                    <a:gd name="T6" fmla="*/ 82 w 126"/>
                    <a:gd name="T7" fmla="*/ 5 h 127"/>
                    <a:gd name="T8" fmla="*/ 53 w 126"/>
                    <a:gd name="T9" fmla="*/ 0 h 127"/>
                    <a:gd name="T10" fmla="*/ 44 w 126"/>
                    <a:gd name="T11" fmla="*/ 15 h 127"/>
                    <a:gd name="T12" fmla="*/ 27 w 126"/>
                    <a:gd name="T13" fmla="*/ 10 h 127"/>
                    <a:gd name="T14" fmla="*/ 11 w 126"/>
                    <a:gd name="T15" fmla="*/ 34 h 127"/>
                    <a:gd name="T16" fmla="*/ 5 w 126"/>
                    <a:gd name="T17" fmla="*/ 45 h 127"/>
                    <a:gd name="T18" fmla="*/ 0 w 126"/>
                    <a:gd name="T19" fmla="*/ 73 h 127"/>
                    <a:gd name="T20" fmla="*/ 15 w 126"/>
                    <a:gd name="T21" fmla="*/ 82 h 127"/>
                    <a:gd name="T22" fmla="*/ 10 w 126"/>
                    <a:gd name="T23" fmla="*/ 100 h 127"/>
                    <a:gd name="T24" fmla="*/ 33 w 126"/>
                    <a:gd name="T25" fmla="*/ 116 h 127"/>
                    <a:gd name="T26" fmla="*/ 44 w 126"/>
                    <a:gd name="T27" fmla="*/ 122 h 127"/>
                    <a:gd name="T28" fmla="*/ 72 w 126"/>
                    <a:gd name="T29" fmla="*/ 127 h 127"/>
                    <a:gd name="T30" fmla="*/ 82 w 126"/>
                    <a:gd name="T31" fmla="*/ 112 h 127"/>
                    <a:gd name="T32" fmla="*/ 99 w 126"/>
                    <a:gd name="T33" fmla="*/ 116 h 127"/>
                    <a:gd name="T34" fmla="*/ 116 w 126"/>
                    <a:gd name="T35" fmla="*/ 93 h 127"/>
                    <a:gd name="T36" fmla="*/ 121 w 126"/>
                    <a:gd name="T37" fmla="*/ 82 h 127"/>
                    <a:gd name="T38" fmla="*/ 126 w 126"/>
                    <a:gd name="T39" fmla="*/ 54 h 127"/>
                    <a:gd name="T40" fmla="*/ 98 w 126"/>
                    <a:gd name="T41" fmla="*/ 73 h 127"/>
                    <a:gd name="T42" fmla="*/ 100 w 126"/>
                    <a:gd name="T43" fmla="*/ 96 h 127"/>
                    <a:gd name="T44" fmla="*/ 81 w 126"/>
                    <a:gd name="T45" fmla="*/ 95 h 127"/>
                    <a:gd name="T46" fmla="*/ 67 w 126"/>
                    <a:gd name="T47" fmla="*/ 113 h 127"/>
                    <a:gd name="T48" fmla="*/ 54 w 126"/>
                    <a:gd name="T49" fmla="*/ 98 h 127"/>
                    <a:gd name="T50" fmla="*/ 31 w 126"/>
                    <a:gd name="T51" fmla="*/ 101 h 127"/>
                    <a:gd name="T52" fmla="*/ 32 w 126"/>
                    <a:gd name="T53" fmla="*/ 82 h 127"/>
                    <a:gd name="T54" fmla="*/ 14 w 126"/>
                    <a:gd name="T55" fmla="*/ 68 h 127"/>
                    <a:gd name="T56" fmla="*/ 28 w 126"/>
                    <a:gd name="T57" fmla="*/ 54 h 127"/>
                    <a:gd name="T58" fmla="*/ 26 w 126"/>
                    <a:gd name="T59" fmla="*/ 31 h 127"/>
                    <a:gd name="T60" fmla="*/ 45 w 126"/>
                    <a:gd name="T61" fmla="*/ 32 h 127"/>
                    <a:gd name="T62" fmla="*/ 59 w 126"/>
                    <a:gd name="T63" fmla="*/ 14 h 127"/>
                    <a:gd name="T64" fmla="*/ 72 w 126"/>
                    <a:gd name="T65" fmla="*/ 29 h 127"/>
                    <a:gd name="T66" fmla="*/ 95 w 126"/>
                    <a:gd name="T67" fmla="*/ 26 h 127"/>
                    <a:gd name="T68" fmla="*/ 94 w 126"/>
                    <a:gd name="T69" fmla="*/ 45 h 127"/>
                    <a:gd name="T70" fmla="*/ 112 w 126"/>
                    <a:gd name="T71" fmla="*/ 59 h 127"/>
                    <a:gd name="T72" fmla="*/ 98 w 126"/>
                    <a:gd name="T73" fmla="*/ 73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27">
                      <a:moveTo>
                        <a:pt x="121" y="47"/>
                      </a:moveTo>
                      <a:lnTo>
                        <a:pt x="111" y="45"/>
                      </a:lnTo>
                      <a:lnTo>
                        <a:pt x="117" y="35"/>
                      </a:lnTo>
                      <a:lnTo>
                        <a:pt x="117" y="27"/>
                      </a:lnTo>
                      <a:lnTo>
                        <a:pt x="102" y="12"/>
                      </a:lnTo>
                      <a:lnTo>
                        <a:pt x="93" y="10"/>
                      </a:lnTo>
                      <a:lnTo>
                        <a:pt x="84" y="16"/>
                      </a:lnTo>
                      <a:lnTo>
                        <a:pt x="82" y="5"/>
                      </a:lnTo>
                      <a:lnTo>
                        <a:pt x="75" y="0"/>
                      </a:lnTo>
                      <a:lnTo>
                        <a:pt x="53" y="0"/>
                      </a:lnTo>
                      <a:lnTo>
                        <a:pt x="46" y="5"/>
                      </a:lnTo>
                      <a:lnTo>
                        <a:pt x="44" y="15"/>
                      </a:lnTo>
                      <a:lnTo>
                        <a:pt x="36" y="9"/>
                      </a:lnTo>
                      <a:lnTo>
                        <a:pt x="27" y="10"/>
                      </a:lnTo>
                      <a:lnTo>
                        <a:pt x="12" y="26"/>
                      </a:lnTo>
                      <a:lnTo>
                        <a:pt x="11" y="34"/>
                      </a:lnTo>
                      <a:lnTo>
                        <a:pt x="15" y="43"/>
                      </a:lnTo>
                      <a:lnTo>
                        <a:pt x="5" y="45"/>
                      </a:lnTo>
                      <a:lnTo>
                        <a:pt x="0" y="51"/>
                      </a:lnTo>
                      <a:lnTo>
                        <a:pt x="0" y="73"/>
                      </a:lnTo>
                      <a:lnTo>
                        <a:pt x="5" y="80"/>
                      </a:lnTo>
                      <a:lnTo>
                        <a:pt x="15" y="82"/>
                      </a:lnTo>
                      <a:lnTo>
                        <a:pt x="9" y="91"/>
                      </a:lnTo>
                      <a:lnTo>
                        <a:pt x="10" y="100"/>
                      </a:lnTo>
                      <a:lnTo>
                        <a:pt x="25" y="115"/>
                      </a:lnTo>
                      <a:lnTo>
                        <a:pt x="33" y="116"/>
                      </a:lnTo>
                      <a:lnTo>
                        <a:pt x="42" y="111"/>
                      </a:lnTo>
                      <a:lnTo>
                        <a:pt x="44" y="122"/>
                      </a:lnTo>
                      <a:lnTo>
                        <a:pt x="52" y="127"/>
                      </a:lnTo>
                      <a:lnTo>
                        <a:pt x="72" y="127"/>
                      </a:lnTo>
                      <a:lnTo>
                        <a:pt x="80" y="122"/>
                      </a:lnTo>
                      <a:lnTo>
                        <a:pt x="82" y="112"/>
                      </a:lnTo>
                      <a:lnTo>
                        <a:pt x="91" y="117"/>
                      </a:lnTo>
                      <a:lnTo>
                        <a:pt x="99" y="116"/>
                      </a:lnTo>
                      <a:lnTo>
                        <a:pt x="114" y="101"/>
                      </a:lnTo>
                      <a:lnTo>
                        <a:pt x="116" y="93"/>
                      </a:lnTo>
                      <a:lnTo>
                        <a:pt x="111" y="84"/>
                      </a:lnTo>
                      <a:lnTo>
                        <a:pt x="121" y="82"/>
                      </a:lnTo>
                      <a:lnTo>
                        <a:pt x="126" y="75"/>
                      </a:lnTo>
                      <a:lnTo>
                        <a:pt x="126" y="54"/>
                      </a:lnTo>
                      <a:lnTo>
                        <a:pt x="121" y="47"/>
                      </a:lnTo>
                      <a:close/>
                      <a:moveTo>
                        <a:pt x="98" y="73"/>
                      </a:moveTo>
                      <a:lnTo>
                        <a:pt x="94" y="84"/>
                      </a:lnTo>
                      <a:lnTo>
                        <a:pt x="100" y="96"/>
                      </a:lnTo>
                      <a:lnTo>
                        <a:pt x="94" y="102"/>
                      </a:lnTo>
                      <a:lnTo>
                        <a:pt x="81" y="95"/>
                      </a:lnTo>
                      <a:lnTo>
                        <a:pt x="70" y="99"/>
                      </a:lnTo>
                      <a:lnTo>
                        <a:pt x="67" y="113"/>
                      </a:lnTo>
                      <a:lnTo>
                        <a:pt x="57" y="113"/>
                      </a:lnTo>
                      <a:lnTo>
                        <a:pt x="54" y="98"/>
                      </a:lnTo>
                      <a:lnTo>
                        <a:pt x="43" y="94"/>
                      </a:lnTo>
                      <a:lnTo>
                        <a:pt x="31" y="101"/>
                      </a:lnTo>
                      <a:lnTo>
                        <a:pt x="24" y="94"/>
                      </a:lnTo>
                      <a:lnTo>
                        <a:pt x="32" y="82"/>
                      </a:lnTo>
                      <a:lnTo>
                        <a:pt x="28" y="71"/>
                      </a:lnTo>
                      <a:lnTo>
                        <a:pt x="14" y="68"/>
                      </a:lnTo>
                      <a:lnTo>
                        <a:pt x="14" y="58"/>
                      </a:lnTo>
                      <a:lnTo>
                        <a:pt x="28" y="54"/>
                      </a:lnTo>
                      <a:lnTo>
                        <a:pt x="32" y="44"/>
                      </a:lnTo>
                      <a:lnTo>
                        <a:pt x="26" y="31"/>
                      </a:lnTo>
                      <a:lnTo>
                        <a:pt x="32" y="24"/>
                      </a:lnTo>
                      <a:lnTo>
                        <a:pt x="45" y="32"/>
                      </a:lnTo>
                      <a:lnTo>
                        <a:pt x="56" y="28"/>
                      </a:lnTo>
                      <a:lnTo>
                        <a:pt x="59" y="14"/>
                      </a:lnTo>
                      <a:lnTo>
                        <a:pt x="69" y="14"/>
                      </a:lnTo>
                      <a:lnTo>
                        <a:pt x="72" y="29"/>
                      </a:lnTo>
                      <a:lnTo>
                        <a:pt x="83" y="33"/>
                      </a:lnTo>
                      <a:lnTo>
                        <a:pt x="95" y="26"/>
                      </a:lnTo>
                      <a:lnTo>
                        <a:pt x="103" y="33"/>
                      </a:lnTo>
                      <a:lnTo>
                        <a:pt x="94" y="45"/>
                      </a:lnTo>
                      <a:lnTo>
                        <a:pt x="98" y="56"/>
                      </a:lnTo>
                      <a:lnTo>
                        <a:pt x="112" y="59"/>
                      </a:lnTo>
                      <a:lnTo>
                        <a:pt x="112" y="70"/>
                      </a:lnTo>
                      <a:lnTo>
                        <a:pt x="98" y="7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a:ln>
                      <a:noFill/>
                    </a:ln>
                    <a:solidFill>
                      <a:prstClr val="black"/>
                    </a:solidFill>
                    <a:effectLst/>
                    <a:uLnTx/>
                    <a:uFillTx/>
                    <a:latin typeface="Calibri"/>
                    <a:cs typeface="+mn-cs"/>
                  </a:endParaRPr>
                </a:p>
              </p:txBody>
            </p:sp>
            <p:sp>
              <p:nvSpPr>
                <p:cNvPr id="49" name="Freeform 61"/>
                <p:cNvSpPr>
                  <a:spLocks noEditPoints="1"/>
                </p:cNvSpPr>
                <p:nvPr/>
              </p:nvSpPr>
              <p:spPr bwMode="auto">
                <a:xfrm>
                  <a:off x="3414713" y="3549650"/>
                  <a:ext cx="74613" cy="74613"/>
                </a:xfrm>
                <a:custGeom>
                  <a:avLst/>
                  <a:gdLst>
                    <a:gd name="T0" fmla="*/ 24 w 47"/>
                    <a:gd name="T1" fmla="*/ 0 h 47"/>
                    <a:gd name="T2" fmla="*/ 24 w 47"/>
                    <a:gd name="T3" fmla="*/ 0 h 47"/>
                    <a:gd name="T4" fmla="*/ 19 w 47"/>
                    <a:gd name="T5" fmla="*/ 0 h 47"/>
                    <a:gd name="T6" fmla="*/ 15 w 47"/>
                    <a:gd name="T7" fmla="*/ 2 h 47"/>
                    <a:gd name="T8" fmla="*/ 11 w 47"/>
                    <a:gd name="T9" fmla="*/ 4 h 47"/>
                    <a:gd name="T10" fmla="*/ 7 w 47"/>
                    <a:gd name="T11" fmla="*/ 6 h 47"/>
                    <a:gd name="T12" fmla="*/ 4 w 47"/>
                    <a:gd name="T13" fmla="*/ 10 h 47"/>
                    <a:gd name="T14" fmla="*/ 2 w 47"/>
                    <a:gd name="T15" fmla="*/ 14 h 47"/>
                    <a:gd name="T16" fmla="*/ 1 w 47"/>
                    <a:gd name="T17" fmla="*/ 19 h 47"/>
                    <a:gd name="T18" fmla="*/ 0 w 47"/>
                    <a:gd name="T19" fmla="*/ 23 h 47"/>
                    <a:gd name="T20" fmla="*/ 0 w 47"/>
                    <a:gd name="T21" fmla="*/ 23 h 47"/>
                    <a:gd name="T22" fmla="*/ 1 w 47"/>
                    <a:gd name="T23" fmla="*/ 28 h 47"/>
                    <a:gd name="T24" fmla="*/ 2 w 47"/>
                    <a:gd name="T25" fmla="*/ 33 h 47"/>
                    <a:gd name="T26" fmla="*/ 4 w 47"/>
                    <a:gd name="T27" fmla="*/ 36 h 47"/>
                    <a:gd name="T28" fmla="*/ 7 w 47"/>
                    <a:gd name="T29" fmla="*/ 41 h 47"/>
                    <a:gd name="T30" fmla="*/ 11 w 47"/>
                    <a:gd name="T31" fmla="*/ 43 h 47"/>
                    <a:gd name="T32" fmla="*/ 15 w 47"/>
                    <a:gd name="T33" fmla="*/ 45 h 47"/>
                    <a:gd name="T34" fmla="*/ 19 w 47"/>
                    <a:gd name="T35" fmla="*/ 47 h 47"/>
                    <a:gd name="T36" fmla="*/ 24 w 47"/>
                    <a:gd name="T37" fmla="*/ 47 h 47"/>
                    <a:gd name="T38" fmla="*/ 24 w 47"/>
                    <a:gd name="T39" fmla="*/ 47 h 47"/>
                    <a:gd name="T40" fmla="*/ 29 w 47"/>
                    <a:gd name="T41" fmla="*/ 47 h 47"/>
                    <a:gd name="T42" fmla="*/ 33 w 47"/>
                    <a:gd name="T43" fmla="*/ 45 h 47"/>
                    <a:gd name="T44" fmla="*/ 38 w 47"/>
                    <a:gd name="T45" fmla="*/ 43 h 47"/>
                    <a:gd name="T46" fmla="*/ 41 w 47"/>
                    <a:gd name="T47" fmla="*/ 41 h 47"/>
                    <a:gd name="T48" fmla="*/ 44 w 47"/>
                    <a:gd name="T49" fmla="*/ 36 h 47"/>
                    <a:gd name="T50" fmla="*/ 46 w 47"/>
                    <a:gd name="T51" fmla="*/ 33 h 47"/>
                    <a:gd name="T52" fmla="*/ 47 w 47"/>
                    <a:gd name="T53" fmla="*/ 28 h 47"/>
                    <a:gd name="T54" fmla="*/ 47 w 47"/>
                    <a:gd name="T55" fmla="*/ 23 h 47"/>
                    <a:gd name="T56" fmla="*/ 47 w 47"/>
                    <a:gd name="T57" fmla="*/ 23 h 47"/>
                    <a:gd name="T58" fmla="*/ 47 w 47"/>
                    <a:gd name="T59" fmla="*/ 19 h 47"/>
                    <a:gd name="T60" fmla="*/ 46 w 47"/>
                    <a:gd name="T61" fmla="*/ 14 h 47"/>
                    <a:gd name="T62" fmla="*/ 44 w 47"/>
                    <a:gd name="T63" fmla="*/ 10 h 47"/>
                    <a:gd name="T64" fmla="*/ 41 w 47"/>
                    <a:gd name="T65" fmla="*/ 6 h 47"/>
                    <a:gd name="T66" fmla="*/ 38 w 47"/>
                    <a:gd name="T67" fmla="*/ 4 h 47"/>
                    <a:gd name="T68" fmla="*/ 33 w 47"/>
                    <a:gd name="T69" fmla="*/ 2 h 47"/>
                    <a:gd name="T70" fmla="*/ 29 w 47"/>
                    <a:gd name="T71" fmla="*/ 0 h 47"/>
                    <a:gd name="T72" fmla="*/ 24 w 47"/>
                    <a:gd name="T73" fmla="*/ 0 h 47"/>
                    <a:gd name="T74" fmla="*/ 24 w 47"/>
                    <a:gd name="T75" fmla="*/ 0 h 47"/>
                    <a:gd name="T76" fmla="*/ 24 w 47"/>
                    <a:gd name="T77" fmla="*/ 33 h 47"/>
                    <a:gd name="T78" fmla="*/ 24 w 47"/>
                    <a:gd name="T79" fmla="*/ 33 h 47"/>
                    <a:gd name="T80" fmla="*/ 20 w 47"/>
                    <a:gd name="T81" fmla="*/ 32 h 47"/>
                    <a:gd name="T82" fmla="*/ 17 w 47"/>
                    <a:gd name="T83" fmla="*/ 30 h 47"/>
                    <a:gd name="T84" fmla="*/ 15 w 47"/>
                    <a:gd name="T85" fmla="*/ 27 h 47"/>
                    <a:gd name="T86" fmla="*/ 15 w 47"/>
                    <a:gd name="T87" fmla="*/ 23 h 47"/>
                    <a:gd name="T88" fmla="*/ 15 w 47"/>
                    <a:gd name="T89" fmla="*/ 23 h 47"/>
                    <a:gd name="T90" fmla="*/ 15 w 47"/>
                    <a:gd name="T91" fmla="*/ 20 h 47"/>
                    <a:gd name="T92" fmla="*/ 17 w 47"/>
                    <a:gd name="T93" fmla="*/ 17 h 47"/>
                    <a:gd name="T94" fmla="*/ 20 w 47"/>
                    <a:gd name="T95" fmla="*/ 15 h 47"/>
                    <a:gd name="T96" fmla="*/ 24 w 47"/>
                    <a:gd name="T97" fmla="*/ 14 h 47"/>
                    <a:gd name="T98" fmla="*/ 24 w 47"/>
                    <a:gd name="T99" fmla="*/ 14 h 47"/>
                    <a:gd name="T100" fmla="*/ 28 w 47"/>
                    <a:gd name="T101" fmla="*/ 15 h 47"/>
                    <a:gd name="T102" fmla="*/ 31 w 47"/>
                    <a:gd name="T103" fmla="*/ 17 h 47"/>
                    <a:gd name="T104" fmla="*/ 33 w 47"/>
                    <a:gd name="T105" fmla="*/ 20 h 47"/>
                    <a:gd name="T106" fmla="*/ 33 w 47"/>
                    <a:gd name="T107" fmla="*/ 23 h 47"/>
                    <a:gd name="T108" fmla="*/ 33 w 47"/>
                    <a:gd name="T109" fmla="*/ 23 h 47"/>
                    <a:gd name="T110" fmla="*/ 33 w 47"/>
                    <a:gd name="T111" fmla="*/ 27 h 47"/>
                    <a:gd name="T112" fmla="*/ 31 w 47"/>
                    <a:gd name="T113" fmla="*/ 30 h 47"/>
                    <a:gd name="T114" fmla="*/ 28 w 47"/>
                    <a:gd name="T115" fmla="*/ 32 h 47"/>
                    <a:gd name="T116" fmla="*/ 24 w 47"/>
                    <a:gd name="T117" fmla="*/ 33 h 47"/>
                    <a:gd name="T118" fmla="*/ 24 w 47"/>
                    <a:gd name="T119" fmla="*/ 33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7" h="47">
                      <a:moveTo>
                        <a:pt x="24" y="0"/>
                      </a:moveTo>
                      <a:lnTo>
                        <a:pt x="24" y="0"/>
                      </a:lnTo>
                      <a:lnTo>
                        <a:pt x="19" y="0"/>
                      </a:lnTo>
                      <a:lnTo>
                        <a:pt x="15" y="2"/>
                      </a:lnTo>
                      <a:lnTo>
                        <a:pt x="11" y="4"/>
                      </a:lnTo>
                      <a:lnTo>
                        <a:pt x="7" y="6"/>
                      </a:lnTo>
                      <a:lnTo>
                        <a:pt x="4" y="10"/>
                      </a:lnTo>
                      <a:lnTo>
                        <a:pt x="2" y="14"/>
                      </a:lnTo>
                      <a:lnTo>
                        <a:pt x="1" y="19"/>
                      </a:lnTo>
                      <a:lnTo>
                        <a:pt x="0" y="23"/>
                      </a:lnTo>
                      <a:lnTo>
                        <a:pt x="0" y="23"/>
                      </a:lnTo>
                      <a:lnTo>
                        <a:pt x="1" y="28"/>
                      </a:lnTo>
                      <a:lnTo>
                        <a:pt x="2" y="33"/>
                      </a:lnTo>
                      <a:lnTo>
                        <a:pt x="4" y="36"/>
                      </a:lnTo>
                      <a:lnTo>
                        <a:pt x="7" y="41"/>
                      </a:lnTo>
                      <a:lnTo>
                        <a:pt x="11" y="43"/>
                      </a:lnTo>
                      <a:lnTo>
                        <a:pt x="15" y="45"/>
                      </a:lnTo>
                      <a:lnTo>
                        <a:pt x="19" y="47"/>
                      </a:lnTo>
                      <a:lnTo>
                        <a:pt x="24" y="47"/>
                      </a:lnTo>
                      <a:lnTo>
                        <a:pt x="24" y="47"/>
                      </a:lnTo>
                      <a:lnTo>
                        <a:pt x="29" y="47"/>
                      </a:lnTo>
                      <a:lnTo>
                        <a:pt x="33" y="45"/>
                      </a:lnTo>
                      <a:lnTo>
                        <a:pt x="38" y="43"/>
                      </a:lnTo>
                      <a:lnTo>
                        <a:pt x="41" y="41"/>
                      </a:lnTo>
                      <a:lnTo>
                        <a:pt x="44" y="36"/>
                      </a:lnTo>
                      <a:lnTo>
                        <a:pt x="46" y="33"/>
                      </a:lnTo>
                      <a:lnTo>
                        <a:pt x="47" y="28"/>
                      </a:lnTo>
                      <a:lnTo>
                        <a:pt x="47" y="23"/>
                      </a:lnTo>
                      <a:lnTo>
                        <a:pt x="47" y="23"/>
                      </a:lnTo>
                      <a:lnTo>
                        <a:pt x="47" y="19"/>
                      </a:lnTo>
                      <a:lnTo>
                        <a:pt x="46" y="14"/>
                      </a:lnTo>
                      <a:lnTo>
                        <a:pt x="44" y="10"/>
                      </a:lnTo>
                      <a:lnTo>
                        <a:pt x="41" y="6"/>
                      </a:lnTo>
                      <a:lnTo>
                        <a:pt x="38" y="4"/>
                      </a:lnTo>
                      <a:lnTo>
                        <a:pt x="33" y="2"/>
                      </a:lnTo>
                      <a:lnTo>
                        <a:pt x="29" y="0"/>
                      </a:lnTo>
                      <a:lnTo>
                        <a:pt x="24" y="0"/>
                      </a:lnTo>
                      <a:lnTo>
                        <a:pt x="24" y="0"/>
                      </a:lnTo>
                      <a:close/>
                      <a:moveTo>
                        <a:pt x="24" y="33"/>
                      </a:moveTo>
                      <a:lnTo>
                        <a:pt x="24" y="33"/>
                      </a:lnTo>
                      <a:lnTo>
                        <a:pt x="20" y="32"/>
                      </a:lnTo>
                      <a:lnTo>
                        <a:pt x="17" y="30"/>
                      </a:lnTo>
                      <a:lnTo>
                        <a:pt x="15" y="27"/>
                      </a:lnTo>
                      <a:lnTo>
                        <a:pt x="15" y="23"/>
                      </a:lnTo>
                      <a:lnTo>
                        <a:pt x="15" y="23"/>
                      </a:lnTo>
                      <a:lnTo>
                        <a:pt x="15" y="20"/>
                      </a:lnTo>
                      <a:lnTo>
                        <a:pt x="17" y="17"/>
                      </a:lnTo>
                      <a:lnTo>
                        <a:pt x="20" y="15"/>
                      </a:lnTo>
                      <a:lnTo>
                        <a:pt x="24" y="14"/>
                      </a:lnTo>
                      <a:lnTo>
                        <a:pt x="24" y="14"/>
                      </a:lnTo>
                      <a:lnTo>
                        <a:pt x="28" y="15"/>
                      </a:lnTo>
                      <a:lnTo>
                        <a:pt x="31" y="17"/>
                      </a:lnTo>
                      <a:lnTo>
                        <a:pt x="33" y="20"/>
                      </a:lnTo>
                      <a:lnTo>
                        <a:pt x="33" y="23"/>
                      </a:lnTo>
                      <a:lnTo>
                        <a:pt x="33" y="23"/>
                      </a:lnTo>
                      <a:lnTo>
                        <a:pt x="33" y="27"/>
                      </a:lnTo>
                      <a:lnTo>
                        <a:pt x="31" y="30"/>
                      </a:lnTo>
                      <a:lnTo>
                        <a:pt x="28" y="32"/>
                      </a:lnTo>
                      <a:lnTo>
                        <a:pt x="24" y="33"/>
                      </a:lnTo>
                      <a:lnTo>
                        <a:pt x="24" y="3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a:ln>
                      <a:noFill/>
                    </a:ln>
                    <a:solidFill>
                      <a:prstClr val="black"/>
                    </a:solidFill>
                    <a:effectLst/>
                    <a:uLnTx/>
                    <a:uFillTx/>
                    <a:latin typeface="Calibri"/>
                    <a:cs typeface="+mn-cs"/>
                  </a:endParaRPr>
                </a:p>
              </p:txBody>
            </p:sp>
            <p:sp>
              <p:nvSpPr>
                <p:cNvPr id="50" name="Freeform 62"/>
                <p:cNvSpPr/>
                <p:nvPr/>
              </p:nvSpPr>
              <p:spPr bwMode="auto">
                <a:xfrm>
                  <a:off x="2921000" y="3421063"/>
                  <a:ext cx="165100" cy="163513"/>
                </a:xfrm>
                <a:custGeom>
                  <a:avLst/>
                  <a:gdLst>
                    <a:gd name="T0" fmla="*/ 104 w 104"/>
                    <a:gd name="T1" fmla="*/ 14 h 103"/>
                    <a:gd name="T2" fmla="*/ 104 w 104"/>
                    <a:gd name="T3" fmla="*/ 0 h 103"/>
                    <a:gd name="T4" fmla="*/ 104 w 104"/>
                    <a:gd name="T5" fmla="*/ 0 h 103"/>
                    <a:gd name="T6" fmla="*/ 93 w 104"/>
                    <a:gd name="T7" fmla="*/ 0 h 103"/>
                    <a:gd name="T8" fmla="*/ 83 w 104"/>
                    <a:gd name="T9" fmla="*/ 2 h 103"/>
                    <a:gd name="T10" fmla="*/ 73 w 104"/>
                    <a:gd name="T11" fmla="*/ 4 h 103"/>
                    <a:gd name="T12" fmla="*/ 64 w 104"/>
                    <a:gd name="T13" fmla="*/ 7 h 103"/>
                    <a:gd name="T14" fmla="*/ 54 w 104"/>
                    <a:gd name="T15" fmla="*/ 11 h 103"/>
                    <a:gd name="T16" fmla="*/ 45 w 104"/>
                    <a:gd name="T17" fmla="*/ 17 h 103"/>
                    <a:gd name="T18" fmla="*/ 38 w 104"/>
                    <a:gd name="T19" fmla="*/ 23 h 103"/>
                    <a:gd name="T20" fmla="*/ 30 w 104"/>
                    <a:gd name="T21" fmla="*/ 30 h 103"/>
                    <a:gd name="T22" fmla="*/ 24 w 104"/>
                    <a:gd name="T23" fmla="*/ 37 h 103"/>
                    <a:gd name="T24" fmla="*/ 17 w 104"/>
                    <a:gd name="T25" fmla="*/ 45 h 103"/>
                    <a:gd name="T26" fmla="*/ 13 w 104"/>
                    <a:gd name="T27" fmla="*/ 54 h 103"/>
                    <a:gd name="T28" fmla="*/ 7 w 104"/>
                    <a:gd name="T29" fmla="*/ 62 h 103"/>
                    <a:gd name="T30" fmla="*/ 4 w 104"/>
                    <a:gd name="T31" fmla="*/ 72 h 103"/>
                    <a:gd name="T32" fmla="*/ 2 w 104"/>
                    <a:gd name="T33" fmla="*/ 82 h 103"/>
                    <a:gd name="T34" fmla="*/ 0 w 104"/>
                    <a:gd name="T35" fmla="*/ 92 h 103"/>
                    <a:gd name="T36" fmla="*/ 0 w 104"/>
                    <a:gd name="T37" fmla="*/ 103 h 103"/>
                    <a:gd name="T38" fmla="*/ 14 w 104"/>
                    <a:gd name="T39" fmla="*/ 103 h 103"/>
                    <a:gd name="T40" fmla="*/ 14 w 104"/>
                    <a:gd name="T41" fmla="*/ 103 h 103"/>
                    <a:gd name="T42" fmla="*/ 14 w 104"/>
                    <a:gd name="T43" fmla="*/ 94 h 103"/>
                    <a:gd name="T44" fmla="*/ 16 w 104"/>
                    <a:gd name="T45" fmla="*/ 85 h 103"/>
                    <a:gd name="T46" fmla="*/ 18 w 104"/>
                    <a:gd name="T47" fmla="*/ 76 h 103"/>
                    <a:gd name="T48" fmla="*/ 21 w 104"/>
                    <a:gd name="T49" fmla="*/ 68 h 103"/>
                    <a:gd name="T50" fmla="*/ 25 w 104"/>
                    <a:gd name="T51" fmla="*/ 60 h 103"/>
                    <a:gd name="T52" fmla="*/ 29 w 104"/>
                    <a:gd name="T53" fmla="*/ 53 h 103"/>
                    <a:gd name="T54" fmla="*/ 34 w 104"/>
                    <a:gd name="T55" fmla="*/ 46 h 103"/>
                    <a:gd name="T56" fmla="*/ 40 w 104"/>
                    <a:gd name="T57" fmla="*/ 40 h 103"/>
                    <a:gd name="T58" fmla="*/ 46 w 104"/>
                    <a:gd name="T59" fmla="*/ 34 h 103"/>
                    <a:gd name="T60" fmla="*/ 54 w 104"/>
                    <a:gd name="T61" fmla="*/ 29 h 103"/>
                    <a:gd name="T62" fmla="*/ 61 w 104"/>
                    <a:gd name="T63" fmla="*/ 24 h 103"/>
                    <a:gd name="T64" fmla="*/ 69 w 104"/>
                    <a:gd name="T65" fmla="*/ 20 h 103"/>
                    <a:gd name="T66" fmla="*/ 77 w 104"/>
                    <a:gd name="T67" fmla="*/ 17 h 103"/>
                    <a:gd name="T68" fmla="*/ 85 w 104"/>
                    <a:gd name="T69" fmla="*/ 15 h 103"/>
                    <a:gd name="T70" fmla="*/ 95 w 104"/>
                    <a:gd name="T71" fmla="*/ 14 h 103"/>
                    <a:gd name="T72" fmla="*/ 104 w 104"/>
                    <a:gd name="T73" fmla="*/ 14 h 103"/>
                    <a:gd name="T74" fmla="*/ 104 w 104"/>
                    <a:gd name="T75" fmla="*/ 14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4" h="103">
                      <a:moveTo>
                        <a:pt x="104" y="14"/>
                      </a:moveTo>
                      <a:lnTo>
                        <a:pt x="104" y="0"/>
                      </a:lnTo>
                      <a:lnTo>
                        <a:pt x="104" y="0"/>
                      </a:lnTo>
                      <a:lnTo>
                        <a:pt x="93" y="0"/>
                      </a:lnTo>
                      <a:lnTo>
                        <a:pt x="83" y="2"/>
                      </a:lnTo>
                      <a:lnTo>
                        <a:pt x="73" y="4"/>
                      </a:lnTo>
                      <a:lnTo>
                        <a:pt x="64" y="7"/>
                      </a:lnTo>
                      <a:lnTo>
                        <a:pt x="54" y="11"/>
                      </a:lnTo>
                      <a:lnTo>
                        <a:pt x="45" y="17"/>
                      </a:lnTo>
                      <a:lnTo>
                        <a:pt x="38" y="23"/>
                      </a:lnTo>
                      <a:lnTo>
                        <a:pt x="30" y="30"/>
                      </a:lnTo>
                      <a:lnTo>
                        <a:pt x="24" y="37"/>
                      </a:lnTo>
                      <a:lnTo>
                        <a:pt x="17" y="45"/>
                      </a:lnTo>
                      <a:lnTo>
                        <a:pt x="13" y="54"/>
                      </a:lnTo>
                      <a:lnTo>
                        <a:pt x="7" y="62"/>
                      </a:lnTo>
                      <a:lnTo>
                        <a:pt x="4" y="72"/>
                      </a:lnTo>
                      <a:lnTo>
                        <a:pt x="2" y="82"/>
                      </a:lnTo>
                      <a:lnTo>
                        <a:pt x="0" y="92"/>
                      </a:lnTo>
                      <a:lnTo>
                        <a:pt x="0" y="103"/>
                      </a:lnTo>
                      <a:lnTo>
                        <a:pt x="14" y="103"/>
                      </a:lnTo>
                      <a:lnTo>
                        <a:pt x="14" y="103"/>
                      </a:lnTo>
                      <a:lnTo>
                        <a:pt x="14" y="94"/>
                      </a:lnTo>
                      <a:lnTo>
                        <a:pt x="16" y="85"/>
                      </a:lnTo>
                      <a:lnTo>
                        <a:pt x="18" y="76"/>
                      </a:lnTo>
                      <a:lnTo>
                        <a:pt x="21" y="68"/>
                      </a:lnTo>
                      <a:lnTo>
                        <a:pt x="25" y="60"/>
                      </a:lnTo>
                      <a:lnTo>
                        <a:pt x="29" y="53"/>
                      </a:lnTo>
                      <a:lnTo>
                        <a:pt x="34" y="46"/>
                      </a:lnTo>
                      <a:lnTo>
                        <a:pt x="40" y="40"/>
                      </a:lnTo>
                      <a:lnTo>
                        <a:pt x="46" y="34"/>
                      </a:lnTo>
                      <a:lnTo>
                        <a:pt x="54" y="29"/>
                      </a:lnTo>
                      <a:lnTo>
                        <a:pt x="61" y="24"/>
                      </a:lnTo>
                      <a:lnTo>
                        <a:pt x="69" y="20"/>
                      </a:lnTo>
                      <a:lnTo>
                        <a:pt x="77" y="17"/>
                      </a:lnTo>
                      <a:lnTo>
                        <a:pt x="85" y="15"/>
                      </a:lnTo>
                      <a:lnTo>
                        <a:pt x="95" y="14"/>
                      </a:lnTo>
                      <a:lnTo>
                        <a:pt x="104" y="14"/>
                      </a:lnTo>
                      <a:lnTo>
                        <a:pt x="104" y="1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a:ln>
                      <a:noFill/>
                    </a:ln>
                    <a:solidFill>
                      <a:prstClr val="black"/>
                    </a:solidFill>
                    <a:effectLst/>
                    <a:uLnTx/>
                    <a:uFillTx/>
                    <a:latin typeface="Calibri"/>
                    <a:cs typeface="+mn-cs"/>
                  </a:endParaRPr>
                </a:p>
              </p:txBody>
            </p:sp>
          </p:grpSp>
          <p:sp>
            <p:nvSpPr>
              <p:cNvPr id="42" name="Rectangle 3"/>
              <p:cNvSpPr txBox="1">
                <a:spLocks noChangeArrowheads="1"/>
              </p:cNvSpPr>
              <p:nvPr/>
            </p:nvSpPr>
            <p:spPr bwMode="auto">
              <a:xfrm flipH="1">
                <a:off x="6450436" y="1887175"/>
                <a:ext cx="4738149" cy="416802"/>
              </a:xfrm>
              <a:prstGeom prst="rect">
                <a:avLst/>
              </a:prstGeom>
              <a:noFill/>
              <a:ln w="9525">
                <a:noFill/>
                <a:miter lim="800000"/>
              </a:ln>
            </p:spPr>
            <p:txBody>
              <a:bodyPr wrap="square" lIns="0" tIns="0" rIns="0" bIns="0" anchor="t" anchorCtr="0">
                <a:spAutoFit/>
                <a:scene3d>
                  <a:camera prst="orthographicFront"/>
                  <a:lightRig rig="threePt" dir="t"/>
                </a:scene3d>
                <a:sp3d>
                  <a:bevelT w="0" h="0"/>
                </a:sp3d>
              </a:bodyPr>
              <a:lstStyle>
                <a:lvl1pPr fontAlgn="auto">
                  <a:lnSpc>
                    <a:spcPct val="150000"/>
                  </a:lnSpc>
                  <a:spcBef>
                    <a:spcPts val="0"/>
                  </a:spcBef>
                  <a:spcAft>
                    <a:spcPts val="0"/>
                  </a:spcAft>
                  <a:buFont typeface="Arial" panose="020B0604020202090204" pitchFamily="34" charset="0"/>
                  <a:buNone/>
                  <a:defRPr kumimoji="0">
                    <a:solidFill>
                      <a:schemeClr val="bg1">
                        <a:lumMod val="85000"/>
                      </a:schemeClr>
                    </a:solidFill>
                    <a:latin typeface="微软雅黑" panose="020B0503020204020204" pitchFamily="34" charset="-122"/>
                    <a:ea typeface="微软雅黑" panose="020B0503020204020204" pitchFamily="34" charset="-122"/>
                    <a:cs typeface="Tahoma" panose="020B0804030504040204" pitchFamily="34" charset="0"/>
                  </a:defRPr>
                </a:lvl1pPr>
              </a:lstStyle>
              <a:p>
                <a:r>
                  <a:rPr lang="zh-CN" altLang="en-US" sz="2400" dirty="0">
                    <a:solidFill>
                      <a:srgbClr val="FFC000"/>
                    </a:solidFill>
                  </a:rPr>
                  <a:t>每个人都善于找寻最大的问题并解决它们。</a:t>
                </a:r>
                <a:endParaRPr lang="en-US" altLang="zh-CN" sz="2400" dirty="0">
                  <a:solidFill>
                    <a:srgbClr val="FFC000"/>
                  </a:solidFill>
                </a:endParaRPr>
              </a:p>
            </p:txBody>
          </p:sp>
          <p:sp>
            <p:nvSpPr>
              <p:cNvPr id="43" name="TextBox 66"/>
              <p:cNvSpPr txBox="1"/>
              <p:nvPr/>
            </p:nvSpPr>
            <p:spPr>
              <a:xfrm flipH="1">
                <a:off x="6355369" y="1503514"/>
                <a:ext cx="2333682" cy="347335"/>
              </a:xfrm>
              <a:prstGeom prst="rect">
                <a:avLst/>
              </a:prstGeom>
            </p:spPr>
            <p:txBody>
              <a:bodyPr wrap="square" rtlCol="0">
                <a:spAutoFit/>
              </a:bodyPr>
              <a:lstStyle/>
              <a:p>
                <a:pPr marL="0" marR="0" lvl="0" indent="0" algn="l" defTabSz="914400" rtl="0" eaLnBrk="1" fontAlgn="auto" latinLnBrk="0" hangingPunct="1">
                  <a:lnSpc>
                    <a:spcPct val="100000"/>
                  </a:lnSpc>
                  <a:spcBef>
                    <a:spcPts val="0"/>
                  </a:spcBef>
                  <a:spcAft>
                    <a:spcPts val="0"/>
                  </a:spcAft>
                  <a:buClr>
                    <a:prstClr val="black">
                      <a:lumMod val="85000"/>
                      <a:lumOff val="15000"/>
                    </a:prstClr>
                  </a:buClr>
                  <a:buSzPct val="105000"/>
                  <a:buFontTx/>
                  <a:buNone/>
                  <a:defRPr/>
                </a:pPr>
                <a:r>
                  <a:rPr kumimoji="0" lang="zh-CN" altLang="en-US" sz="2400" b="1" i="0" u="none" strike="noStrike" kern="1200" cap="none" spc="0" normalizeH="0" baseline="0" noProof="0" dirty="0">
                    <a:ln>
                      <a:noFill/>
                    </a:ln>
                    <a:solidFill>
                      <a:srgbClr val="54D0CA"/>
                    </a:solidFill>
                    <a:effectLst/>
                    <a:uLnTx/>
                    <a:uFillTx/>
                    <a:latin typeface="Calibri" panose="020F0502020204030204" pitchFamily="34" charset="0"/>
                    <a:ea typeface="微软雅黑"/>
                    <a:cs typeface="+mn-cs"/>
                  </a:rPr>
                  <a:t>聚焦影响力</a:t>
                </a:r>
                <a:endParaRPr kumimoji="0" lang="zh-CN" altLang="en-US" sz="2400" b="1" i="0" u="none" strike="noStrike" kern="1200" cap="none" spc="0" normalizeH="0" baseline="0" noProof="0" dirty="0">
                  <a:ln>
                    <a:noFill/>
                  </a:ln>
                  <a:solidFill>
                    <a:srgbClr val="54D0CA"/>
                  </a:solidFill>
                  <a:effectLst/>
                  <a:uLnTx/>
                  <a:uFillTx/>
                  <a:latin typeface="Calibri" panose="020F0502020204030204" pitchFamily="34" charset="0"/>
                  <a:ea typeface="微软雅黑"/>
                  <a:cs typeface="+mn-cs"/>
                </a:endParaRPr>
              </a:p>
            </p:txBody>
          </p:sp>
        </p:grpSp>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05205" y="1006475"/>
            <a:ext cx="18093690" cy="923330"/>
          </a:xfrm>
        </p:spPr>
        <p:txBody>
          <a:bodyPr/>
          <a:lstStyle/>
          <a:p>
            <a:r>
              <a:rPr lang="en-US" altLang="zh-CN" sz="6000" dirty="0"/>
              <a:t>Facebook</a:t>
            </a:r>
            <a:r>
              <a:rPr lang="zh-CN" altLang="en-US" sz="6000" dirty="0"/>
              <a:t>人才观</a:t>
            </a:r>
            <a:endParaRPr lang="zh-CN" altLang="en-US" sz="6000" dirty="0"/>
          </a:p>
        </p:txBody>
      </p:sp>
      <p:sp>
        <p:nvSpPr>
          <p:cNvPr id="3" name="文本占位符 2"/>
          <p:cNvSpPr>
            <a:spLocks noGrp="1"/>
          </p:cNvSpPr>
          <p:nvPr>
            <p:ph type="body" idx="1"/>
          </p:nvPr>
        </p:nvSpPr>
        <p:spPr>
          <a:xfrm>
            <a:off x="1005205" y="2911475"/>
            <a:ext cx="7370446" cy="553998"/>
          </a:xfrm>
        </p:spPr>
        <p:txBody>
          <a:bodyPr/>
          <a:lstStyle/>
          <a:p>
            <a:r>
              <a:rPr lang="en-US" altLang="zh-CN" sz="3600" dirty="0"/>
              <a:t>1</a:t>
            </a:r>
            <a:r>
              <a:rPr lang="zh-CN" altLang="en-US" sz="3600" dirty="0"/>
              <a:t>、自驱力。</a:t>
            </a:r>
            <a:endParaRPr lang="zh-CN" altLang="en-US" sz="3600" dirty="0"/>
          </a:p>
        </p:txBody>
      </p:sp>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034198" y="1387475"/>
            <a:ext cx="7561897" cy="5671423"/>
          </a:xfrm>
          <a:prstGeom prst="rect">
            <a:avLst/>
          </a:prstGeom>
        </p:spPr>
      </p:pic>
      <p:sp>
        <p:nvSpPr>
          <p:cNvPr id="7" name="文本占位符 2"/>
          <p:cNvSpPr txBox="1"/>
          <p:nvPr/>
        </p:nvSpPr>
        <p:spPr>
          <a:xfrm>
            <a:off x="967225" y="4046118"/>
            <a:ext cx="7370446" cy="553998"/>
          </a:xfrm>
          <a:prstGeom prst="rect">
            <a:avLst/>
          </a:prstGeom>
        </p:spPr>
        <p:txBody>
          <a:bodyPr wrap="square" lIns="0" tIns="0" rIns="0" bIns="0">
            <a:spAutoFit/>
          </a:bodyPr>
          <a:lstStyle>
            <a:lvl1pPr>
              <a:defRPr sz="3600" b="0" i="0">
                <a:solidFill>
                  <a:schemeClr val="bg1"/>
                </a:solidFill>
                <a:latin typeface="Microsoft YaHei" panose="020B0503020204020204" pitchFamily="34" charset="-122"/>
                <a:ea typeface="Microsoft YaHei" panose="020B0503020204020204" pitchFamily="34" charset="-122"/>
              </a:defRPr>
            </a:lvl1pPr>
          </a:lstStyle>
          <a:p>
            <a:r>
              <a:rPr lang="en-US" altLang="zh-CN" dirty="0"/>
              <a:t>2</a:t>
            </a:r>
            <a:r>
              <a:rPr lang="zh-CN" altLang="en-US" dirty="0"/>
              <a:t>、创造力</a:t>
            </a:r>
            <a:endParaRPr lang="zh-CN" altLang="en-US" dirty="0"/>
          </a:p>
        </p:txBody>
      </p:sp>
      <p:sp>
        <p:nvSpPr>
          <p:cNvPr id="9" name="文本占位符 2"/>
          <p:cNvSpPr txBox="1"/>
          <p:nvPr/>
        </p:nvSpPr>
        <p:spPr>
          <a:xfrm>
            <a:off x="967224" y="5303800"/>
            <a:ext cx="8551425" cy="553998"/>
          </a:xfrm>
          <a:prstGeom prst="rect">
            <a:avLst/>
          </a:prstGeom>
        </p:spPr>
        <p:txBody>
          <a:bodyPr wrap="square" lIns="0" tIns="0" rIns="0" bIns="0">
            <a:spAutoFit/>
          </a:bodyPr>
          <a:lstStyle>
            <a:lvl1pPr>
              <a:defRPr sz="3600" b="0" i="0">
                <a:solidFill>
                  <a:schemeClr val="bg1"/>
                </a:solidFill>
                <a:latin typeface="Microsoft YaHei" panose="020B0503020204020204" pitchFamily="34" charset="-122"/>
                <a:ea typeface="Microsoft YaHei" panose="020B0503020204020204" pitchFamily="34" charset="-122"/>
              </a:defRPr>
            </a:lvl1pPr>
          </a:lstStyle>
          <a:p>
            <a:r>
              <a:rPr lang="en-US" altLang="zh-CN" dirty="0"/>
              <a:t>3</a:t>
            </a:r>
            <a:r>
              <a:rPr lang="zh-CN" altLang="en-US" dirty="0"/>
              <a:t>、培育一种无所畏惧而不是畏惧的文化。</a:t>
            </a:r>
            <a:endParaRPr lang="zh-CN" altLang="en-US"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Facebook</a:t>
            </a:r>
            <a:r>
              <a:rPr lang="zh-CN" altLang="en-US" dirty="0" smtClean="0"/>
              <a:t>黑客文化</a:t>
            </a:r>
            <a:endParaRPr lang="zh-CN" altLang="en-US" dirty="0"/>
          </a:p>
        </p:txBody>
      </p:sp>
      <p:sp>
        <p:nvSpPr>
          <p:cNvPr id="3" name="文本占位符 2"/>
          <p:cNvSpPr>
            <a:spLocks noGrp="1"/>
          </p:cNvSpPr>
          <p:nvPr>
            <p:ph type="body" idx="1"/>
          </p:nvPr>
        </p:nvSpPr>
        <p:spPr>
          <a:xfrm>
            <a:off x="374650" y="2759075"/>
            <a:ext cx="19278600" cy="2492990"/>
          </a:xfrm>
        </p:spPr>
        <p:txBody>
          <a:bodyPr/>
          <a:lstStyle/>
          <a:p>
            <a:pPr algn="ctr">
              <a:lnSpc>
                <a:spcPct val="150000"/>
              </a:lnSpc>
            </a:pPr>
            <a:r>
              <a:rPr lang="zh-CN" altLang="en-US" dirty="0" smtClean="0">
                <a:solidFill>
                  <a:srgbClr val="FFC000"/>
                </a:solidFill>
              </a:rPr>
              <a:t>所有的信息都应该是自由传播的。</a:t>
            </a:r>
            <a:endParaRPr lang="en-US" altLang="zh-CN" dirty="0" smtClean="0">
              <a:solidFill>
                <a:srgbClr val="FFC000"/>
              </a:solidFill>
            </a:endParaRPr>
          </a:p>
          <a:p>
            <a:pPr algn="ctr">
              <a:lnSpc>
                <a:spcPct val="150000"/>
              </a:lnSpc>
            </a:pPr>
            <a:r>
              <a:rPr lang="en-US" altLang="zh-CN" dirty="0">
                <a:solidFill>
                  <a:srgbClr val="FFC000"/>
                </a:solidFill>
              </a:rPr>
              <a:t> </a:t>
            </a:r>
            <a:r>
              <a:rPr lang="en-US" altLang="zh-CN" dirty="0" smtClean="0">
                <a:solidFill>
                  <a:srgbClr val="FFC000"/>
                </a:solidFill>
              </a:rPr>
              <a:t>                           --</a:t>
            </a:r>
            <a:r>
              <a:rPr lang="zh-CN" altLang="en-US" dirty="0" smtClean="0">
                <a:solidFill>
                  <a:srgbClr val="FFC000"/>
                </a:solidFill>
              </a:rPr>
              <a:t>史蒂芬</a:t>
            </a:r>
            <a:r>
              <a:rPr lang="en-US" altLang="zh-CN" dirty="0" smtClean="0">
                <a:solidFill>
                  <a:srgbClr val="FFC000"/>
                </a:solidFill>
              </a:rPr>
              <a:t>·</a:t>
            </a:r>
            <a:r>
              <a:rPr lang="zh-CN" altLang="en-US" dirty="0" smtClean="0">
                <a:solidFill>
                  <a:srgbClr val="FFC000"/>
                </a:solidFill>
              </a:rPr>
              <a:t>列维 </a:t>
            </a:r>
            <a:r>
              <a:rPr lang="en-US" altLang="zh-CN" dirty="0" smtClean="0">
                <a:solidFill>
                  <a:srgbClr val="FFC000"/>
                </a:solidFill>
              </a:rPr>
              <a:t>《</a:t>
            </a:r>
            <a:r>
              <a:rPr lang="zh-CN" altLang="en-US" dirty="0" smtClean="0">
                <a:solidFill>
                  <a:srgbClr val="FFC000"/>
                </a:solidFill>
              </a:rPr>
              <a:t>黑客：计算机革命的英雄</a:t>
            </a:r>
            <a:r>
              <a:rPr lang="en-US" altLang="zh-CN" dirty="0" smtClean="0">
                <a:solidFill>
                  <a:srgbClr val="FFC000"/>
                </a:solidFill>
              </a:rPr>
              <a:t>》</a:t>
            </a:r>
            <a:endParaRPr lang="zh-CN" altLang="en-US" dirty="0">
              <a:solidFill>
                <a:srgbClr val="FFC000"/>
              </a:solidFill>
            </a:endParaRPr>
          </a:p>
        </p:txBody>
      </p:sp>
      <p:sp>
        <p:nvSpPr>
          <p:cNvPr id="4" name="文本占位符 2"/>
          <p:cNvSpPr txBox="1"/>
          <p:nvPr/>
        </p:nvSpPr>
        <p:spPr>
          <a:xfrm>
            <a:off x="2010409" y="5847060"/>
            <a:ext cx="18093691" cy="738664"/>
          </a:xfrm>
          <a:prstGeom prst="rect">
            <a:avLst/>
          </a:prstGeom>
        </p:spPr>
        <p:txBody>
          <a:bodyPr wrap="square" lIns="0" tIns="0" rIns="0" bIns="0">
            <a:spAutoFit/>
          </a:bodyPr>
          <a:lstStyle>
            <a:lvl1pPr marL="0">
              <a:defRPr sz="5400" b="0" i="0">
                <a:solidFill>
                  <a:schemeClr val="bg1"/>
                </a:solidFill>
                <a:latin typeface="Microsoft YaHei" panose="020B0503020204020204" pitchFamily="34" charset="-122"/>
                <a:ea typeface="Microsoft YaHei" panose="020B0503020204020204" pitchFamily="34" charset="-122"/>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zh-CN" altLang="en-US" sz="4800" kern="0" dirty="0" smtClean="0"/>
              <a:t>黑客的驱动力不是偷窃和破坏，而是学习和创造。</a:t>
            </a:r>
            <a:endParaRPr lang="zh-CN" altLang="en-US" sz="4800" kern="0" dirty="0"/>
          </a:p>
        </p:txBody>
      </p:sp>
      <p:sp>
        <p:nvSpPr>
          <p:cNvPr id="5" name="文本占位符 2"/>
          <p:cNvSpPr txBox="1"/>
          <p:nvPr/>
        </p:nvSpPr>
        <p:spPr>
          <a:xfrm>
            <a:off x="2010408" y="7259479"/>
            <a:ext cx="18093691" cy="738664"/>
          </a:xfrm>
          <a:prstGeom prst="rect">
            <a:avLst/>
          </a:prstGeom>
        </p:spPr>
        <p:txBody>
          <a:bodyPr wrap="square" lIns="0" tIns="0" rIns="0" bIns="0">
            <a:spAutoFit/>
          </a:bodyPr>
          <a:lstStyle>
            <a:lvl1pPr marL="0">
              <a:defRPr sz="5400" b="0" i="0">
                <a:solidFill>
                  <a:schemeClr val="bg1"/>
                </a:solidFill>
                <a:latin typeface="Microsoft YaHei" panose="020B0503020204020204" pitchFamily="34" charset="-122"/>
                <a:ea typeface="Microsoft YaHei" panose="020B0503020204020204" pitchFamily="34" charset="-122"/>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zh-CN" altLang="en-US" sz="4800" kern="0" dirty="0" smtClean="0"/>
              <a:t>黑客文化是一种持续改进和衍变创新的做事方法。</a:t>
            </a:r>
            <a:endParaRPr lang="zh-CN" altLang="en-US" sz="4800" kern="0" dirty="0"/>
          </a:p>
        </p:txBody>
      </p:sp>
      <p:sp>
        <p:nvSpPr>
          <p:cNvPr id="6" name="文本占位符 2"/>
          <p:cNvSpPr txBox="1"/>
          <p:nvPr/>
        </p:nvSpPr>
        <p:spPr>
          <a:xfrm>
            <a:off x="2004058" y="8685471"/>
            <a:ext cx="18093691" cy="1661993"/>
          </a:xfrm>
          <a:prstGeom prst="rect">
            <a:avLst/>
          </a:prstGeom>
        </p:spPr>
        <p:txBody>
          <a:bodyPr wrap="square" lIns="0" tIns="0" rIns="0" bIns="0">
            <a:spAutoFit/>
          </a:bodyPr>
          <a:lstStyle>
            <a:lvl1pPr marL="0">
              <a:defRPr sz="5400" b="0" i="0">
                <a:solidFill>
                  <a:schemeClr val="bg1"/>
                </a:solidFill>
                <a:latin typeface="Microsoft YaHei" panose="020B0503020204020204" pitchFamily="34" charset="-122"/>
                <a:ea typeface="Microsoft YaHei" panose="020B0503020204020204" pitchFamily="34" charset="-122"/>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altLang="zh-CN" kern="0" dirty="0" smtClean="0"/>
              <a:t>Facebook</a:t>
            </a:r>
            <a:r>
              <a:rPr lang="zh-CN" altLang="en-US" kern="0" dirty="0" smtClean="0"/>
              <a:t>在整个产品开发过程中，</a:t>
            </a:r>
            <a:r>
              <a:rPr lang="zh-CN" altLang="en-US" kern="0" dirty="0" smtClean="0">
                <a:solidFill>
                  <a:srgbClr val="FFC000"/>
                </a:solidFill>
              </a:rPr>
              <a:t>工程师和产品经理</a:t>
            </a:r>
            <a:r>
              <a:rPr lang="zh-CN" altLang="en-US" kern="0" dirty="0" smtClean="0"/>
              <a:t>所起的主导作用是</a:t>
            </a:r>
            <a:r>
              <a:rPr lang="en-US" altLang="zh-CN" kern="0" dirty="0" smtClean="0">
                <a:solidFill>
                  <a:srgbClr val="FFC000"/>
                </a:solidFill>
              </a:rPr>
              <a:t>60:40</a:t>
            </a:r>
            <a:r>
              <a:rPr lang="zh-CN" altLang="en-US" kern="0" dirty="0" smtClean="0"/>
              <a:t>，对于后台系统则几乎是</a:t>
            </a:r>
            <a:r>
              <a:rPr lang="en-US" altLang="zh-CN" kern="0" dirty="0" smtClean="0">
                <a:solidFill>
                  <a:srgbClr val="FFC000"/>
                </a:solidFill>
              </a:rPr>
              <a:t>100:0</a:t>
            </a:r>
            <a:endParaRPr lang="zh-CN" altLang="en-US" kern="0" dirty="0">
              <a:solidFill>
                <a:srgbClr val="FFC000"/>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1"/>
          <p:cNvSpPr>
            <a:spLocks noGrp="1"/>
          </p:cNvSpPr>
          <p:nvPr>
            <p:ph type="title"/>
          </p:nvPr>
        </p:nvSpPr>
        <p:spPr>
          <a:xfrm>
            <a:off x="1005205" y="1006475"/>
            <a:ext cx="18093690" cy="923330"/>
          </a:xfrm>
        </p:spPr>
        <p:txBody>
          <a:bodyPr wrap="square" lIns="0" tIns="0" rIns="0" bIns="0">
            <a:spAutoFit/>
          </a:bodyPr>
          <a:lstStyle/>
          <a:p>
            <a:r>
              <a:rPr lang="en-US" altLang="zh-CN" sz="6000" dirty="0"/>
              <a:t>Facebook </a:t>
            </a:r>
            <a:r>
              <a:rPr lang="zh-CN" altLang="en-US" sz="6000" dirty="0"/>
              <a:t>黑客文化</a:t>
            </a:r>
            <a:endParaRPr lang="zh-CN" altLang="en-US" sz="6000" dirty="0"/>
          </a:p>
        </p:txBody>
      </p:sp>
      <p:sp>
        <p:nvSpPr>
          <p:cNvPr id="9" name="Title 1"/>
          <p:cNvSpPr txBox="1"/>
          <p:nvPr/>
        </p:nvSpPr>
        <p:spPr>
          <a:xfrm>
            <a:off x="665481" y="2183720"/>
            <a:ext cx="19432269" cy="3034794"/>
          </a:xfrm>
          <a:prstGeom prst="rect">
            <a:avLst/>
          </a:prstGeom>
        </p:spPr>
        <p:txBody>
          <a:bodyPr anchor="ctr"/>
          <a:lstStyle>
            <a:lvl1pPr>
              <a:lnSpc>
                <a:spcPct val="90000"/>
              </a:lnSpc>
              <a:spcBef>
                <a:spcPct val="0"/>
              </a:spcBef>
              <a:defRPr sz="5400">
                <a:solidFill>
                  <a:srgbClr val="FFC000"/>
                </a:solidFill>
                <a:latin typeface="微软雅黑" panose="020B0503020204020204" pitchFamily="34" charset="-122"/>
                <a:ea typeface="微软雅黑" panose="020B0503020204020204" pitchFamily="34" charset="-122"/>
                <a:cs typeface="+mn-ea"/>
              </a:defRPr>
            </a:lvl1pPr>
          </a:lstStyle>
          <a:p>
            <a:r>
              <a:rPr lang="zh-CN" altLang="en-US" dirty="0"/>
              <a:t>迅猛而动，突破前行</a:t>
            </a:r>
            <a:r>
              <a:rPr lang="en-US" altLang="zh-CN" dirty="0"/>
              <a:t>-&gt; </a:t>
            </a:r>
            <a:r>
              <a:rPr lang="zh-CN" altLang="en-US" dirty="0"/>
              <a:t>迅猛而动，稳定架构</a:t>
            </a:r>
            <a:endParaRPr lang="en-US" altLang="zh-CN" dirty="0"/>
          </a:p>
          <a:p>
            <a:r>
              <a:rPr lang="en-US" altLang="zh-CN" dirty="0" smtClean="0">
                <a:solidFill>
                  <a:schemeClr val="bg1"/>
                </a:solidFill>
              </a:rPr>
              <a:t>Move </a:t>
            </a:r>
            <a:r>
              <a:rPr lang="en-US" altLang="zh-CN" dirty="0">
                <a:solidFill>
                  <a:schemeClr val="bg1"/>
                </a:solidFill>
              </a:rPr>
              <a:t>Fast</a:t>
            </a:r>
            <a:r>
              <a:rPr lang="zh-CN" altLang="en-US" dirty="0">
                <a:solidFill>
                  <a:schemeClr val="bg1"/>
                </a:solidFill>
              </a:rPr>
              <a:t> </a:t>
            </a:r>
            <a:r>
              <a:rPr lang="en-US" altLang="zh-CN" dirty="0">
                <a:solidFill>
                  <a:schemeClr val="bg1"/>
                </a:solidFill>
              </a:rPr>
              <a:t>and Break </a:t>
            </a:r>
            <a:r>
              <a:rPr lang="en-US" altLang="zh-CN" dirty="0" smtClean="0">
                <a:solidFill>
                  <a:schemeClr val="bg1"/>
                </a:solidFill>
              </a:rPr>
              <a:t>Things-&gt;Move </a:t>
            </a:r>
            <a:r>
              <a:rPr lang="en-US" altLang="zh-CN" dirty="0">
                <a:solidFill>
                  <a:schemeClr val="bg1"/>
                </a:solidFill>
              </a:rPr>
              <a:t>Fast With Stable </a:t>
            </a:r>
            <a:r>
              <a:rPr lang="en-US" altLang="zh-CN" dirty="0" smtClean="0">
                <a:solidFill>
                  <a:schemeClr val="bg1"/>
                </a:solidFill>
              </a:rPr>
              <a:t>Infra</a:t>
            </a:r>
            <a:endParaRPr lang="en-US" dirty="0">
              <a:solidFill>
                <a:schemeClr val="bg1"/>
              </a:solidFill>
            </a:endParaRPr>
          </a:p>
        </p:txBody>
      </p:sp>
      <p:sp>
        <p:nvSpPr>
          <p:cNvPr id="11" name="Title 1"/>
          <p:cNvSpPr txBox="1"/>
          <p:nvPr/>
        </p:nvSpPr>
        <p:spPr>
          <a:xfrm>
            <a:off x="374650" y="7475012"/>
            <a:ext cx="11195050" cy="1462081"/>
          </a:xfrm>
          <a:prstGeom prst="rect">
            <a:avLst/>
          </a:prstGeom>
        </p:spPr>
        <p:txBody>
          <a:bodyPr anchor="ctr"/>
          <a:lstStyle>
            <a:lvl1pPr>
              <a:lnSpc>
                <a:spcPct val="90000"/>
              </a:lnSpc>
              <a:spcBef>
                <a:spcPct val="0"/>
              </a:spcBef>
              <a:defRPr sz="3600">
                <a:solidFill>
                  <a:srgbClr val="FFC000"/>
                </a:solidFill>
                <a:latin typeface="微软雅黑" panose="020B0503020204020204" pitchFamily="34" charset="-122"/>
                <a:ea typeface="微软雅黑" panose="020B0503020204020204" pitchFamily="34" charset="-122"/>
                <a:cs typeface="+mn-ea"/>
              </a:defRPr>
            </a:lvl1pPr>
          </a:lstStyle>
          <a:p>
            <a:r>
              <a:rPr lang="zh-CN" altLang="en-US" sz="5400" dirty="0" smtClean="0"/>
              <a:t>“代码胜于雄辩”</a:t>
            </a:r>
            <a:endParaRPr lang="en-US" altLang="zh-CN" sz="5400" dirty="0" smtClean="0"/>
          </a:p>
          <a:p>
            <a:r>
              <a:rPr lang="en-US" sz="5400" dirty="0"/>
              <a:t> </a:t>
            </a:r>
            <a:r>
              <a:rPr lang="en-US" sz="5400" dirty="0" smtClean="0">
                <a:solidFill>
                  <a:schemeClr val="bg1"/>
                </a:solidFill>
              </a:rPr>
              <a:t>Code Wins Arguments</a:t>
            </a:r>
            <a:endParaRPr lang="en-US" sz="5400" dirty="0">
              <a:solidFill>
                <a:schemeClr val="bg1"/>
              </a:solidFill>
            </a:endParaRPr>
          </a:p>
        </p:txBody>
      </p:sp>
      <p:pic>
        <p:nvPicPr>
          <p:cNvPr id="4" name="图片 3"/>
          <p:cNvPicPr>
            <a:picLocks noChangeAspect="1"/>
          </p:cNvPicPr>
          <p:nvPr/>
        </p:nvPicPr>
        <p:blipFill>
          <a:blip r:embed="rId1"/>
          <a:stretch>
            <a:fillRect/>
          </a:stretch>
        </p:blipFill>
        <p:spPr>
          <a:xfrm>
            <a:off x="12021465" y="5218514"/>
            <a:ext cx="7077430" cy="4555075"/>
          </a:xfrm>
          <a:prstGeom prst="flowChartAlternateProcess">
            <a:avLst/>
          </a:prstGeom>
        </p:spPr>
      </p:pic>
      <p:sp>
        <p:nvSpPr>
          <p:cNvPr id="12" name="Title 1"/>
          <p:cNvSpPr txBox="1"/>
          <p:nvPr/>
        </p:nvSpPr>
        <p:spPr>
          <a:xfrm>
            <a:off x="374650" y="5083841"/>
            <a:ext cx="11195050" cy="1684050"/>
          </a:xfrm>
          <a:prstGeom prst="rect">
            <a:avLst/>
          </a:prstGeom>
        </p:spPr>
        <p:txBody>
          <a:bodyPr anchor="ctr"/>
          <a:lstStyle>
            <a:lvl1pPr>
              <a:lnSpc>
                <a:spcPct val="90000"/>
              </a:lnSpc>
              <a:spcBef>
                <a:spcPct val="0"/>
              </a:spcBef>
              <a:defRPr sz="3600">
                <a:solidFill>
                  <a:srgbClr val="FFC000"/>
                </a:solidFill>
                <a:latin typeface="微软雅黑" panose="020B0503020204020204" pitchFamily="34" charset="-122"/>
                <a:ea typeface="微软雅黑" panose="020B0503020204020204" pitchFamily="34" charset="-122"/>
                <a:cs typeface="+mn-ea"/>
              </a:defRPr>
            </a:lvl1pPr>
          </a:lstStyle>
          <a:p>
            <a:r>
              <a:rPr lang="zh-CN" altLang="en-US" sz="5400" dirty="0" smtClean="0"/>
              <a:t>“完成胜于完美</a:t>
            </a:r>
            <a:r>
              <a:rPr lang="en-US" altLang="zh-CN" sz="5400" dirty="0" smtClean="0"/>
              <a:t>”</a:t>
            </a:r>
            <a:endParaRPr lang="en-US" altLang="zh-CN" sz="5400" dirty="0" smtClean="0"/>
          </a:p>
          <a:p>
            <a:r>
              <a:rPr lang="zh-CN" altLang="en-US" sz="5400" dirty="0" smtClean="0"/>
              <a:t> </a:t>
            </a:r>
            <a:r>
              <a:rPr lang="en-US" altLang="zh-CN" sz="5400" dirty="0" smtClean="0">
                <a:solidFill>
                  <a:schemeClr val="bg1"/>
                </a:solidFill>
              </a:rPr>
              <a:t>Done is better than perfect</a:t>
            </a:r>
            <a:r>
              <a:rPr lang="zh-CN" altLang="en-US" sz="5400" dirty="0" smtClean="0"/>
              <a:t>”</a:t>
            </a:r>
            <a:endParaRPr lang="en-US" sz="5400"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05205" y="1006475"/>
            <a:ext cx="18093690" cy="923330"/>
          </a:xfrm>
        </p:spPr>
        <p:txBody>
          <a:bodyPr wrap="square" lIns="0" tIns="0" rIns="0" bIns="0">
            <a:spAutoFit/>
          </a:bodyPr>
          <a:lstStyle/>
          <a:p>
            <a:r>
              <a:rPr lang="en-US" altLang="zh-CN" sz="6000" dirty="0"/>
              <a:t>Facebook </a:t>
            </a:r>
            <a:r>
              <a:rPr lang="zh-CN" altLang="en-US" sz="6000" dirty="0"/>
              <a:t>黑客</a:t>
            </a:r>
            <a:r>
              <a:rPr lang="zh-CN" altLang="en-US" sz="6000" dirty="0" smtClean="0"/>
              <a:t>文化</a:t>
            </a:r>
            <a:endParaRPr lang="zh-CN" altLang="en-US" sz="6000" dirty="0"/>
          </a:p>
        </p:txBody>
      </p:sp>
      <p:sp>
        <p:nvSpPr>
          <p:cNvPr id="3" name="文本占位符 2"/>
          <p:cNvSpPr>
            <a:spLocks noGrp="1"/>
          </p:cNvSpPr>
          <p:nvPr>
            <p:ph type="body" idx="1"/>
          </p:nvPr>
        </p:nvSpPr>
        <p:spPr>
          <a:xfrm>
            <a:off x="755650" y="2502924"/>
            <a:ext cx="18093691" cy="830997"/>
          </a:xfrm>
        </p:spPr>
        <p:txBody>
          <a:bodyPr/>
          <a:lstStyle/>
          <a:p>
            <a:r>
              <a:rPr lang="en-US" altLang="zh-CN" dirty="0"/>
              <a:t>Facebook</a:t>
            </a:r>
            <a:r>
              <a:rPr lang="zh-CN" altLang="en-US" dirty="0"/>
              <a:t>的核心文化是</a:t>
            </a:r>
            <a:r>
              <a:rPr lang="en-US" altLang="zh-CN" dirty="0"/>
              <a:t>HACK</a:t>
            </a:r>
            <a:endParaRPr lang="zh-CN" altLang="en-US" dirty="0"/>
          </a:p>
        </p:txBody>
      </p:sp>
      <p:pic>
        <p:nvPicPr>
          <p:cNvPr id="6" name="图片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3481049" y="875790"/>
            <a:ext cx="5562600" cy="3697094"/>
          </a:xfrm>
          <a:prstGeom prst="flowChartAlternateProcess">
            <a:avLst/>
          </a:prstGeom>
        </p:spPr>
      </p:pic>
      <p:pic>
        <p:nvPicPr>
          <p:cNvPr id="7" name="图片 6"/>
          <p:cNvPicPr>
            <a:picLocks noChangeAspect="1"/>
          </p:cNvPicPr>
          <p:nvPr/>
        </p:nvPicPr>
        <p:blipFill rotWithShape="1">
          <a:blip r:embed="rId2">
            <a:extLst>
              <a:ext uri="{28A0092B-C50C-407E-A947-70E740481C1C}">
                <a14:useLocalDpi xmlns:a14="http://schemas.microsoft.com/office/drawing/2010/main" val="0"/>
              </a:ext>
            </a:extLst>
          </a:blip>
          <a:srcRect l="35474" t="33799" r="3364"/>
          <a:stretch>
            <a:fillRect/>
          </a:stretch>
        </p:blipFill>
        <p:spPr>
          <a:xfrm>
            <a:off x="374650" y="5654675"/>
            <a:ext cx="5267407" cy="3792214"/>
          </a:xfrm>
          <a:prstGeom prst="teardrop">
            <a:avLst/>
          </a:prstGeom>
        </p:spPr>
      </p:pic>
      <p:sp>
        <p:nvSpPr>
          <p:cNvPr id="8" name="矩形 7"/>
          <p:cNvSpPr/>
          <p:nvPr/>
        </p:nvSpPr>
        <p:spPr>
          <a:xfrm>
            <a:off x="6256737" y="5632450"/>
            <a:ext cx="12842158" cy="3676904"/>
          </a:xfrm>
          <a:prstGeom prst="rect">
            <a:avLst/>
          </a:prstGeom>
        </p:spPr>
        <p:txBody>
          <a:bodyPr wrap="square">
            <a:spAutoFit/>
          </a:bodyPr>
          <a:lstStyle/>
          <a:p>
            <a:pPr>
              <a:lnSpc>
                <a:spcPct val="150000"/>
              </a:lnSpc>
            </a:pPr>
            <a:r>
              <a:rPr lang="en-US" altLang="zh-CN" sz="4000" dirty="0" smtClean="0">
                <a:solidFill>
                  <a:schemeClr val="bg1"/>
                </a:solidFill>
                <a:latin typeface="微软雅黑" panose="020B0503020204020204" pitchFamily="34" charset="-122"/>
                <a:ea typeface="微软雅黑" panose="020B0503020204020204" pitchFamily="34" charset="-122"/>
              </a:rPr>
              <a:t>Facebook</a:t>
            </a:r>
            <a:r>
              <a:rPr lang="zh-CN" altLang="en-US" sz="4000" dirty="0">
                <a:solidFill>
                  <a:schemeClr val="bg1"/>
                </a:solidFill>
                <a:latin typeface="微软雅黑" panose="020B0503020204020204" pitchFamily="34" charset="-122"/>
                <a:ea typeface="微软雅黑" panose="020B0503020204020204" pitchFamily="34" charset="-122"/>
              </a:rPr>
              <a:t>将公司内的一条道路命名为黑客道（</a:t>
            </a:r>
            <a:r>
              <a:rPr lang="en-US" altLang="zh-CN" sz="4000" dirty="0">
                <a:solidFill>
                  <a:schemeClr val="bg1"/>
                </a:solidFill>
                <a:latin typeface="微软雅黑" panose="020B0503020204020204" pitchFamily="34" charset="-122"/>
                <a:ea typeface="微软雅黑" panose="020B0503020204020204" pitchFamily="34" charset="-122"/>
              </a:rPr>
              <a:t>Hack way )</a:t>
            </a:r>
            <a:r>
              <a:rPr lang="zh-CN" altLang="en-US" sz="4000" dirty="0">
                <a:solidFill>
                  <a:schemeClr val="bg1"/>
                </a:solidFill>
                <a:latin typeface="微软雅黑" panose="020B0503020204020204" pitchFamily="34" charset="-122"/>
                <a:ea typeface="微软雅黑" panose="020B0503020204020204" pitchFamily="34" charset="-122"/>
              </a:rPr>
              <a:t>，并在一栋公司建筑上张贴“黑客公司”的标志。而黑客马拉松也是</a:t>
            </a:r>
            <a:r>
              <a:rPr lang="en-US" altLang="zh-CN" sz="4000" dirty="0" err="1">
                <a:solidFill>
                  <a:schemeClr val="bg1"/>
                </a:solidFill>
                <a:latin typeface="微软雅黑" panose="020B0503020204020204" pitchFamily="34" charset="-122"/>
                <a:ea typeface="微软雅黑" panose="020B0503020204020204" pitchFamily="34" charset="-122"/>
              </a:rPr>
              <a:t>Fackbook</a:t>
            </a:r>
            <a:r>
              <a:rPr lang="zh-CN" altLang="en-US" sz="4000" dirty="0">
                <a:solidFill>
                  <a:schemeClr val="bg1"/>
                </a:solidFill>
                <a:latin typeface="微软雅黑" panose="020B0503020204020204" pitchFamily="34" charset="-122"/>
                <a:ea typeface="微软雅黑" panose="020B0503020204020204" pitchFamily="34" charset="-122"/>
              </a:rPr>
              <a:t>的重大传统。</a:t>
            </a:r>
            <a:r>
              <a:rPr lang="en-US" altLang="zh-CN" sz="4000" dirty="0">
                <a:solidFill>
                  <a:schemeClr val="bg1"/>
                </a:solidFill>
                <a:latin typeface="微软雅黑" panose="020B0503020204020204" pitchFamily="34" charset="-122"/>
                <a:ea typeface="微软雅黑" panose="020B0503020204020204" pitchFamily="34" charset="-122"/>
              </a:rPr>
              <a:t>Facebook</a:t>
            </a:r>
            <a:r>
              <a:rPr lang="zh-CN" altLang="en-US" sz="4000" dirty="0">
                <a:solidFill>
                  <a:schemeClr val="bg1"/>
                </a:solidFill>
                <a:latin typeface="微软雅黑" panose="020B0503020204020204" pitchFamily="34" charset="-122"/>
                <a:ea typeface="微软雅黑" panose="020B0503020204020204" pitchFamily="34" charset="-122"/>
              </a:rPr>
              <a:t>定期举办黑客马拉松</a:t>
            </a:r>
            <a:r>
              <a:rPr lang="zh-CN" altLang="en-US" sz="4000" dirty="0" smtClean="0">
                <a:solidFill>
                  <a:schemeClr val="bg1"/>
                </a:solidFill>
                <a:latin typeface="微软雅黑" panose="020B0503020204020204" pitchFamily="34" charset="-122"/>
                <a:ea typeface="微软雅黑" panose="020B0503020204020204" pitchFamily="34" charset="-122"/>
              </a:rPr>
              <a:t>。</a:t>
            </a:r>
            <a:endParaRPr lang="zh-CN" altLang="en-US" sz="4000" dirty="0">
              <a:solidFill>
                <a:schemeClr val="bg1"/>
              </a:solidFill>
              <a:latin typeface="微软雅黑" panose="020B0503020204020204" pitchFamily="34" charset="-122"/>
              <a:ea typeface="微软雅黑" panose="020B0503020204020204" pitchFamily="34" charset="-122"/>
            </a:endParaRPr>
          </a:p>
        </p:txBody>
      </p:sp>
      <p:sp>
        <p:nvSpPr>
          <p:cNvPr id="9" name="矩形 8"/>
          <p:cNvSpPr/>
          <p:nvPr/>
        </p:nvSpPr>
        <p:spPr>
          <a:xfrm>
            <a:off x="755650" y="3743177"/>
            <a:ext cx="12725399" cy="625079"/>
          </a:xfrm>
          <a:prstGeom prst="rect">
            <a:avLst/>
          </a:prstGeom>
        </p:spPr>
        <p:txBody>
          <a:bodyPr/>
          <a:lstStyle/>
          <a:p>
            <a:pPr>
              <a:lnSpc>
                <a:spcPct val="90000"/>
              </a:lnSpc>
              <a:spcBef>
                <a:spcPct val="0"/>
              </a:spcBef>
            </a:pPr>
            <a:r>
              <a:rPr lang="en-US" altLang="zh-CN" sz="4400" dirty="0">
                <a:solidFill>
                  <a:srgbClr val="FFC000"/>
                </a:solidFill>
                <a:latin typeface="微软雅黑" panose="020B0503020204020204" pitchFamily="34" charset="-122"/>
                <a:ea typeface="微软雅黑" panose="020B0503020204020204" pitchFamily="34" charset="-122"/>
                <a:cs typeface="+mn-ea"/>
              </a:rPr>
              <a:t>Facebook</a:t>
            </a:r>
            <a:r>
              <a:rPr lang="zh-CN" altLang="en-US" sz="4400" dirty="0">
                <a:solidFill>
                  <a:srgbClr val="FFC000"/>
                </a:solidFill>
                <a:latin typeface="微软雅黑" panose="020B0503020204020204" pitchFamily="34" charset="-122"/>
                <a:ea typeface="微软雅黑" panose="020B0503020204020204" pitchFamily="34" charset="-122"/>
                <a:cs typeface="+mn-ea"/>
              </a:rPr>
              <a:t>是一家将黑客之道写入公司基因的</a:t>
            </a:r>
            <a:r>
              <a:rPr lang="zh-CN" altLang="en-US" sz="4400" dirty="0" smtClean="0">
                <a:solidFill>
                  <a:srgbClr val="FFC000"/>
                </a:solidFill>
                <a:latin typeface="微软雅黑" panose="020B0503020204020204" pitchFamily="34" charset="-122"/>
                <a:ea typeface="微软雅黑" panose="020B0503020204020204" pitchFamily="34" charset="-122"/>
                <a:cs typeface="+mn-ea"/>
              </a:rPr>
              <a:t>公司</a:t>
            </a:r>
            <a:r>
              <a:rPr lang="en-US" altLang="zh-CN" sz="4400" dirty="0" smtClean="0">
                <a:solidFill>
                  <a:srgbClr val="FFC000"/>
                </a:solidFill>
                <a:latin typeface="微软雅黑" panose="020B0503020204020204" pitchFamily="34" charset="-122"/>
                <a:ea typeface="微软雅黑" panose="020B0503020204020204" pitchFamily="34" charset="-122"/>
                <a:cs typeface="+mn-ea"/>
              </a:rPr>
              <a:t>.</a:t>
            </a:r>
            <a:endParaRPr lang="zh-CN" altLang="en-US" sz="4400" dirty="0">
              <a:solidFill>
                <a:srgbClr val="FFC000"/>
              </a:solidFill>
              <a:latin typeface="微软雅黑" panose="020B0503020204020204" pitchFamily="34" charset="-122"/>
              <a:ea typeface="微软雅黑" panose="020B0503020204020204" pitchFamily="34" charset="-122"/>
              <a:cs typeface="+mn-ea"/>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案例研究的自组织规则</a:t>
            </a:r>
            <a:endParaRPr kumimoji="1" lang="zh-CN" altLang="en-US" dirty="0"/>
          </a:p>
        </p:txBody>
      </p:sp>
      <p:sp>
        <p:nvSpPr>
          <p:cNvPr id="3" name="文本占位符 2"/>
          <p:cNvSpPr>
            <a:spLocks noGrp="1"/>
          </p:cNvSpPr>
          <p:nvPr>
            <p:ph type="body" idx="1"/>
          </p:nvPr>
        </p:nvSpPr>
        <p:spPr>
          <a:xfrm>
            <a:off x="1005204" y="2911475"/>
            <a:ext cx="18093691" cy="4524315"/>
          </a:xfrm>
        </p:spPr>
        <p:txBody>
          <a:bodyPr/>
          <a:lstStyle/>
          <a:p>
            <a:pPr marL="685800" indent="-685800">
              <a:buFont typeface="Arial" panose="020B0604020202090204" pitchFamily="34" charset="0"/>
              <a:buChar char="•"/>
            </a:pPr>
            <a:r>
              <a:rPr kumimoji="1" lang="zh-CN" altLang="en-US" sz="4800" dirty="0"/>
              <a:t>规则</a:t>
            </a:r>
            <a:r>
              <a:rPr kumimoji="1" lang="en-US" altLang="zh-CN" sz="4800" dirty="0"/>
              <a:t>1-[</a:t>
            </a:r>
            <a:r>
              <a:rPr kumimoji="1" lang="zh-CN" altLang="en-US" sz="4800" dirty="0">
                <a:solidFill>
                  <a:srgbClr val="FFFF00"/>
                </a:solidFill>
              </a:rPr>
              <a:t>节奏</a:t>
            </a:r>
            <a:r>
              <a:rPr kumimoji="1" lang="en-US" altLang="zh-CN" sz="4800" dirty="0"/>
              <a:t>]</a:t>
            </a:r>
            <a:r>
              <a:rPr kumimoji="1" lang="zh-CN" altLang="en-US" sz="4800" dirty="0"/>
              <a:t>：跟组长的计划保持一致</a:t>
            </a:r>
            <a:r>
              <a:rPr kumimoji="1" lang="en-US" altLang="zh-CN" sz="4800" dirty="0"/>
              <a:t>---</a:t>
            </a:r>
            <a:r>
              <a:rPr kumimoji="1" lang="zh-CN" altLang="en-US" sz="4800" dirty="0"/>
              <a:t>承诺必达，紧紧跟随</a:t>
            </a:r>
            <a:endParaRPr kumimoji="1" lang="en-US" altLang="zh-CN" sz="4800" dirty="0"/>
          </a:p>
          <a:p>
            <a:pPr marL="685800" indent="-685800">
              <a:buFont typeface="Arial" panose="020B0604020202090204" pitchFamily="34" charset="0"/>
              <a:buChar char="•"/>
            </a:pPr>
            <a:endParaRPr kumimoji="1" lang="en-US" altLang="zh-CN" sz="4800" dirty="0"/>
          </a:p>
          <a:p>
            <a:pPr marL="685800" indent="-685800">
              <a:buFont typeface="Arial" panose="020B0604020202090204" pitchFamily="34" charset="0"/>
              <a:buChar char="•"/>
            </a:pPr>
            <a:r>
              <a:rPr kumimoji="1" lang="zh-CN" altLang="en-US" sz="4800" dirty="0"/>
              <a:t>规则</a:t>
            </a:r>
            <a:r>
              <a:rPr kumimoji="1" lang="en-US" altLang="zh-CN" sz="4800" dirty="0"/>
              <a:t>2-[</a:t>
            </a:r>
            <a:r>
              <a:rPr kumimoji="1" lang="zh-CN" altLang="en-US" sz="4800" dirty="0">
                <a:solidFill>
                  <a:srgbClr val="FFFF00"/>
                </a:solidFill>
              </a:rPr>
              <a:t>同步</a:t>
            </a:r>
            <a:r>
              <a:rPr kumimoji="1" lang="en-US" altLang="zh-CN" sz="4800" dirty="0"/>
              <a:t>]</a:t>
            </a:r>
            <a:r>
              <a:rPr kumimoji="1" lang="zh-CN" altLang="en-US" sz="4800" dirty="0"/>
              <a:t>：跟同组的伙伴保持同步</a:t>
            </a:r>
            <a:r>
              <a:rPr kumimoji="1" lang="en-US" altLang="zh-CN" sz="4800" dirty="0"/>
              <a:t>---</a:t>
            </a:r>
            <a:r>
              <a:rPr kumimoji="1" lang="zh-CN" altLang="en-US" sz="4800" dirty="0"/>
              <a:t>信息交换，同频共振</a:t>
            </a:r>
            <a:endParaRPr kumimoji="1" lang="en-US" altLang="zh-CN" sz="4800" dirty="0"/>
          </a:p>
          <a:p>
            <a:pPr marL="685800" indent="-685800">
              <a:buFont typeface="Arial" panose="020B0604020202090204" pitchFamily="34" charset="0"/>
              <a:buChar char="•"/>
            </a:pPr>
            <a:endParaRPr kumimoji="1" lang="en-US" altLang="zh-CN" sz="4800" dirty="0"/>
          </a:p>
          <a:p>
            <a:pPr marL="685800" indent="-685800">
              <a:buFont typeface="Arial" panose="020B0604020202090204" pitchFamily="34" charset="0"/>
              <a:buChar char="•"/>
            </a:pPr>
            <a:r>
              <a:rPr kumimoji="1" lang="zh-CN" altLang="en-US" sz="4800" dirty="0"/>
              <a:t>规则</a:t>
            </a:r>
            <a:r>
              <a:rPr kumimoji="1" lang="en-US" altLang="zh-CN" sz="4800" dirty="0"/>
              <a:t>3-[</a:t>
            </a:r>
            <a:r>
              <a:rPr kumimoji="1" lang="zh-CN" altLang="en-US" sz="4800" dirty="0">
                <a:solidFill>
                  <a:srgbClr val="FFFF00"/>
                </a:solidFill>
              </a:rPr>
              <a:t>隔离</a:t>
            </a:r>
            <a:r>
              <a:rPr kumimoji="1" lang="en-US" altLang="zh-CN" sz="4800" dirty="0"/>
              <a:t>]</a:t>
            </a:r>
            <a:r>
              <a:rPr kumimoji="1" lang="zh-CN" altLang="en-US" sz="4800" dirty="0"/>
              <a:t>：跟同组的伙伴保持距离</a:t>
            </a:r>
            <a:r>
              <a:rPr kumimoji="1" lang="en-US" altLang="zh-CN" sz="4800" dirty="0"/>
              <a:t>---</a:t>
            </a:r>
            <a:r>
              <a:rPr kumimoji="1" lang="zh-CN" altLang="en-US" sz="4800" dirty="0"/>
              <a:t>独立思考，输出观点</a:t>
            </a:r>
            <a:endParaRPr kumimoji="1" lang="zh-CN" altLang="en-US" sz="4800" dirty="0"/>
          </a:p>
          <a:p>
            <a:endParaRPr kumimoji="1" lang="zh-CN" altLang="en-US" dirty="0"/>
          </a:p>
        </p:txBody>
      </p:sp>
      <p:pic>
        <p:nvPicPr>
          <p:cNvPr id="4" name="图片 3"/>
          <p:cNvPicPr>
            <a:picLocks noChangeAspect="1"/>
          </p:cNvPicPr>
          <p:nvPr/>
        </p:nvPicPr>
        <p:blipFill>
          <a:blip r:embed="rId1"/>
          <a:stretch>
            <a:fillRect/>
          </a:stretch>
        </p:blipFill>
        <p:spPr>
          <a:xfrm>
            <a:off x="3727450" y="7435790"/>
            <a:ext cx="7790381" cy="3687327"/>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05204" y="1082675"/>
            <a:ext cx="18093690" cy="923330"/>
          </a:xfrm>
        </p:spPr>
        <p:txBody>
          <a:bodyPr wrap="square" lIns="0" tIns="0" rIns="0" bIns="0">
            <a:spAutoFit/>
          </a:bodyPr>
          <a:lstStyle/>
          <a:p>
            <a:r>
              <a:rPr lang="zh-CN" altLang="en-US" sz="6000" dirty="0"/>
              <a:t>黑客马拉松（</a:t>
            </a:r>
            <a:r>
              <a:rPr lang="en-US" altLang="zh-CN" sz="6000" dirty="0" err="1"/>
              <a:t>Hackathon</a:t>
            </a:r>
            <a:r>
              <a:rPr lang="zh-CN" altLang="en-US" sz="6000" dirty="0"/>
              <a:t>）</a:t>
            </a:r>
            <a:endParaRPr lang="zh-CN" altLang="en-US" sz="6000" dirty="0"/>
          </a:p>
        </p:txBody>
      </p:sp>
      <p:sp>
        <p:nvSpPr>
          <p:cNvPr id="4" name="Title 1"/>
          <p:cNvSpPr txBox="1">
            <a:spLocks noGrp="1"/>
          </p:cNvSpPr>
          <p:nvPr>
            <p:ph type="body" idx="1"/>
          </p:nvPr>
        </p:nvSpPr>
        <p:spPr>
          <a:xfrm>
            <a:off x="1005204" y="2961852"/>
            <a:ext cx="14838046" cy="7478970"/>
          </a:xfrm>
          <a:prstGeom prst="rect">
            <a:avLst/>
          </a:prstGeom>
        </p:spPr>
        <p:txBody>
          <a:bodyPr/>
          <a:lstStyle>
            <a:lvl1pPr>
              <a:lnSpc>
                <a:spcPct val="90000"/>
              </a:lnSpc>
              <a:spcBef>
                <a:spcPct val="0"/>
              </a:spcBef>
              <a:buNone/>
              <a:defRPr sz="2000" b="1" i="0">
                <a:solidFill>
                  <a:srgbClr val="FFC000"/>
                </a:solidFill>
                <a:latin typeface="微软雅黑" panose="020B0503020204020204" pitchFamily="34" charset="-122"/>
                <a:ea typeface="微软雅黑" panose="020B0503020204020204" pitchFamily="34" charset="-122"/>
                <a:cs typeface="+mn-ea"/>
              </a:defRPr>
            </a:lvl1pPr>
          </a:lstStyle>
          <a:p>
            <a:pPr fontAlgn="base">
              <a:lnSpc>
                <a:spcPct val="150000"/>
              </a:lnSpc>
            </a:pPr>
            <a:r>
              <a:rPr lang="zh-CN" altLang="en-US" sz="3600" b="0" dirty="0" smtClean="0">
                <a:solidFill>
                  <a:schemeClr val="bg1"/>
                </a:solidFill>
              </a:rPr>
              <a:t>在</a:t>
            </a:r>
            <a:r>
              <a:rPr lang="zh-CN" altLang="en-US" sz="3600" b="0" dirty="0">
                <a:solidFill>
                  <a:schemeClr val="bg1"/>
                </a:solidFill>
              </a:rPr>
              <a:t>黑客马拉松进行中的每一刻</a:t>
            </a:r>
            <a:r>
              <a:rPr lang="zh-CN" altLang="en-US" sz="3600" b="0" dirty="0"/>
              <a:t>，每个人</a:t>
            </a:r>
            <a:r>
              <a:rPr lang="zh-CN" altLang="en-US" sz="3600" dirty="0"/>
              <a:t>只对自己的兴趣负责</a:t>
            </a:r>
            <a:r>
              <a:rPr lang="zh-CN" altLang="en-US" sz="3600" b="0" dirty="0" smtClean="0"/>
              <a:t>。</a:t>
            </a:r>
            <a:endParaRPr lang="en-US" altLang="zh-CN" sz="3600" b="0" dirty="0" smtClean="0"/>
          </a:p>
          <a:p>
            <a:pPr fontAlgn="base">
              <a:lnSpc>
                <a:spcPct val="150000"/>
              </a:lnSpc>
            </a:pPr>
            <a:r>
              <a:rPr lang="zh-CN" altLang="en-US" sz="3600" b="0" dirty="0" smtClean="0"/>
              <a:t>黑客</a:t>
            </a:r>
            <a:r>
              <a:rPr lang="zh-CN" altLang="en-US" sz="3600" b="0" dirty="0"/>
              <a:t>马拉松是释放想象力的狂欢。实际上</a:t>
            </a:r>
            <a:r>
              <a:rPr lang="en-US" altLang="zh-CN" sz="3600" b="0" dirty="0"/>
              <a:t>Facebook</a:t>
            </a:r>
            <a:r>
              <a:rPr lang="zh-CN" altLang="en-US" sz="3600" b="0" dirty="0"/>
              <a:t>的很多重要产品都是在这样的狂欢中产生的。在特立独行的黑客文化中，这样的活动能让参与者获得藐视权威的力量，在颠覆性的代码里找到改变世界的灵感。在这里对于热爱技术的极客来说就像是身处一个游乐场</a:t>
            </a:r>
            <a:r>
              <a:rPr lang="zh-CN" altLang="en-US" sz="3600" b="0" dirty="0" smtClean="0"/>
              <a:t>。</a:t>
            </a:r>
            <a:endParaRPr lang="en-US" altLang="zh-CN" sz="3600" b="0" dirty="0" smtClean="0"/>
          </a:p>
          <a:p>
            <a:pPr fontAlgn="base">
              <a:lnSpc>
                <a:spcPct val="150000"/>
              </a:lnSpc>
            </a:pPr>
            <a:r>
              <a:rPr lang="en-US" altLang="zh-CN" sz="3600" b="0" dirty="0"/>
              <a:t> </a:t>
            </a:r>
            <a:r>
              <a:rPr lang="en-US" altLang="zh-CN" sz="3600" b="0" dirty="0" smtClean="0"/>
              <a:t>                                                                 ---</a:t>
            </a:r>
            <a:r>
              <a:rPr lang="zh-CN" altLang="en-US" sz="3600" b="0" dirty="0" smtClean="0"/>
              <a:t>王</a:t>
            </a:r>
            <a:r>
              <a:rPr lang="zh-CN" altLang="en-US" sz="3600" b="0" dirty="0"/>
              <a:t>淮</a:t>
            </a:r>
            <a:endParaRPr lang="en-US" altLang="zh-CN" sz="3600" b="0" dirty="0" smtClean="0"/>
          </a:p>
          <a:p>
            <a:pPr fontAlgn="base">
              <a:lnSpc>
                <a:spcPct val="150000"/>
              </a:lnSpc>
            </a:pPr>
            <a:r>
              <a:rPr lang="zh-CN" altLang="en-US" sz="3600" b="0" dirty="0" smtClean="0">
                <a:solidFill>
                  <a:schemeClr val="bg1"/>
                </a:solidFill>
              </a:rPr>
              <a:t>尽管</a:t>
            </a:r>
            <a:r>
              <a:rPr lang="zh-CN" altLang="en-US" sz="3600" b="0" dirty="0">
                <a:solidFill>
                  <a:schemeClr val="bg1"/>
                </a:solidFill>
              </a:rPr>
              <a:t>只以释放想象力为目的，但实际上，</a:t>
            </a:r>
            <a:r>
              <a:rPr lang="en-US" altLang="zh-CN" sz="3600" b="0" dirty="0">
                <a:solidFill>
                  <a:schemeClr val="bg1"/>
                </a:solidFill>
              </a:rPr>
              <a:t>Facebook</a:t>
            </a:r>
            <a:r>
              <a:rPr lang="zh-CN" altLang="en-US" sz="3600" b="0" dirty="0">
                <a:solidFill>
                  <a:schemeClr val="bg1"/>
                </a:solidFill>
              </a:rPr>
              <a:t>的很多重要产品，</a:t>
            </a:r>
            <a:r>
              <a:rPr lang="zh-CN" altLang="en-US" sz="3600" b="0" dirty="0" smtClean="0">
                <a:solidFill>
                  <a:schemeClr val="bg1"/>
                </a:solidFill>
              </a:rPr>
              <a:t>比如</a:t>
            </a:r>
            <a:r>
              <a:rPr lang="zh-CN" altLang="en-US" sz="3600" b="0" dirty="0"/>
              <a:t>时间线、聊天、视频、移动开发架构以及</a:t>
            </a:r>
            <a:r>
              <a:rPr lang="en-US" altLang="zh-CN" sz="3600" b="0" dirty="0" err="1"/>
              <a:t>HipHop</a:t>
            </a:r>
            <a:r>
              <a:rPr lang="en-US" altLang="zh-CN" sz="3600" b="0" dirty="0"/>
              <a:t> </a:t>
            </a:r>
            <a:r>
              <a:rPr lang="zh-CN" altLang="en-US" sz="3600" b="0" dirty="0"/>
              <a:t>编译器</a:t>
            </a:r>
            <a:r>
              <a:rPr lang="zh-CN" altLang="en-US" sz="3600" b="0" dirty="0" smtClean="0"/>
              <a:t>等</a:t>
            </a:r>
            <a:r>
              <a:rPr lang="zh-CN" altLang="en-US" sz="3600" b="0" dirty="0" smtClean="0">
                <a:solidFill>
                  <a:schemeClr val="bg1"/>
                </a:solidFill>
              </a:rPr>
              <a:t>都是</a:t>
            </a:r>
            <a:r>
              <a:rPr lang="zh-CN" altLang="en-US" sz="3600" b="0" dirty="0">
                <a:solidFill>
                  <a:schemeClr val="bg1"/>
                </a:solidFill>
              </a:rPr>
              <a:t>在这样的狂欢中产生的。</a:t>
            </a:r>
            <a:endParaRPr lang="zh-CN" altLang="en-US" sz="3600" b="0" dirty="0">
              <a:solidFill>
                <a:schemeClr val="bg1"/>
              </a:solidFill>
            </a:endParaRPr>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6362673" y="473075"/>
            <a:ext cx="3528384" cy="3770960"/>
          </a:xfrm>
          <a:prstGeom prst="verticalScroll">
            <a:avLst/>
          </a:prstGeom>
        </p:spPr>
      </p:pic>
      <p:pic>
        <p:nvPicPr>
          <p:cNvPr id="5" name="图片 4"/>
          <p:cNvPicPr>
            <a:picLocks noChangeAspect="1"/>
          </p:cNvPicPr>
          <p:nvPr/>
        </p:nvPicPr>
        <p:blipFill>
          <a:blip r:embed="rId2"/>
          <a:stretch>
            <a:fillRect/>
          </a:stretch>
        </p:blipFill>
        <p:spPr>
          <a:xfrm>
            <a:off x="16376650" y="7110247"/>
            <a:ext cx="2207260" cy="3352800"/>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a:xfrm>
            <a:off x="3879850" y="2979753"/>
            <a:ext cx="12420599" cy="3016250"/>
          </a:xfrm>
        </p:spPr>
        <p:txBody>
          <a:bodyPr/>
          <a:lstStyle/>
          <a:p>
            <a:r>
              <a:rPr kumimoji="1" lang="en-US" altLang="zh-CN" dirty="0" err="1"/>
              <a:t>FaceBook</a:t>
            </a:r>
            <a:r>
              <a:rPr kumimoji="1" lang="zh-CN" altLang="en-US" dirty="0"/>
              <a:t>的最佳实践</a:t>
            </a:r>
            <a:br>
              <a:rPr kumimoji="1" lang="en-US" altLang="zh-CN" dirty="0"/>
            </a:br>
            <a:r>
              <a:rPr kumimoji="1" lang="zh-CN" altLang="en-US" dirty="0"/>
              <a:t>管理实践部分</a:t>
            </a:r>
            <a:endParaRPr kumimoji="1" lang="zh-CN" altLang="en-US" dirty="0">
              <a:solidFill>
                <a:srgbClr val="FF0000"/>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05205" y="1006475"/>
            <a:ext cx="18093690" cy="923330"/>
          </a:xfrm>
        </p:spPr>
        <p:txBody>
          <a:bodyPr wrap="square" lIns="0" tIns="0" rIns="0" bIns="0">
            <a:spAutoFit/>
          </a:bodyPr>
          <a:lstStyle/>
          <a:p>
            <a:r>
              <a:rPr lang="zh-CN" altLang="en-US" sz="6000" dirty="0"/>
              <a:t>概述</a:t>
            </a:r>
            <a:endParaRPr lang="zh-CN" altLang="en-US" sz="6000" dirty="0"/>
          </a:p>
        </p:txBody>
      </p:sp>
      <p:sp>
        <p:nvSpPr>
          <p:cNvPr id="3" name="文本占位符 2"/>
          <p:cNvSpPr>
            <a:spLocks noGrp="1"/>
          </p:cNvSpPr>
          <p:nvPr>
            <p:ph type="body" idx="1"/>
          </p:nvPr>
        </p:nvSpPr>
        <p:spPr>
          <a:xfrm>
            <a:off x="2127250" y="2736284"/>
            <a:ext cx="16687800" cy="4958665"/>
          </a:xfrm>
        </p:spPr>
        <p:txBody>
          <a:bodyPr/>
          <a:lstStyle/>
          <a:p>
            <a:pPr algn="l">
              <a:lnSpc>
                <a:spcPct val="150000"/>
              </a:lnSpc>
            </a:pPr>
            <a:r>
              <a:rPr lang="en-US" altLang="zh-CN" sz="4400" b="1" dirty="0"/>
              <a:t>Facebook</a:t>
            </a:r>
            <a:r>
              <a:rPr lang="zh-CN" altLang="en-US" sz="4400" b="1" dirty="0"/>
              <a:t>并没有明确提及敏捷、精益、看板、</a:t>
            </a:r>
            <a:r>
              <a:rPr lang="en-US" altLang="zh-CN" sz="4400" b="1" dirty="0"/>
              <a:t> </a:t>
            </a:r>
            <a:r>
              <a:rPr lang="en-US" altLang="zh-CN" sz="4400" b="1" dirty="0" err="1"/>
              <a:t>Devops</a:t>
            </a:r>
            <a:r>
              <a:rPr lang="zh-CN" altLang="en-US" sz="4400" b="1" dirty="0"/>
              <a:t>等这些方法论，或者没有严格地去使用</a:t>
            </a:r>
            <a:r>
              <a:rPr lang="en-US" altLang="zh-CN" sz="4400" b="1" dirty="0" err="1"/>
              <a:t>Scurm</a:t>
            </a:r>
            <a:r>
              <a:rPr lang="zh-CN" altLang="en-US" sz="4400" b="1" dirty="0"/>
              <a:t>框架，但但在开发流程中却实实在在的应用了这些方法论的精髓</a:t>
            </a:r>
            <a:r>
              <a:rPr lang="zh-CN" altLang="en-US" sz="4400" b="1" dirty="0">
                <a:solidFill>
                  <a:srgbClr val="FFC000"/>
                </a:solidFill>
              </a:rPr>
              <a:t>（如很早引入了</a:t>
            </a:r>
            <a:r>
              <a:rPr lang="en-US" altLang="zh-CN" sz="4400" b="1" dirty="0">
                <a:solidFill>
                  <a:srgbClr val="FFC000"/>
                </a:solidFill>
              </a:rPr>
              <a:t>A/B</a:t>
            </a:r>
            <a:r>
              <a:rPr lang="zh-CN" altLang="en-US" sz="4400" b="1" dirty="0">
                <a:solidFill>
                  <a:srgbClr val="FFC000"/>
                </a:solidFill>
              </a:rPr>
              <a:t>测试，灰度发布、每周定时全量代码部署等实践），</a:t>
            </a:r>
            <a:r>
              <a:rPr lang="zh-CN" altLang="en-US" sz="4400" b="1" dirty="0"/>
              <a:t>并且更注重研发效能。</a:t>
            </a:r>
            <a:endParaRPr lang="en-US" altLang="zh-CN" sz="4400" b="1"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05205" y="1006475"/>
            <a:ext cx="18093690" cy="830997"/>
          </a:xfrm>
        </p:spPr>
        <p:txBody>
          <a:bodyPr/>
          <a:lstStyle/>
          <a:p>
            <a:r>
              <a:rPr lang="zh-CN" altLang="en-US" sz="5400" dirty="0"/>
              <a:t>开发人员全栈</a:t>
            </a:r>
            <a:endParaRPr lang="zh-CN" altLang="en-US" sz="5400" dirty="0"/>
          </a:p>
        </p:txBody>
      </p:sp>
      <p:pic>
        <p:nvPicPr>
          <p:cNvPr id="4" name="图片 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365250" y="2987675"/>
            <a:ext cx="11894640" cy="8077200"/>
          </a:xfrm>
          <a:prstGeom prst="rect">
            <a:avLst/>
          </a:prstGeom>
        </p:spPr>
      </p:pic>
      <p:sp>
        <p:nvSpPr>
          <p:cNvPr id="5" name="Text Placeholder 2"/>
          <p:cNvSpPr txBox="1"/>
          <p:nvPr/>
        </p:nvSpPr>
        <p:spPr>
          <a:xfrm>
            <a:off x="1005205" y="1852484"/>
            <a:ext cx="19881850" cy="923330"/>
          </a:xfrm>
          <a:prstGeom prst="rect">
            <a:avLst/>
          </a:prstGeom>
        </p:spPr>
        <p:txBody>
          <a:bodyPr wrap="square" lIns="0" tIns="0" rIns="0" bIns="0">
            <a:spAutoFit/>
          </a:bodyPr>
          <a:lstStyle>
            <a:lvl1pPr marL="0">
              <a:defRPr sz="5400" b="0" i="0">
                <a:solidFill>
                  <a:schemeClr val="bg1"/>
                </a:solidFill>
                <a:latin typeface="Microsoft YaHei" panose="020B0503020204020204" pitchFamily="34" charset="-122"/>
                <a:ea typeface="Microsoft YaHei" panose="020B0503020204020204" pitchFamily="34" charset="-122"/>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a:lnSpc>
                <a:spcPct val="150000"/>
              </a:lnSpc>
            </a:pPr>
            <a:r>
              <a:rPr lang="zh-CN" altLang="en-US" sz="4000" b="1" kern="0" dirty="0">
                <a:solidFill>
                  <a:srgbClr val="FFC000"/>
                </a:solidFill>
                <a:latin typeface="微软雅黑" panose="020B0503020204020204" pitchFamily="34" charset="-122"/>
                <a:ea typeface="微软雅黑" panose="020B0503020204020204" pitchFamily="34" charset="-122"/>
              </a:rPr>
              <a:t>云技术尤其是</a:t>
            </a:r>
            <a:r>
              <a:rPr lang="en-US" altLang="zh-CN" sz="4000" b="1" kern="0" dirty="0" err="1">
                <a:solidFill>
                  <a:srgbClr val="FFC000"/>
                </a:solidFill>
                <a:latin typeface="微软雅黑" panose="020B0503020204020204" pitchFamily="34" charset="-122"/>
                <a:ea typeface="微软雅黑" panose="020B0503020204020204" pitchFamily="34" charset="-122"/>
              </a:rPr>
              <a:t>Docker</a:t>
            </a:r>
            <a:r>
              <a:rPr lang="zh-CN" altLang="en-US" sz="4000" b="1" kern="0" dirty="0">
                <a:solidFill>
                  <a:srgbClr val="FFC000"/>
                </a:solidFill>
                <a:latin typeface="微软雅黑" panose="020B0503020204020204" pitchFamily="34" charset="-122"/>
                <a:ea typeface="微软雅黑" panose="020B0503020204020204" pitchFamily="34" charset="-122"/>
              </a:rPr>
              <a:t>和</a:t>
            </a:r>
            <a:r>
              <a:rPr lang="en-US" altLang="zh-CN" sz="4000" b="1" kern="0" dirty="0" err="1">
                <a:solidFill>
                  <a:srgbClr val="FFC000"/>
                </a:solidFill>
                <a:latin typeface="微软雅黑" panose="020B0503020204020204" pitchFamily="34" charset="-122"/>
                <a:ea typeface="微软雅黑" panose="020B0503020204020204" pitchFamily="34" charset="-122"/>
              </a:rPr>
              <a:t>Kubernetes</a:t>
            </a:r>
            <a:r>
              <a:rPr lang="zh-CN" altLang="en-US" sz="4000" b="1" kern="0" dirty="0">
                <a:solidFill>
                  <a:srgbClr val="FFC000"/>
                </a:solidFill>
                <a:latin typeface="微软雅黑" panose="020B0503020204020204" pitchFamily="34" charset="-122"/>
                <a:ea typeface="微软雅黑" panose="020B0503020204020204" pitchFamily="34" charset="-122"/>
              </a:rPr>
              <a:t>的流行，使得越来越多的底层运维工作被自动化。</a:t>
            </a:r>
            <a:endParaRPr lang="zh-CN" altLang="en-US" sz="4000" b="1" kern="0" dirty="0">
              <a:solidFill>
                <a:schemeClr val="accent6">
                  <a:lumMod val="75000"/>
                </a:schemeClr>
              </a:solidFill>
              <a:latin typeface="微软雅黑" panose="020B0503020204020204" pitchFamily="34" charset="-122"/>
              <a:ea typeface="微软雅黑" panose="020B0503020204020204" pitchFamily="34" charset="-122"/>
            </a:endParaRPr>
          </a:p>
        </p:txBody>
      </p:sp>
      <p:sp>
        <p:nvSpPr>
          <p:cNvPr id="6" name="Text Placeholder 2"/>
          <p:cNvSpPr txBox="1"/>
          <p:nvPr/>
        </p:nvSpPr>
        <p:spPr>
          <a:xfrm>
            <a:off x="13633450" y="5502275"/>
            <a:ext cx="7010400" cy="3877985"/>
          </a:xfrm>
          <a:prstGeom prst="rect">
            <a:avLst/>
          </a:prstGeom>
        </p:spPr>
        <p:txBody>
          <a:bodyPr wrap="square" lIns="0" tIns="0" rIns="0" bIns="0">
            <a:spAutoFit/>
          </a:bodyPr>
          <a:lstStyle>
            <a:lvl1pPr marL="0">
              <a:defRPr sz="5400" b="0" i="0">
                <a:solidFill>
                  <a:schemeClr val="bg1"/>
                </a:solidFill>
                <a:latin typeface="Microsoft YaHei" panose="020B0503020204020204" pitchFamily="34" charset="-122"/>
                <a:ea typeface="Microsoft YaHei" panose="020B0503020204020204" pitchFamily="34" charset="-122"/>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a:lnSpc>
                <a:spcPct val="150000"/>
              </a:lnSpc>
            </a:pPr>
            <a:r>
              <a:rPr lang="en-US" altLang="zh-CN" sz="2800" kern="0" dirty="0">
                <a:solidFill>
                  <a:srgbClr val="FFC000"/>
                </a:solidFill>
              </a:rPr>
              <a:t>Tips</a:t>
            </a:r>
            <a:r>
              <a:rPr lang="zh-CN" altLang="en-US" sz="2800" kern="0" dirty="0">
                <a:solidFill>
                  <a:srgbClr val="FFC000"/>
                </a:solidFill>
              </a:rPr>
              <a:t>：如何落地</a:t>
            </a:r>
            <a:r>
              <a:rPr lang="en-US" altLang="zh-CN" sz="2800" kern="0" dirty="0" err="1">
                <a:solidFill>
                  <a:srgbClr val="FFC000"/>
                </a:solidFill>
              </a:rPr>
              <a:t>DevOps</a:t>
            </a:r>
            <a:r>
              <a:rPr lang="zh-CN" altLang="en-US" sz="2800" kern="0" dirty="0">
                <a:solidFill>
                  <a:srgbClr val="FFC000"/>
                </a:solidFill>
              </a:rPr>
              <a:t>？</a:t>
            </a:r>
            <a:endParaRPr lang="en-US" altLang="zh-CN" sz="2800" kern="0" dirty="0">
              <a:solidFill>
                <a:srgbClr val="FFC000"/>
              </a:solidFill>
            </a:endParaRPr>
          </a:p>
          <a:p>
            <a:pPr>
              <a:lnSpc>
                <a:spcPct val="150000"/>
              </a:lnSpc>
            </a:pPr>
            <a:r>
              <a:rPr lang="zh-CN" altLang="en-US" sz="2800" kern="0" dirty="0">
                <a:solidFill>
                  <a:srgbClr val="FFC000"/>
                </a:solidFill>
              </a:rPr>
              <a:t>从人出发，然后是流程，最后才是工具。</a:t>
            </a:r>
            <a:endParaRPr lang="en-US" altLang="zh-CN" sz="2800" kern="0" dirty="0">
              <a:solidFill>
                <a:srgbClr val="FFC000"/>
              </a:solidFill>
            </a:endParaRPr>
          </a:p>
          <a:p>
            <a:pPr>
              <a:lnSpc>
                <a:spcPct val="150000"/>
              </a:lnSpc>
            </a:pPr>
            <a:r>
              <a:rPr lang="en-US" altLang="zh-CN" sz="2800" kern="0" dirty="0">
                <a:solidFill>
                  <a:srgbClr val="FFC000"/>
                </a:solidFill>
              </a:rPr>
              <a:t>1</a:t>
            </a:r>
            <a:r>
              <a:rPr lang="zh-CN" altLang="en-US" sz="2800" kern="0" dirty="0">
                <a:solidFill>
                  <a:srgbClr val="FFC000"/>
                </a:solidFill>
              </a:rPr>
              <a:t>、对团队目标达成共识，并重新定义职责；</a:t>
            </a:r>
            <a:endParaRPr lang="en-US" altLang="zh-CN" sz="2800" kern="0" dirty="0">
              <a:solidFill>
                <a:srgbClr val="FFC000"/>
              </a:solidFill>
            </a:endParaRPr>
          </a:p>
          <a:p>
            <a:pPr>
              <a:lnSpc>
                <a:spcPct val="150000"/>
              </a:lnSpc>
            </a:pPr>
            <a:r>
              <a:rPr lang="en-US" altLang="zh-CN" sz="2800" kern="0" dirty="0">
                <a:solidFill>
                  <a:srgbClr val="FFC000"/>
                </a:solidFill>
              </a:rPr>
              <a:t>2</a:t>
            </a:r>
            <a:r>
              <a:rPr lang="zh-CN" altLang="en-US" sz="2800" kern="0" dirty="0">
                <a:solidFill>
                  <a:srgbClr val="FFC000"/>
                </a:solidFill>
              </a:rPr>
              <a:t>、设计</a:t>
            </a:r>
            <a:r>
              <a:rPr lang="en-US" altLang="zh-CN" sz="2800" kern="0" dirty="0">
                <a:solidFill>
                  <a:srgbClr val="FFC000"/>
                </a:solidFill>
              </a:rPr>
              <a:t>CI,CD</a:t>
            </a:r>
            <a:r>
              <a:rPr lang="zh-CN" altLang="en-US" sz="2800" kern="0" dirty="0">
                <a:solidFill>
                  <a:srgbClr val="FFC000"/>
                </a:solidFill>
              </a:rPr>
              <a:t>快速反馈，以及团队沟通等流程。</a:t>
            </a:r>
            <a:endParaRPr lang="en-US" altLang="zh-CN" sz="2800" kern="0" dirty="0">
              <a:solidFill>
                <a:srgbClr val="FFC000"/>
              </a:solidFill>
            </a:endParaRPr>
          </a:p>
          <a:p>
            <a:pPr>
              <a:lnSpc>
                <a:spcPct val="150000"/>
              </a:lnSpc>
            </a:pPr>
            <a:r>
              <a:rPr lang="en-US" altLang="zh-CN" sz="2800" kern="0" dirty="0">
                <a:solidFill>
                  <a:srgbClr val="FFC000"/>
                </a:solidFill>
              </a:rPr>
              <a:t>3</a:t>
            </a:r>
            <a:r>
              <a:rPr lang="zh-CN" altLang="en-US" sz="2800" kern="0" dirty="0">
                <a:solidFill>
                  <a:srgbClr val="FFC000"/>
                </a:solidFill>
              </a:rPr>
              <a:t>、引入工具，实现自动化</a:t>
            </a:r>
            <a:endParaRPr lang="en-US" altLang="zh-CN" sz="2800" kern="0" dirty="0">
              <a:solidFill>
                <a:schemeClr val="accent6">
                  <a:lumMod val="75000"/>
                </a:schemeClr>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05205" y="1006475"/>
            <a:ext cx="18093690" cy="923330"/>
          </a:xfrm>
        </p:spPr>
        <p:txBody>
          <a:bodyPr wrap="square" lIns="0" tIns="0" rIns="0" bIns="0">
            <a:spAutoFit/>
          </a:bodyPr>
          <a:lstStyle/>
          <a:p>
            <a:r>
              <a:rPr lang="en-US" altLang="zh-CN" sz="6000" dirty="0"/>
              <a:t>Facebook</a:t>
            </a:r>
            <a:r>
              <a:rPr lang="zh-CN" altLang="en-US" sz="6000" dirty="0"/>
              <a:t>开发团队</a:t>
            </a:r>
            <a:r>
              <a:rPr lang="en-US" altLang="zh-CN" sz="6000" dirty="0"/>
              <a:t>-</a:t>
            </a:r>
            <a:r>
              <a:rPr lang="zh-CN" altLang="en-US" sz="6000" dirty="0"/>
              <a:t>三人小组</a:t>
            </a:r>
            <a:endParaRPr lang="zh-CN" altLang="en-US" sz="6000" dirty="0"/>
          </a:p>
        </p:txBody>
      </p:sp>
      <p:sp>
        <p:nvSpPr>
          <p:cNvPr id="4" name="矩形 3"/>
          <p:cNvSpPr/>
          <p:nvPr/>
        </p:nvSpPr>
        <p:spPr>
          <a:xfrm>
            <a:off x="1136650" y="2630277"/>
            <a:ext cx="18135600" cy="2062103"/>
          </a:xfrm>
          <a:prstGeom prst="rect">
            <a:avLst/>
          </a:prstGeom>
        </p:spPr>
        <p:txBody>
          <a:bodyPr wrap="square">
            <a:spAutoFit/>
          </a:bodyPr>
          <a:lstStyle/>
          <a:p>
            <a:r>
              <a:rPr lang="en-US" altLang="zh-CN" sz="3200" dirty="0">
                <a:solidFill>
                  <a:srgbClr val="FFC000"/>
                </a:solidFill>
                <a:latin typeface="微软雅黑" panose="020B0503020204020204" pitchFamily="34" charset="-122"/>
                <a:ea typeface="微软雅黑" panose="020B0503020204020204" pitchFamily="34" charset="-122"/>
              </a:rPr>
              <a:t>Facebook</a:t>
            </a:r>
            <a:r>
              <a:rPr lang="zh-CN" altLang="en-US" sz="3200" dirty="0">
                <a:solidFill>
                  <a:srgbClr val="FFC000"/>
                </a:solidFill>
                <a:latin typeface="微软雅黑" panose="020B0503020204020204" pitchFamily="34" charset="-122"/>
                <a:ea typeface="微软雅黑" panose="020B0503020204020204" pitchFamily="34" charset="-122"/>
              </a:rPr>
              <a:t>的一个最小</a:t>
            </a:r>
            <a:r>
              <a:rPr lang="en-US" altLang="zh-CN" sz="3200" dirty="0">
                <a:solidFill>
                  <a:srgbClr val="FFC000"/>
                </a:solidFill>
                <a:latin typeface="微软雅黑" panose="020B0503020204020204" pitchFamily="34" charset="-122"/>
                <a:ea typeface="微软雅黑" panose="020B0503020204020204" pitchFamily="34" charset="-122"/>
              </a:rPr>
              <a:t>TEAM</a:t>
            </a:r>
            <a:r>
              <a:rPr lang="zh-CN" altLang="en-US" sz="3200" dirty="0">
                <a:solidFill>
                  <a:srgbClr val="FFC000"/>
                </a:solidFill>
                <a:latin typeface="微软雅黑" panose="020B0503020204020204" pitchFamily="34" charset="-122"/>
                <a:ea typeface="微软雅黑" panose="020B0503020204020204" pitchFamily="34" charset="-122"/>
              </a:rPr>
              <a:t>单元叫做三人组，是设计师、产品经理和工程师，三个人就可以完成一个基本的功能。着三个人之间不是一个流水线上的各自独立的环节，而是混在一块商讨说我要不要试这个功能，如果要试的话如何最快拿到结果。如何能先上线，拿到反馈，确定要不要做下一步，大家互相交织。</a:t>
            </a:r>
            <a:endParaRPr lang="zh-CN" altLang="en-US" sz="3200" dirty="0">
              <a:solidFill>
                <a:srgbClr val="FFC000"/>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136650" y="4892675"/>
            <a:ext cx="11043033" cy="6172200"/>
          </a:xfrm>
          <a:prstGeom prst="rect">
            <a:avLst/>
          </a:prstGeom>
        </p:spPr>
      </p:pic>
      <p:sp>
        <p:nvSpPr>
          <p:cNvPr id="6" name="Text Placeholder 2"/>
          <p:cNvSpPr txBox="1"/>
          <p:nvPr/>
        </p:nvSpPr>
        <p:spPr>
          <a:xfrm>
            <a:off x="12719050" y="5426075"/>
            <a:ext cx="7010400" cy="3877985"/>
          </a:xfrm>
          <a:prstGeom prst="rect">
            <a:avLst/>
          </a:prstGeom>
        </p:spPr>
        <p:txBody>
          <a:bodyPr wrap="square" lIns="0" tIns="0" rIns="0" bIns="0">
            <a:spAutoFit/>
          </a:bodyPr>
          <a:lstStyle>
            <a:lvl1pPr marL="0">
              <a:defRPr sz="5400" b="0" i="0">
                <a:solidFill>
                  <a:schemeClr val="bg1"/>
                </a:solidFill>
                <a:latin typeface="Microsoft YaHei" panose="020B0503020204020204" pitchFamily="34" charset="-122"/>
                <a:ea typeface="Microsoft YaHei" panose="020B0503020204020204" pitchFamily="34" charset="-122"/>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a:lnSpc>
                <a:spcPct val="150000"/>
              </a:lnSpc>
            </a:pPr>
            <a:r>
              <a:rPr lang="zh-CN" altLang="en-US" sz="2800" kern="0" dirty="0">
                <a:solidFill>
                  <a:srgbClr val="FFC000"/>
                </a:solidFill>
              </a:rPr>
              <a:t>以效率为中心，会带来什么？</a:t>
            </a:r>
            <a:endParaRPr lang="en-US" altLang="zh-CN" sz="2800" kern="0" dirty="0">
              <a:solidFill>
                <a:srgbClr val="FFC000"/>
              </a:solidFill>
            </a:endParaRPr>
          </a:p>
          <a:p>
            <a:pPr>
              <a:lnSpc>
                <a:spcPct val="150000"/>
              </a:lnSpc>
            </a:pPr>
            <a:r>
              <a:rPr lang="en-US" altLang="zh-CN" sz="2800" kern="0" dirty="0">
                <a:solidFill>
                  <a:srgbClr val="FFC000"/>
                </a:solidFill>
              </a:rPr>
              <a:t>1</a:t>
            </a:r>
            <a:r>
              <a:rPr lang="zh-CN" altLang="en-US" sz="2800" kern="0" dirty="0">
                <a:solidFill>
                  <a:srgbClr val="FFC000"/>
                </a:solidFill>
              </a:rPr>
              <a:t>、团队变化；</a:t>
            </a:r>
            <a:endParaRPr lang="en-US" altLang="zh-CN" sz="2800" kern="0" dirty="0">
              <a:solidFill>
                <a:srgbClr val="FFC000"/>
              </a:solidFill>
            </a:endParaRPr>
          </a:p>
          <a:p>
            <a:pPr>
              <a:lnSpc>
                <a:spcPct val="150000"/>
              </a:lnSpc>
            </a:pPr>
            <a:r>
              <a:rPr lang="en-US" altLang="zh-CN" sz="2800" kern="0" dirty="0">
                <a:solidFill>
                  <a:schemeClr val="accent6">
                    <a:lumMod val="75000"/>
                  </a:schemeClr>
                </a:solidFill>
              </a:rPr>
              <a:t>2</a:t>
            </a:r>
            <a:r>
              <a:rPr lang="zh-CN" altLang="en-US" sz="2800" kern="0" dirty="0">
                <a:solidFill>
                  <a:schemeClr val="accent6">
                    <a:lumMod val="75000"/>
                  </a:schemeClr>
                </a:solidFill>
              </a:rPr>
              <a:t>、数据变化；</a:t>
            </a:r>
            <a:r>
              <a:rPr lang="zh-CN" altLang="en-US" sz="2800" dirty="0"/>
              <a:t>团队的共同语言是什么？目标</a:t>
            </a:r>
            <a:endParaRPr lang="en-US" altLang="zh-CN" sz="2800" kern="0" dirty="0">
              <a:solidFill>
                <a:schemeClr val="accent6">
                  <a:lumMod val="75000"/>
                </a:schemeClr>
              </a:solidFill>
            </a:endParaRPr>
          </a:p>
          <a:p>
            <a:pPr>
              <a:lnSpc>
                <a:spcPct val="150000"/>
              </a:lnSpc>
            </a:pPr>
            <a:r>
              <a:rPr lang="en-US" altLang="zh-CN" sz="2800" kern="0" dirty="0">
                <a:solidFill>
                  <a:schemeClr val="accent6">
                    <a:lumMod val="75000"/>
                  </a:schemeClr>
                </a:solidFill>
              </a:rPr>
              <a:t>3</a:t>
            </a:r>
            <a:r>
              <a:rPr lang="zh-CN" altLang="en-US" sz="2800" kern="0" dirty="0">
                <a:solidFill>
                  <a:schemeClr val="accent6">
                    <a:lumMod val="75000"/>
                  </a:schemeClr>
                </a:solidFill>
              </a:rPr>
              <a:t>、职责变化；</a:t>
            </a:r>
            <a:r>
              <a:rPr lang="zh-CN" altLang="en-US" sz="2800" dirty="0"/>
              <a:t>对结果负责很重要的一点，或者说做出成功产品的团队核心是什么？叫做</a:t>
            </a:r>
            <a:r>
              <a:rPr lang="en-US" altLang="zh-CN" sz="2800" dirty="0"/>
              <a:t>DOGFOODING</a:t>
            </a:r>
            <a:endParaRPr lang="en-US" altLang="zh-CN" sz="2800" kern="0" dirty="0">
              <a:solidFill>
                <a:schemeClr val="accent6">
                  <a:lumMod val="75000"/>
                </a:schemeClr>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a:xfrm>
            <a:off x="3879850" y="2979753"/>
            <a:ext cx="12420599" cy="3569970"/>
          </a:xfrm>
        </p:spPr>
        <p:txBody>
          <a:bodyPr/>
          <a:lstStyle/>
          <a:p>
            <a:r>
              <a:rPr kumimoji="1" lang="en-US" altLang="zh-CN" dirty="0" err="1"/>
              <a:t>FaceBook</a:t>
            </a:r>
            <a:r>
              <a:rPr kumimoji="1" lang="zh-CN" altLang="en-US" dirty="0"/>
              <a:t>的最佳实践</a:t>
            </a:r>
            <a:br>
              <a:rPr kumimoji="1" lang="en-US" altLang="zh-CN" dirty="0"/>
            </a:br>
            <a:r>
              <a:rPr kumimoji="1" lang="zh-CN" altLang="en-US" dirty="0"/>
              <a:t>工程实践部分 </a:t>
            </a:r>
            <a:r>
              <a:rPr kumimoji="1" lang="zh-CN" altLang="en-US" sz="3600" dirty="0">
                <a:solidFill>
                  <a:srgbClr val="FF0000"/>
                </a:solidFill>
              </a:rPr>
              <a:t>感觉和</a:t>
            </a:r>
            <a:r>
              <a:rPr kumimoji="1" lang="en-US" altLang="zh-CN" sz="3600" dirty="0">
                <a:solidFill>
                  <a:srgbClr val="FF0000"/>
                </a:solidFill>
              </a:rPr>
              <a:t>Devops</a:t>
            </a:r>
            <a:r>
              <a:rPr kumimoji="1" lang="zh-CN" altLang="en-US" sz="3600" dirty="0">
                <a:solidFill>
                  <a:srgbClr val="FF0000"/>
                </a:solidFill>
              </a:rPr>
              <a:t>内容有些重复，我把下面内容加</a:t>
            </a:r>
            <a:r>
              <a:rPr kumimoji="1" lang="zh-CN" altLang="en-US" sz="3600" dirty="0">
                <a:solidFill>
                  <a:srgbClr val="FF0000"/>
                </a:solidFill>
              </a:rPr>
              <a:t>进来</a:t>
            </a:r>
            <a:endParaRPr kumimoji="1" lang="zh-CN" altLang="en-US" sz="3600" dirty="0">
              <a:solidFill>
                <a:srgbClr val="FF0000"/>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5205" y="1006475"/>
            <a:ext cx="18093690" cy="923290"/>
          </a:xfrm>
        </p:spPr>
        <p:txBody>
          <a:bodyPr wrap="square" lIns="0" tIns="0" rIns="0" bIns="0">
            <a:spAutoFit/>
          </a:bodyPr>
          <a:lstStyle/>
          <a:p>
            <a:r>
              <a:rPr lang="en-US" altLang="zh-CN" sz="6000" dirty="0"/>
              <a:t>The</a:t>
            </a:r>
            <a:r>
              <a:rPr lang="zh-CN" altLang="en-US" sz="6000" dirty="0"/>
              <a:t> </a:t>
            </a:r>
            <a:r>
              <a:rPr lang="en-US" altLang="zh-CN" sz="6000" dirty="0"/>
              <a:t>Dark</a:t>
            </a:r>
            <a:r>
              <a:rPr lang="zh-CN" altLang="en-US" sz="6000" dirty="0"/>
              <a:t> </a:t>
            </a:r>
            <a:r>
              <a:rPr lang="en-US" altLang="zh-CN" sz="6000" dirty="0"/>
              <a:t>Launching</a:t>
            </a:r>
            <a:r>
              <a:rPr lang="zh-CN" altLang="en-US" sz="6000" dirty="0"/>
              <a:t> </a:t>
            </a:r>
            <a:r>
              <a:rPr lang="en-US" altLang="zh-CN" sz="6000" dirty="0"/>
              <a:t>Technique </a:t>
            </a:r>
            <a:r>
              <a:rPr lang="zh-CN" altLang="en-US" sz="2400" dirty="0">
                <a:solidFill>
                  <a:srgbClr val="FF0000"/>
                </a:solidFill>
              </a:rPr>
              <a:t>可以按照图展开，分别介绍这几个实践</a:t>
            </a:r>
            <a:endParaRPr lang="zh-CN" altLang="en-US" sz="2400" dirty="0">
              <a:solidFill>
                <a:srgbClr val="FF0000"/>
              </a:solidFill>
            </a:endParaRPr>
          </a:p>
        </p:txBody>
      </p:sp>
      <p:pic>
        <p:nvPicPr>
          <p:cNvPr id="5" name="图片 4"/>
          <p:cNvPicPr>
            <a:picLocks noChangeAspect="1"/>
          </p:cNvPicPr>
          <p:nvPr/>
        </p:nvPicPr>
        <p:blipFill>
          <a:blip r:embed="rId1"/>
          <a:stretch>
            <a:fillRect/>
          </a:stretch>
        </p:blipFill>
        <p:spPr>
          <a:xfrm>
            <a:off x="1014095" y="3063875"/>
            <a:ext cx="18523570" cy="7391400"/>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03250" y="625475"/>
            <a:ext cx="18093690" cy="923330"/>
          </a:xfrm>
        </p:spPr>
        <p:txBody>
          <a:bodyPr wrap="square" lIns="0" tIns="0" rIns="0" bIns="0">
            <a:spAutoFit/>
          </a:bodyPr>
          <a:lstStyle/>
          <a:p>
            <a:r>
              <a:rPr lang="en-US" altLang="zh-CN" sz="6000" dirty="0"/>
              <a:t>Facebook</a:t>
            </a:r>
            <a:r>
              <a:rPr lang="zh-CN" altLang="en-US" sz="6000" dirty="0"/>
              <a:t>的</a:t>
            </a:r>
            <a:r>
              <a:rPr lang="en-US" altLang="zh-CN" sz="6000" dirty="0"/>
              <a:t>5</a:t>
            </a:r>
            <a:r>
              <a:rPr lang="zh-CN" altLang="en-US" sz="6000" dirty="0"/>
              <a:t>个持续</a:t>
            </a:r>
            <a:endParaRPr lang="zh-CN" altLang="en-US" sz="6000" dirty="0"/>
          </a:p>
        </p:txBody>
      </p:sp>
      <p:pic>
        <p:nvPicPr>
          <p:cNvPr id="4" name="图片 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422650" y="2176780"/>
            <a:ext cx="11952318" cy="7239000"/>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84250" y="854075"/>
            <a:ext cx="18093690" cy="923330"/>
          </a:xfrm>
        </p:spPr>
        <p:txBody>
          <a:bodyPr wrap="square" lIns="0" tIns="0" rIns="0" bIns="0">
            <a:spAutoFit/>
          </a:bodyPr>
          <a:lstStyle/>
          <a:p>
            <a:r>
              <a:rPr lang="en-GB" altLang="zh-CN" sz="6000" dirty="0"/>
              <a:t>Facebook </a:t>
            </a:r>
            <a:r>
              <a:rPr lang="zh-CN" altLang="en-US" sz="6000" dirty="0"/>
              <a:t>是如何做大规模代码部署的 </a:t>
            </a:r>
            <a:endParaRPr lang="zh-CN" altLang="en-US" sz="6000" dirty="0"/>
          </a:p>
        </p:txBody>
      </p:sp>
      <p:pic>
        <p:nvPicPr>
          <p:cNvPr id="3" name="图片 2"/>
          <p:cNvPicPr>
            <a:picLocks noChangeAspect="1"/>
          </p:cNvPicPr>
          <p:nvPr/>
        </p:nvPicPr>
        <p:blipFill>
          <a:blip r:embed="rId1"/>
          <a:stretch>
            <a:fillRect/>
          </a:stretch>
        </p:blipFill>
        <p:spPr>
          <a:xfrm>
            <a:off x="2813050" y="2606675"/>
            <a:ext cx="13960389" cy="7086600"/>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5205" y="1006475"/>
            <a:ext cx="18093690" cy="923330"/>
          </a:xfrm>
        </p:spPr>
        <p:txBody>
          <a:bodyPr wrap="square" lIns="0" tIns="0" rIns="0" bIns="0">
            <a:spAutoFit/>
          </a:bodyPr>
          <a:lstStyle/>
          <a:p>
            <a:r>
              <a:rPr lang="zh-CN" altLang="en-US" sz="6000" dirty="0"/>
              <a:t>Continuous delivery at scale</a:t>
            </a:r>
            <a:endParaRPr lang="zh-CN" altLang="en-US" sz="6000" dirty="0"/>
          </a:p>
        </p:txBody>
      </p:sp>
      <p:pic>
        <p:nvPicPr>
          <p:cNvPr id="4" name="图片 3"/>
          <p:cNvPicPr>
            <a:picLocks noChangeAspect="1"/>
          </p:cNvPicPr>
          <p:nvPr/>
        </p:nvPicPr>
        <p:blipFill>
          <a:blip r:embed="rId1"/>
          <a:stretch>
            <a:fillRect/>
          </a:stretch>
        </p:blipFill>
        <p:spPr>
          <a:xfrm>
            <a:off x="3346450" y="2454275"/>
            <a:ext cx="14325600" cy="801243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kumimoji="1" lang="zh-CN" altLang="en-US" dirty="0"/>
              <a:t>案例使用许可协议</a:t>
            </a:r>
            <a:endParaRPr kumimoji="1" lang="zh-CN" altLang="en-US" dirty="0"/>
          </a:p>
        </p:txBody>
      </p:sp>
      <p:sp>
        <p:nvSpPr>
          <p:cNvPr id="5" name="文本占位符 4"/>
          <p:cNvSpPr>
            <a:spLocks noGrp="1"/>
          </p:cNvSpPr>
          <p:nvPr>
            <p:ph type="body" idx="1"/>
          </p:nvPr>
        </p:nvSpPr>
        <p:spPr/>
        <p:txBody>
          <a:bodyPr/>
          <a:lstStyle/>
          <a:p>
            <a:endParaRPr kumimoji="1" lang="zh-CN" altLang="en-US"/>
          </a:p>
        </p:txBody>
      </p:sp>
      <p:pic>
        <p:nvPicPr>
          <p:cNvPr id="2" name="图片 1"/>
          <p:cNvPicPr>
            <a:picLocks noChangeAspect="1"/>
          </p:cNvPicPr>
          <p:nvPr/>
        </p:nvPicPr>
        <p:blipFill>
          <a:blip r:embed="rId1"/>
          <a:stretch>
            <a:fillRect/>
          </a:stretch>
        </p:blipFill>
        <p:spPr>
          <a:xfrm>
            <a:off x="968374" y="2835275"/>
            <a:ext cx="18419446" cy="8122713"/>
          </a:xfrm>
          <a:prstGeom prst="rect">
            <a:avLst/>
          </a:prstGeom>
          <a:ln w="190500" cap="sq">
            <a:solidFill>
              <a:srgbClr val="C8C6BD"/>
            </a:solidFill>
            <a:prstDash val="solid"/>
            <a:miter lim="800000"/>
            <a:headEnd/>
            <a:tailEnd/>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style>
          <a:lnRef idx="3">
            <a:schemeClr val="lt1"/>
          </a:lnRef>
          <a:fillRef idx="1">
            <a:schemeClr val="accent3"/>
          </a:fillRef>
          <a:effectRef idx="1">
            <a:schemeClr val="accent3"/>
          </a:effectRef>
          <a:fontRef idx="minor">
            <a:schemeClr val="lt1"/>
          </a:fontRef>
        </p:style>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5205" y="1006475"/>
            <a:ext cx="18093690" cy="923330"/>
          </a:xfrm>
        </p:spPr>
        <p:txBody>
          <a:bodyPr wrap="square" lIns="0" tIns="0" rIns="0" bIns="0">
            <a:spAutoFit/>
          </a:bodyPr>
          <a:lstStyle/>
          <a:p>
            <a:r>
              <a:rPr lang="en-US" altLang="zh-CN" sz="6000"/>
              <a:t>C</a:t>
            </a:r>
            <a:r>
              <a:rPr lang="zh-CN" altLang="en-US" sz="6000"/>
              <a:t>ontinuous </a:t>
            </a:r>
            <a:r>
              <a:rPr lang="en-US" altLang="zh-CN" sz="6000"/>
              <a:t>I</a:t>
            </a:r>
            <a:r>
              <a:rPr lang="zh-CN" altLang="en-US" sz="6000"/>
              <a:t>ntegration</a:t>
            </a:r>
            <a:endParaRPr lang="zh-CN" altLang="en-US" sz="6000"/>
          </a:p>
        </p:txBody>
      </p:sp>
      <p:pic>
        <p:nvPicPr>
          <p:cNvPr id="6" name="图片 5"/>
          <p:cNvPicPr>
            <a:picLocks noChangeAspect="1"/>
          </p:cNvPicPr>
          <p:nvPr/>
        </p:nvPicPr>
        <p:blipFill>
          <a:blip r:embed="rId1"/>
          <a:stretch>
            <a:fillRect/>
          </a:stretch>
        </p:blipFill>
        <p:spPr>
          <a:xfrm>
            <a:off x="2660650" y="2835275"/>
            <a:ext cx="15377160" cy="6814185"/>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5205" y="1006475"/>
            <a:ext cx="18093690" cy="923330"/>
          </a:xfrm>
        </p:spPr>
        <p:txBody>
          <a:bodyPr wrap="square" lIns="0" tIns="0" rIns="0" bIns="0">
            <a:spAutoFit/>
          </a:bodyPr>
          <a:lstStyle/>
          <a:p>
            <a:r>
              <a:rPr lang="en-US" altLang="zh-CN" sz="6000"/>
              <a:t>C</a:t>
            </a:r>
            <a:r>
              <a:rPr lang="zh-CN" altLang="en-US" sz="6000"/>
              <a:t>ontinuous </a:t>
            </a:r>
            <a:r>
              <a:rPr lang="en-US" altLang="zh-CN" sz="6000"/>
              <a:t>I</a:t>
            </a:r>
            <a:r>
              <a:rPr lang="zh-CN" altLang="en-US" sz="6000"/>
              <a:t>ntegration</a:t>
            </a:r>
            <a:endParaRPr lang="zh-CN" altLang="en-US" sz="6000"/>
          </a:p>
        </p:txBody>
      </p:sp>
      <p:pic>
        <p:nvPicPr>
          <p:cNvPr id="6" name="图片 5"/>
          <p:cNvPicPr>
            <a:picLocks noChangeAspect="1"/>
          </p:cNvPicPr>
          <p:nvPr/>
        </p:nvPicPr>
        <p:blipFill>
          <a:blip r:embed="rId1"/>
          <a:stretch>
            <a:fillRect/>
          </a:stretch>
        </p:blipFill>
        <p:spPr>
          <a:xfrm>
            <a:off x="2660650" y="2911475"/>
            <a:ext cx="15582265" cy="6635115"/>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5205" y="1006475"/>
            <a:ext cx="18093690" cy="923330"/>
          </a:xfrm>
        </p:spPr>
        <p:txBody>
          <a:bodyPr wrap="square" lIns="0" tIns="0" rIns="0" bIns="0">
            <a:spAutoFit/>
          </a:bodyPr>
          <a:lstStyle/>
          <a:p>
            <a:r>
              <a:rPr lang="en-GB" altLang="zh-CN" sz="6000" dirty="0"/>
              <a:t>A/B Testing  </a:t>
            </a:r>
            <a:endParaRPr lang="zh-CN" altLang="en-US" sz="6000" dirty="0"/>
          </a:p>
        </p:txBody>
      </p:sp>
      <p:sp>
        <p:nvSpPr>
          <p:cNvPr id="5" name="矩形 4"/>
          <p:cNvSpPr/>
          <p:nvPr/>
        </p:nvSpPr>
        <p:spPr>
          <a:xfrm>
            <a:off x="1289050" y="3216275"/>
            <a:ext cx="17526000" cy="4308872"/>
          </a:xfrm>
          <a:prstGeom prst="rect">
            <a:avLst/>
          </a:prstGeom>
        </p:spPr>
        <p:txBody>
          <a:bodyPr wrap="square">
            <a:spAutoFit/>
          </a:bodyPr>
          <a:lstStyle/>
          <a:p>
            <a:pPr>
              <a:buFont typeface="Arial" panose="020B0604020202090204" pitchFamily="34" charset="0"/>
              <a:buChar char="•"/>
            </a:pPr>
            <a:r>
              <a:rPr lang="en-GB" altLang="zh-CN" sz="5400" dirty="0">
                <a:solidFill>
                  <a:schemeClr val="bg1"/>
                </a:solidFill>
                <a:latin typeface="Microsoft YaHei" panose="020B0503020204020204" pitchFamily="34" charset="-122"/>
                <a:ea typeface="Microsoft YaHei" panose="020B0503020204020204" pitchFamily="34" charset="-122"/>
              </a:rPr>
              <a:t>The frequency of software updates may be limited be- cause</a:t>
            </a:r>
            <a:endParaRPr lang="en-GB" altLang="zh-CN" sz="5400" dirty="0">
              <a:solidFill>
                <a:schemeClr val="bg1"/>
              </a:solidFill>
              <a:latin typeface="Microsoft YaHei" panose="020B0503020204020204" pitchFamily="34" charset="-122"/>
              <a:ea typeface="Microsoft YaHei" panose="020B0503020204020204" pitchFamily="34" charset="-122"/>
            </a:endParaRPr>
          </a:p>
          <a:p>
            <a:pPr lvl="2">
              <a:buFont typeface="Arial" panose="020B0604020202090204" pitchFamily="34" charset="0"/>
              <a:buChar char="•"/>
            </a:pPr>
            <a:r>
              <a:rPr lang="en-GB" altLang="zh-CN" sz="2800" dirty="0">
                <a:solidFill>
                  <a:schemeClr val="bg1"/>
                </a:solidFill>
                <a:latin typeface="Microsoft YaHei" panose="020B0503020204020204" pitchFamily="34" charset="-122"/>
                <a:ea typeface="Microsoft YaHei" panose="020B0503020204020204" pitchFamily="34" charset="-122"/>
              </a:rPr>
              <a:t> (</a:t>
            </a:r>
            <a:r>
              <a:rPr lang="en-GB" altLang="zh-CN" sz="2800" dirty="0" err="1">
                <a:solidFill>
                  <a:schemeClr val="bg1"/>
                </a:solidFill>
                <a:latin typeface="Microsoft YaHei" panose="020B0503020204020204" pitchFamily="34" charset="-122"/>
                <a:ea typeface="Microsoft YaHei" panose="020B0503020204020204" pitchFamily="34" charset="-122"/>
              </a:rPr>
              <a:t>i</a:t>
            </a:r>
            <a:r>
              <a:rPr lang="en-GB" altLang="zh-CN" sz="2800" dirty="0">
                <a:solidFill>
                  <a:schemeClr val="bg1"/>
                </a:solidFill>
                <a:latin typeface="Microsoft YaHei" panose="020B0503020204020204" pitchFamily="34" charset="-122"/>
                <a:ea typeface="Microsoft YaHei" panose="020B0503020204020204" pitchFamily="34" charset="-122"/>
              </a:rPr>
              <a:t>) software updates on mobile platforms are not entirely transparent to the end-user, and </a:t>
            </a:r>
            <a:endParaRPr lang="en-GB" altLang="zh-CN" sz="2800" dirty="0">
              <a:solidFill>
                <a:schemeClr val="bg1"/>
              </a:solidFill>
              <a:latin typeface="Microsoft YaHei" panose="020B0503020204020204" pitchFamily="34" charset="-122"/>
              <a:ea typeface="Microsoft YaHei" panose="020B0503020204020204" pitchFamily="34" charset="-122"/>
            </a:endParaRPr>
          </a:p>
          <a:p>
            <a:pPr lvl="2">
              <a:buFont typeface="Arial" panose="020B0604020202090204" pitchFamily="34" charset="0"/>
              <a:buChar char="•"/>
            </a:pPr>
            <a:r>
              <a:rPr lang="en-GB" altLang="zh-CN" sz="2800" dirty="0">
                <a:solidFill>
                  <a:schemeClr val="bg1"/>
                </a:solidFill>
                <a:latin typeface="Microsoft YaHei" panose="020B0503020204020204" pitchFamily="34" charset="-122"/>
                <a:ea typeface="Microsoft YaHei" panose="020B0503020204020204" pitchFamily="34" charset="-122"/>
              </a:rPr>
              <a:t>(ii) the time needed for app reviews to take place by the platform owner; e.g., Apple reviews for iOS apps. </a:t>
            </a:r>
            <a:endParaRPr lang="en-GB" altLang="zh-CN" sz="2800" dirty="0">
              <a:solidFill>
                <a:schemeClr val="bg1"/>
              </a:solidFill>
              <a:latin typeface="Microsoft YaHei" panose="020B0503020204020204" pitchFamily="34" charset="-122"/>
              <a:ea typeface="Microsoft YaHei" panose="020B0503020204020204" pitchFamily="34" charset="-122"/>
            </a:endParaRPr>
          </a:p>
          <a:p>
            <a:pPr lvl="2">
              <a:buFont typeface="Arial" panose="020B0604020202090204" pitchFamily="34" charset="0"/>
              <a:buChar char="•"/>
            </a:pPr>
            <a:endParaRPr lang="en-GB" altLang="zh-CN" sz="2800" dirty="0">
              <a:solidFill>
                <a:schemeClr val="bg1"/>
              </a:solidFill>
              <a:latin typeface="Microsoft YaHei" panose="020B0503020204020204" pitchFamily="34" charset="-122"/>
              <a:ea typeface="Microsoft YaHei" panose="020B0503020204020204" pitchFamily="34" charset="-122"/>
            </a:endParaRPr>
          </a:p>
          <a:p>
            <a:pPr>
              <a:buFont typeface="Arial" panose="020B0604020202090204" pitchFamily="34" charset="0"/>
              <a:buChar char="•"/>
            </a:pPr>
            <a:endParaRPr lang="en-GB" altLang="zh-CN" sz="5400" dirty="0">
              <a:solidFill>
                <a:schemeClr val="bg1"/>
              </a:solidFill>
              <a:latin typeface="Microsoft YaHei" panose="020B0503020204020204" pitchFamily="34" charset="-122"/>
              <a:ea typeface="Microsoft YaHei" panose="020B0503020204020204" pitchFamily="34" charset="-122"/>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5205" y="1006475"/>
            <a:ext cx="18093690" cy="923330"/>
          </a:xfrm>
        </p:spPr>
        <p:txBody>
          <a:bodyPr wrap="square" lIns="0" tIns="0" rIns="0" bIns="0">
            <a:spAutoFit/>
          </a:bodyPr>
          <a:lstStyle/>
          <a:p>
            <a:r>
              <a:rPr lang="zh-CN" altLang="en-US" sz="6000" dirty="0"/>
              <a:t>持续开发原则</a:t>
            </a:r>
            <a:endParaRPr lang="zh-CN" altLang="en-US" sz="6000" dirty="0"/>
          </a:p>
        </p:txBody>
      </p:sp>
      <p:sp>
        <p:nvSpPr>
          <p:cNvPr id="4" name="文本占位符 3"/>
          <p:cNvSpPr>
            <a:spLocks noGrp="1"/>
          </p:cNvSpPr>
          <p:nvPr>
            <p:ph type="body" idx="1"/>
          </p:nvPr>
        </p:nvSpPr>
        <p:spPr>
          <a:xfrm>
            <a:off x="1005205" y="2709526"/>
            <a:ext cx="18093691" cy="553998"/>
          </a:xfrm>
        </p:spPr>
        <p:txBody>
          <a:bodyPr/>
          <a:lstStyle/>
          <a:p>
            <a:pPr algn="ctr"/>
            <a:r>
              <a:rPr lang="zh-CN" altLang="en-US" sz="3600" dirty="0"/>
              <a:t>本地开发流水线</a:t>
            </a:r>
            <a:endParaRPr lang="zh-CN" altLang="en-US" sz="3600" dirty="0"/>
          </a:p>
        </p:txBody>
      </p:sp>
      <p:cxnSp>
        <p:nvCxnSpPr>
          <p:cNvPr id="5" name="直接连接符 4"/>
          <p:cNvCxnSpPr/>
          <p:nvPr/>
        </p:nvCxnSpPr>
        <p:spPr>
          <a:xfrm flipV="1">
            <a:off x="4641850" y="3982087"/>
            <a:ext cx="11811000" cy="7624"/>
          </a:xfrm>
          <a:prstGeom prst="line">
            <a:avLst/>
          </a:prstGeom>
          <a:ln w="19050">
            <a:solidFill>
              <a:srgbClr val="44B9C6"/>
            </a:solidFill>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4678632" y="3757297"/>
            <a:ext cx="1793543" cy="464821"/>
          </a:xfrm>
          <a:prstGeom prst="rect">
            <a:avLst/>
          </a:prstGeom>
          <a:solidFill>
            <a:srgbClr val="44B9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编码</a:t>
            </a:r>
            <a:endParaRPr lang="zh-CN" altLang="en-US" sz="24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7" name="矩形 6"/>
          <p:cNvSpPr/>
          <p:nvPr/>
        </p:nvSpPr>
        <p:spPr>
          <a:xfrm>
            <a:off x="6860488" y="3757297"/>
            <a:ext cx="1793543" cy="464821"/>
          </a:xfrm>
          <a:prstGeom prst="rect">
            <a:avLst/>
          </a:prstGeom>
          <a:solidFill>
            <a:srgbClr val="44B9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调试调测</a:t>
            </a:r>
            <a:endParaRPr lang="zh-CN" altLang="en-US" sz="24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8" name="矩形 7"/>
          <p:cNvSpPr/>
          <p:nvPr/>
        </p:nvSpPr>
        <p:spPr>
          <a:xfrm>
            <a:off x="9042344" y="3749676"/>
            <a:ext cx="1793543" cy="464821"/>
          </a:xfrm>
          <a:prstGeom prst="rect">
            <a:avLst/>
          </a:prstGeom>
          <a:solidFill>
            <a:srgbClr val="44B9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静态检查</a:t>
            </a:r>
            <a:endParaRPr lang="zh-CN" altLang="en-US" sz="24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9" name="矩形 8"/>
          <p:cNvSpPr/>
          <p:nvPr/>
        </p:nvSpPr>
        <p:spPr>
          <a:xfrm>
            <a:off x="11393905" y="3749675"/>
            <a:ext cx="1793543" cy="464821"/>
          </a:xfrm>
          <a:prstGeom prst="rect">
            <a:avLst/>
          </a:prstGeom>
          <a:solidFill>
            <a:srgbClr val="44B9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自动化测试</a:t>
            </a:r>
            <a:endParaRPr lang="zh-CN" altLang="en-US" sz="24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0" name="矩形 9"/>
          <p:cNvSpPr/>
          <p:nvPr/>
        </p:nvSpPr>
        <p:spPr>
          <a:xfrm>
            <a:off x="13575761" y="3764918"/>
            <a:ext cx="1793543" cy="464821"/>
          </a:xfrm>
          <a:prstGeom prst="rect">
            <a:avLst/>
          </a:prstGeom>
          <a:solidFill>
            <a:srgbClr val="44B9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代码审查</a:t>
            </a:r>
            <a:endParaRPr lang="zh-CN" altLang="en-US" sz="24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3" name="Text Placeholder 2"/>
          <p:cNvSpPr txBox="1"/>
          <p:nvPr/>
        </p:nvSpPr>
        <p:spPr>
          <a:xfrm>
            <a:off x="7292587" y="677899"/>
            <a:ext cx="8076717" cy="1477328"/>
          </a:xfrm>
          <a:prstGeom prst="rect">
            <a:avLst/>
          </a:prstGeom>
        </p:spPr>
        <p:txBody>
          <a:bodyPr wrap="square" lIns="0" tIns="0" rIns="0" bIns="0">
            <a:spAutoFit/>
          </a:bodyPr>
          <a:lstStyle>
            <a:lvl1pPr marL="0">
              <a:defRPr sz="5400" b="0" i="0">
                <a:solidFill>
                  <a:schemeClr val="bg1"/>
                </a:solidFill>
                <a:latin typeface="Microsoft YaHei" panose="020B0503020204020204" pitchFamily="34" charset="-122"/>
                <a:ea typeface="Microsoft YaHei" panose="020B0503020204020204" pitchFamily="34" charset="-122"/>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a:lnSpc>
                <a:spcPct val="150000"/>
              </a:lnSpc>
            </a:pPr>
            <a:r>
              <a:rPr lang="zh-CN" altLang="en-US" sz="3200" kern="0" dirty="0"/>
              <a:t>原则一、规划化、自动化核心步骤。</a:t>
            </a:r>
            <a:endParaRPr lang="en-US" altLang="zh-CN" sz="3200" kern="0" dirty="0"/>
          </a:p>
          <a:p>
            <a:pPr>
              <a:lnSpc>
                <a:spcPct val="150000"/>
              </a:lnSpc>
            </a:pPr>
            <a:r>
              <a:rPr lang="zh-CN" altLang="en-US" sz="3200" kern="0" dirty="0"/>
              <a:t>原则二、提供快速反馈，促进增量开发</a:t>
            </a:r>
            <a:endParaRPr lang="en-US" altLang="zh-CN" sz="3200" kern="0" dirty="0"/>
          </a:p>
        </p:txBody>
      </p:sp>
      <p:pic>
        <p:nvPicPr>
          <p:cNvPr id="14" name="图片 1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4870450" y="4641223"/>
            <a:ext cx="9793065" cy="5601633"/>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5205" y="1006475"/>
            <a:ext cx="18093690" cy="923330"/>
          </a:xfrm>
        </p:spPr>
        <p:txBody>
          <a:bodyPr wrap="square" lIns="0" tIns="0" rIns="0" bIns="0">
            <a:spAutoFit/>
          </a:bodyPr>
          <a:lstStyle/>
          <a:p>
            <a:r>
              <a:rPr lang="en-US" altLang="zh-CN" sz="6000" dirty="0"/>
              <a:t>Facebook</a:t>
            </a:r>
            <a:r>
              <a:rPr lang="zh-CN" altLang="en-US" sz="6000" dirty="0"/>
              <a:t>的分支管理和发布策略</a:t>
            </a:r>
            <a:endParaRPr lang="zh-CN" altLang="en-US" sz="6000" dirty="0"/>
          </a:p>
        </p:txBody>
      </p:sp>
      <p:sp>
        <p:nvSpPr>
          <p:cNvPr id="13" name="Text Placeholder 2"/>
          <p:cNvSpPr txBox="1"/>
          <p:nvPr/>
        </p:nvSpPr>
        <p:spPr>
          <a:xfrm>
            <a:off x="1479548" y="3453375"/>
            <a:ext cx="18093691" cy="646331"/>
          </a:xfrm>
          <a:prstGeom prst="rect">
            <a:avLst/>
          </a:prstGeom>
        </p:spPr>
        <p:txBody>
          <a:bodyPr wrap="square" lIns="0" tIns="0" rIns="0" bIns="0">
            <a:spAutoFit/>
          </a:bodyPr>
          <a:lstStyle>
            <a:lvl1pPr marL="0">
              <a:defRPr sz="5400" b="0" i="0">
                <a:solidFill>
                  <a:schemeClr val="bg1"/>
                </a:solidFill>
                <a:latin typeface="Microsoft YaHei" panose="020B0503020204020204" pitchFamily="34" charset="-122"/>
                <a:ea typeface="Microsoft YaHei" panose="020B0503020204020204" pitchFamily="34" charset="-122"/>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a:lnSpc>
                <a:spcPct val="150000"/>
              </a:lnSpc>
            </a:pPr>
            <a:r>
              <a:rPr lang="zh-CN" altLang="en-US" sz="2800" kern="0" dirty="0"/>
              <a:t>长期存在的开发分支，一般被叫作</a:t>
            </a:r>
            <a:r>
              <a:rPr lang="en-US" altLang="zh-CN" sz="2800" kern="0" dirty="0"/>
              <a:t>Trunk</a:t>
            </a:r>
            <a:r>
              <a:rPr lang="zh-CN" altLang="en-US" sz="2800" kern="0" dirty="0"/>
              <a:t>或者</a:t>
            </a:r>
            <a:r>
              <a:rPr lang="en-US" altLang="zh-CN" sz="2800" kern="0" dirty="0"/>
              <a:t>Master</a:t>
            </a:r>
            <a:r>
              <a:rPr lang="zh-CN" altLang="en-US" sz="2800" kern="0" dirty="0"/>
              <a:t>。</a:t>
            </a:r>
            <a:endParaRPr lang="en-US" altLang="zh-CN" sz="2800" kern="0" dirty="0"/>
          </a:p>
        </p:txBody>
      </p:sp>
      <p:sp>
        <p:nvSpPr>
          <p:cNvPr id="16" name="Text Placeholder 2"/>
          <p:cNvSpPr txBox="1"/>
          <p:nvPr/>
        </p:nvSpPr>
        <p:spPr>
          <a:xfrm>
            <a:off x="1479548" y="2302835"/>
            <a:ext cx="17750789" cy="861774"/>
          </a:xfrm>
          <a:prstGeom prst="rect">
            <a:avLst/>
          </a:prstGeom>
        </p:spPr>
        <p:txBody>
          <a:bodyPr wrap="square" lIns="0" tIns="0" rIns="0" bIns="0">
            <a:spAutoFit/>
          </a:bodyPr>
          <a:lstStyle>
            <a:lvl1pPr marL="0">
              <a:defRPr sz="5400" b="0" i="0">
                <a:solidFill>
                  <a:schemeClr val="bg1"/>
                </a:solidFill>
                <a:latin typeface="Microsoft YaHei" panose="020B0503020204020204" pitchFamily="34" charset="-122"/>
                <a:ea typeface="Microsoft YaHei" panose="020B0503020204020204" pitchFamily="34" charset="-122"/>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altLang="zh-CN" sz="2800" kern="0" dirty="0">
                <a:solidFill>
                  <a:srgbClr val="FFC000"/>
                </a:solidFill>
              </a:rPr>
              <a:t>Facebook </a:t>
            </a:r>
            <a:r>
              <a:rPr lang="zh-CN" altLang="en-US" sz="2800" kern="0" dirty="0">
                <a:solidFill>
                  <a:srgbClr val="FFC000"/>
                </a:solidFill>
              </a:rPr>
              <a:t>的分支管理策略，是一种基于主干的开发方式，也叫作</a:t>
            </a:r>
            <a:r>
              <a:rPr lang="en-US" altLang="zh-CN" sz="2800" kern="0" dirty="0">
                <a:solidFill>
                  <a:srgbClr val="FFC000"/>
                </a:solidFill>
              </a:rPr>
              <a:t>Trunk-based,</a:t>
            </a:r>
            <a:r>
              <a:rPr lang="zh-CN" altLang="en-US" sz="2800" kern="0" dirty="0">
                <a:solidFill>
                  <a:srgbClr val="FFC000"/>
                </a:solidFill>
              </a:rPr>
              <a:t>用于开发的长期分支只有一个，而用于发布的分支可以有多个。</a:t>
            </a:r>
            <a:endParaRPr lang="zh-CN" altLang="en-US" sz="2800" kern="0" dirty="0">
              <a:solidFill>
                <a:srgbClr val="FFC000"/>
              </a:solidFill>
            </a:endParaRPr>
          </a:p>
        </p:txBody>
      </p:sp>
      <p:sp>
        <p:nvSpPr>
          <p:cNvPr id="7" name="Text Placeholder 2"/>
          <p:cNvSpPr txBox="1"/>
          <p:nvPr/>
        </p:nvSpPr>
        <p:spPr>
          <a:xfrm>
            <a:off x="1457383" y="4118833"/>
            <a:ext cx="18093691" cy="646331"/>
          </a:xfrm>
          <a:prstGeom prst="rect">
            <a:avLst/>
          </a:prstGeom>
        </p:spPr>
        <p:txBody>
          <a:bodyPr wrap="square" lIns="0" tIns="0" rIns="0" bIns="0">
            <a:spAutoFit/>
          </a:bodyPr>
          <a:lstStyle>
            <a:lvl1pPr marL="0">
              <a:defRPr sz="5400" b="0" i="0">
                <a:solidFill>
                  <a:schemeClr val="bg1"/>
                </a:solidFill>
                <a:latin typeface="Microsoft YaHei" panose="020B0503020204020204" pitchFamily="34" charset="-122"/>
                <a:ea typeface="Microsoft YaHei" panose="020B0503020204020204" pitchFamily="34" charset="-122"/>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a:lnSpc>
                <a:spcPct val="150000"/>
              </a:lnSpc>
            </a:pPr>
            <a:r>
              <a:rPr lang="en-US" altLang="zh-CN" sz="2800" kern="0" dirty="0"/>
              <a:t>Facebook</a:t>
            </a:r>
            <a:r>
              <a:rPr lang="zh-CN" altLang="en-US" sz="2800" kern="0" dirty="0"/>
              <a:t>在主代码仓中，基本上禁止存在短期的功能分支</a:t>
            </a:r>
            <a:r>
              <a:rPr lang="en-US" altLang="zh-CN" sz="2800" kern="0" dirty="0"/>
              <a:t>,Feature Branch</a:t>
            </a:r>
            <a:r>
              <a:rPr lang="zh-CN" altLang="en-US" sz="2800" kern="0" dirty="0"/>
              <a:t>。</a:t>
            </a:r>
            <a:endParaRPr lang="en-US" altLang="zh-CN" sz="2800" kern="0" dirty="0"/>
          </a:p>
        </p:txBody>
      </p:sp>
      <p:sp>
        <p:nvSpPr>
          <p:cNvPr id="8" name="Text Placeholder 2"/>
          <p:cNvSpPr txBox="1"/>
          <p:nvPr/>
        </p:nvSpPr>
        <p:spPr>
          <a:xfrm>
            <a:off x="1457382" y="4707306"/>
            <a:ext cx="18093691" cy="646331"/>
          </a:xfrm>
          <a:prstGeom prst="rect">
            <a:avLst/>
          </a:prstGeom>
        </p:spPr>
        <p:txBody>
          <a:bodyPr wrap="square" lIns="0" tIns="0" rIns="0" bIns="0">
            <a:spAutoFit/>
          </a:bodyPr>
          <a:lstStyle>
            <a:lvl1pPr marL="0">
              <a:defRPr sz="5400" b="0" i="0">
                <a:solidFill>
                  <a:schemeClr val="bg1"/>
                </a:solidFill>
                <a:latin typeface="Microsoft YaHei" panose="020B0503020204020204" pitchFamily="34" charset="-122"/>
                <a:ea typeface="Microsoft YaHei" panose="020B0503020204020204" pitchFamily="34" charset="-122"/>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a:lnSpc>
                <a:spcPct val="150000"/>
              </a:lnSpc>
            </a:pPr>
            <a:r>
              <a:rPr lang="zh-CN" altLang="en-US" sz="2800" kern="0" dirty="0"/>
              <a:t>代码合并回</a:t>
            </a:r>
            <a:r>
              <a:rPr lang="en-US" altLang="zh-CN" sz="2800" kern="0" dirty="0"/>
              <a:t>Master</a:t>
            </a:r>
            <a:r>
              <a:rPr lang="zh-CN" altLang="en-US" sz="2800" kern="0" dirty="0"/>
              <a:t>的时候，有</a:t>
            </a:r>
            <a:r>
              <a:rPr lang="en-US" altLang="zh-CN" sz="2800" kern="0" dirty="0"/>
              <a:t>Rebase</a:t>
            </a:r>
            <a:r>
              <a:rPr lang="zh-CN" altLang="en-US" sz="2800" kern="0" dirty="0"/>
              <a:t>和</a:t>
            </a:r>
            <a:r>
              <a:rPr lang="en-US" altLang="zh-CN" sz="2800" kern="0" dirty="0"/>
              <a:t>Merge</a:t>
            </a:r>
            <a:r>
              <a:rPr lang="zh-CN" altLang="en-US" sz="2800" kern="0" dirty="0"/>
              <a:t>两种，</a:t>
            </a:r>
            <a:r>
              <a:rPr lang="en-US" altLang="zh-CN" sz="2800" kern="0" dirty="0"/>
              <a:t> Facebook</a:t>
            </a:r>
            <a:r>
              <a:rPr lang="zh-CN" altLang="en-US" sz="2800" kern="0" dirty="0"/>
              <a:t>选择的是</a:t>
            </a:r>
            <a:r>
              <a:rPr lang="en-US" altLang="zh-CN" sz="2800" kern="0" dirty="0"/>
              <a:t>Rebase</a:t>
            </a:r>
            <a:endParaRPr lang="en-US" altLang="zh-CN" sz="2800" kern="0" dirty="0"/>
          </a:p>
        </p:txBody>
      </p:sp>
      <p:pic>
        <p:nvPicPr>
          <p:cNvPr id="4" name="图片 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4032250" y="5578475"/>
            <a:ext cx="10058400" cy="5464223"/>
          </a:xfrm>
          <a:prstGeom prst="flowChartAlternateProcess">
            <a:avLst/>
          </a:prstGeom>
        </p:spPr>
      </p:pic>
      <p:sp>
        <p:nvSpPr>
          <p:cNvPr id="10" name="Text Placeholder 2"/>
          <p:cNvSpPr txBox="1"/>
          <p:nvPr/>
        </p:nvSpPr>
        <p:spPr>
          <a:xfrm>
            <a:off x="14624050" y="6954192"/>
            <a:ext cx="5142279" cy="2769989"/>
          </a:xfrm>
          <a:prstGeom prst="rect">
            <a:avLst/>
          </a:prstGeom>
        </p:spPr>
        <p:txBody>
          <a:bodyPr wrap="square" lIns="0" tIns="0" rIns="0" bIns="0">
            <a:spAutoFit/>
          </a:bodyPr>
          <a:lstStyle>
            <a:lvl1pPr marL="0">
              <a:defRPr sz="5400" b="0" i="0">
                <a:solidFill>
                  <a:schemeClr val="bg1"/>
                </a:solidFill>
                <a:latin typeface="Microsoft YaHei" panose="020B0503020204020204" pitchFamily="34" charset="-122"/>
                <a:ea typeface="Microsoft YaHei" panose="020B0503020204020204" pitchFamily="34" charset="-122"/>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a:lnSpc>
                <a:spcPct val="150000"/>
              </a:lnSpc>
            </a:pPr>
            <a:r>
              <a:rPr lang="zh-CN" altLang="en-US" sz="2400" kern="0" dirty="0">
                <a:solidFill>
                  <a:srgbClr val="FFC000"/>
                </a:solidFill>
              </a:rPr>
              <a:t>分支方式：</a:t>
            </a:r>
            <a:endParaRPr lang="en-US" altLang="zh-CN" sz="2400" kern="0" dirty="0">
              <a:solidFill>
                <a:srgbClr val="FFC000"/>
              </a:solidFill>
            </a:endParaRPr>
          </a:p>
          <a:p>
            <a:pPr>
              <a:lnSpc>
                <a:spcPct val="150000"/>
              </a:lnSpc>
            </a:pPr>
            <a:r>
              <a:rPr lang="en-US" altLang="zh-CN" sz="2400" kern="0" dirty="0">
                <a:solidFill>
                  <a:srgbClr val="FFC000"/>
                </a:solidFill>
              </a:rPr>
              <a:t>1</a:t>
            </a:r>
            <a:r>
              <a:rPr lang="zh-CN" altLang="en-US" sz="2400" kern="0" dirty="0">
                <a:solidFill>
                  <a:srgbClr val="FFC000"/>
                </a:solidFill>
              </a:rPr>
              <a:t>、主干开发的分支管理策略；</a:t>
            </a:r>
            <a:endParaRPr lang="en-US" altLang="zh-CN" sz="2400" kern="0" dirty="0">
              <a:solidFill>
                <a:srgbClr val="FFC000"/>
              </a:solidFill>
            </a:endParaRPr>
          </a:p>
          <a:p>
            <a:pPr>
              <a:lnSpc>
                <a:spcPct val="150000"/>
              </a:lnSpc>
            </a:pPr>
            <a:r>
              <a:rPr lang="en-US" altLang="zh-CN" sz="2400" kern="0" dirty="0">
                <a:solidFill>
                  <a:schemeClr val="accent6">
                    <a:lumMod val="75000"/>
                  </a:schemeClr>
                </a:solidFill>
              </a:rPr>
              <a:t>2</a:t>
            </a:r>
            <a:r>
              <a:rPr lang="zh-CN" altLang="en-US" sz="2400" kern="0" dirty="0">
                <a:solidFill>
                  <a:schemeClr val="accent6">
                    <a:lumMod val="75000"/>
                  </a:schemeClr>
                </a:solidFill>
              </a:rPr>
              <a:t>、</a:t>
            </a:r>
            <a:r>
              <a:rPr lang="en-US" altLang="zh-CN" sz="2400" kern="0" dirty="0" err="1">
                <a:solidFill>
                  <a:schemeClr val="accent6">
                    <a:lumMod val="75000"/>
                  </a:schemeClr>
                </a:solidFill>
              </a:rPr>
              <a:t>Git</a:t>
            </a:r>
            <a:r>
              <a:rPr lang="en-US" altLang="zh-CN" sz="2400" kern="0" dirty="0">
                <a:solidFill>
                  <a:schemeClr val="accent6">
                    <a:lumMod val="75000"/>
                  </a:schemeClr>
                </a:solidFill>
              </a:rPr>
              <a:t>-Flow</a:t>
            </a:r>
            <a:r>
              <a:rPr lang="zh-CN" altLang="en-US" sz="2400" kern="0" dirty="0">
                <a:solidFill>
                  <a:schemeClr val="accent6">
                    <a:lumMod val="75000"/>
                  </a:schemeClr>
                </a:solidFill>
              </a:rPr>
              <a:t>工作流；</a:t>
            </a:r>
            <a:endParaRPr lang="en-US" altLang="zh-CN" sz="2400" kern="0" dirty="0">
              <a:solidFill>
                <a:schemeClr val="accent6">
                  <a:lumMod val="75000"/>
                </a:schemeClr>
              </a:solidFill>
            </a:endParaRPr>
          </a:p>
          <a:p>
            <a:pPr>
              <a:lnSpc>
                <a:spcPct val="150000"/>
              </a:lnSpc>
            </a:pPr>
            <a:r>
              <a:rPr lang="en-US" altLang="zh-CN" sz="2400" kern="0" dirty="0">
                <a:solidFill>
                  <a:schemeClr val="accent6">
                    <a:lumMod val="75000"/>
                  </a:schemeClr>
                </a:solidFill>
              </a:rPr>
              <a:t>3</a:t>
            </a:r>
            <a:r>
              <a:rPr lang="zh-CN" altLang="en-US" sz="2400" kern="0" dirty="0">
                <a:solidFill>
                  <a:schemeClr val="accent6">
                    <a:lumMod val="75000"/>
                  </a:schemeClr>
                </a:solidFill>
              </a:rPr>
              <a:t>、</a:t>
            </a:r>
            <a:r>
              <a:rPr lang="en-US" altLang="zh-CN" sz="2400" kern="0" dirty="0">
                <a:solidFill>
                  <a:schemeClr val="accent6">
                    <a:lumMod val="75000"/>
                  </a:schemeClr>
                </a:solidFill>
              </a:rPr>
              <a:t>Fork-merge</a:t>
            </a:r>
            <a:r>
              <a:rPr lang="zh-CN" altLang="en-US" sz="2400" kern="0" dirty="0">
                <a:solidFill>
                  <a:schemeClr val="accent6">
                    <a:lumMod val="75000"/>
                  </a:schemeClr>
                </a:solidFill>
              </a:rPr>
              <a:t>工作流；</a:t>
            </a:r>
            <a:endParaRPr lang="en-US" altLang="zh-CN" sz="2400" kern="0" dirty="0">
              <a:solidFill>
                <a:schemeClr val="accent6">
                  <a:lumMod val="75000"/>
                </a:schemeClr>
              </a:solidFill>
            </a:endParaRPr>
          </a:p>
          <a:p>
            <a:pPr>
              <a:lnSpc>
                <a:spcPct val="150000"/>
              </a:lnSpc>
            </a:pPr>
            <a:r>
              <a:rPr lang="en-US" altLang="zh-CN" sz="2400" kern="0" dirty="0">
                <a:solidFill>
                  <a:schemeClr val="accent6">
                    <a:lumMod val="75000"/>
                  </a:schemeClr>
                </a:solidFill>
              </a:rPr>
              <a:t>4</a:t>
            </a:r>
            <a:r>
              <a:rPr lang="zh-CN" altLang="en-US" sz="2400" kern="0" dirty="0">
                <a:solidFill>
                  <a:schemeClr val="accent6">
                    <a:lumMod val="75000"/>
                  </a:schemeClr>
                </a:solidFill>
              </a:rPr>
              <a:t>、灵活的功能分支组合成发布分支；</a:t>
            </a:r>
            <a:endParaRPr lang="zh-CN" altLang="en-US" sz="2400" kern="0" dirty="0">
              <a:solidFill>
                <a:schemeClr val="accent6">
                  <a:lumMod val="75000"/>
                </a:schemeClr>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05205" y="1006475"/>
            <a:ext cx="18093690" cy="923330"/>
          </a:xfrm>
        </p:spPr>
        <p:txBody>
          <a:bodyPr wrap="square" lIns="0" tIns="0" rIns="0" bIns="0">
            <a:spAutoFit/>
          </a:bodyPr>
          <a:lstStyle/>
          <a:p>
            <a:r>
              <a:rPr lang="en-US" altLang="zh-CN" sz="6000" dirty="0"/>
              <a:t>Code Review</a:t>
            </a:r>
            <a:endParaRPr lang="zh-CN" altLang="en-US" sz="6000" dirty="0"/>
          </a:p>
        </p:txBody>
      </p:sp>
      <p:sp>
        <p:nvSpPr>
          <p:cNvPr id="3" name="文本占位符 2"/>
          <p:cNvSpPr>
            <a:spLocks noGrp="1"/>
          </p:cNvSpPr>
          <p:nvPr>
            <p:ph type="body" idx="1"/>
          </p:nvPr>
        </p:nvSpPr>
        <p:spPr>
          <a:xfrm>
            <a:off x="1005204" y="2911475"/>
            <a:ext cx="18093691" cy="1661993"/>
          </a:xfrm>
        </p:spPr>
        <p:txBody>
          <a:bodyPr/>
          <a:lstStyle/>
          <a:p>
            <a:r>
              <a:rPr lang="zh-CN" altLang="en-US" sz="3600" dirty="0"/>
              <a:t>按照审查方式，分为：</a:t>
            </a:r>
            <a:endParaRPr lang="en-US" altLang="zh-CN" sz="3600" dirty="0"/>
          </a:p>
          <a:p>
            <a:pPr marL="685800" indent="-685800">
              <a:buFont typeface="Wingdings" panose="05000000000000000000" pitchFamily="2" charset="2"/>
              <a:buChar char="ü"/>
            </a:pPr>
            <a:r>
              <a:rPr lang="zh-CN" altLang="en-US" sz="3600" dirty="0"/>
              <a:t>工具辅助的线下异步审查（</a:t>
            </a:r>
            <a:r>
              <a:rPr lang="en-US" altLang="zh-CN" sz="3600" dirty="0" err="1"/>
              <a:t>GitHub</a:t>
            </a:r>
            <a:r>
              <a:rPr lang="zh-CN" altLang="en-US" sz="3600" dirty="0"/>
              <a:t>、</a:t>
            </a:r>
            <a:r>
              <a:rPr lang="en-US" altLang="zh-CN" sz="3600" dirty="0" err="1"/>
              <a:t>Gitlab</a:t>
            </a:r>
            <a:r>
              <a:rPr lang="zh-CN" altLang="en-US" sz="3600" dirty="0"/>
              <a:t>，</a:t>
            </a:r>
            <a:r>
              <a:rPr lang="en-US" altLang="zh-CN" sz="3600" dirty="0" err="1"/>
              <a:t>Gerrit</a:t>
            </a:r>
            <a:r>
              <a:rPr lang="zh-CN" altLang="en-US" sz="3600" dirty="0"/>
              <a:t>，</a:t>
            </a:r>
            <a:r>
              <a:rPr lang="en-US" altLang="zh-CN" sz="3600" dirty="0" err="1">
                <a:solidFill>
                  <a:srgbClr val="FFC000"/>
                </a:solidFill>
              </a:rPr>
              <a:t>Phabricator</a:t>
            </a:r>
            <a:r>
              <a:rPr lang="zh-CN" altLang="en-US" sz="3600" dirty="0"/>
              <a:t>）</a:t>
            </a:r>
            <a:endParaRPr lang="en-US" altLang="zh-CN" sz="3600" dirty="0"/>
          </a:p>
          <a:p>
            <a:pPr marL="685800" indent="-685800">
              <a:buFont typeface="Wingdings" panose="05000000000000000000" pitchFamily="2" charset="2"/>
              <a:buChar char="ü"/>
            </a:pPr>
            <a:r>
              <a:rPr lang="zh-CN" altLang="en-US" sz="3600" dirty="0"/>
              <a:t>面对面审查两类 （高效，快，适合架构问题讨论。结对编程）</a:t>
            </a:r>
            <a:endParaRPr lang="zh-CN" altLang="en-US" sz="3600" dirty="0"/>
          </a:p>
        </p:txBody>
      </p:sp>
      <p:sp>
        <p:nvSpPr>
          <p:cNvPr id="4" name="矩形 3"/>
          <p:cNvSpPr/>
          <p:nvPr/>
        </p:nvSpPr>
        <p:spPr>
          <a:xfrm>
            <a:off x="998854" y="5285938"/>
            <a:ext cx="17739996" cy="5078313"/>
          </a:xfrm>
          <a:prstGeom prst="rect">
            <a:avLst/>
          </a:prstGeom>
        </p:spPr>
        <p:txBody>
          <a:bodyPr wrap="square">
            <a:spAutoFit/>
          </a:bodyPr>
          <a:lstStyle/>
          <a:p>
            <a:pPr>
              <a:lnSpc>
                <a:spcPct val="150000"/>
              </a:lnSpc>
            </a:pPr>
            <a:r>
              <a:rPr lang="en-US" altLang="zh-CN" sz="3600" dirty="0">
                <a:solidFill>
                  <a:schemeClr val="bg1"/>
                </a:solidFill>
                <a:latin typeface="微软雅黑" panose="020B0503020204020204" pitchFamily="34" charset="-122"/>
                <a:ea typeface="微软雅黑" panose="020B0503020204020204" pitchFamily="34" charset="-122"/>
              </a:rPr>
              <a:t>Facebook</a:t>
            </a:r>
            <a:r>
              <a:rPr lang="zh-CN" altLang="en-US" sz="3600" dirty="0">
                <a:solidFill>
                  <a:schemeClr val="bg1"/>
                </a:solidFill>
                <a:latin typeface="微软雅黑" panose="020B0503020204020204" pitchFamily="34" charset="-122"/>
                <a:ea typeface="微软雅黑" panose="020B0503020204020204" pitchFamily="34" charset="-122"/>
              </a:rPr>
              <a:t>的</a:t>
            </a:r>
            <a:r>
              <a:rPr lang="en-US" altLang="zh-CN" sz="3600" dirty="0">
                <a:solidFill>
                  <a:schemeClr val="bg1"/>
                </a:solidFill>
                <a:latin typeface="微软雅黑" panose="020B0503020204020204" pitchFamily="34" charset="-122"/>
                <a:ea typeface="微软雅黑" panose="020B0503020204020204" pitchFamily="34" charset="-122"/>
              </a:rPr>
              <a:t>code review</a:t>
            </a:r>
            <a:r>
              <a:rPr lang="zh-CN" altLang="en-US" sz="3600" dirty="0">
                <a:solidFill>
                  <a:schemeClr val="bg1"/>
                </a:solidFill>
                <a:latin typeface="微软雅黑" panose="020B0503020204020204" pitchFamily="34" charset="-122"/>
                <a:ea typeface="微软雅黑" panose="020B0503020204020204" pitchFamily="34" charset="-122"/>
              </a:rPr>
              <a:t>做得非常好，里面还加了很多辅助工具，比如</a:t>
            </a:r>
            <a:r>
              <a:rPr lang="en-US" altLang="zh-CN" sz="3600" dirty="0">
                <a:solidFill>
                  <a:schemeClr val="bg1"/>
                </a:solidFill>
                <a:latin typeface="微软雅黑" panose="020B0503020204020204" pitchFamily="34" charset="-122"/>
                <a:ea typeface="微软雅黑" panose="020B0503020204020204" pitchFamily="34" charset="-122"/>
              </a:rPr>
              <a:t>Lint</a:t>
            </a:r>
            <a:r>
              <a:rPr lang="zh-CN" altLang="en-US" sz="3600" dirty="0">
                <a:solidFill>
                  <a:schemeClr val="bg1"/>
                </a:solidFill>
                <a:latin typeface="微软雅黑" panose="020B0503020204020204" pitchFamily="34" charset="-122"/>
                <a:ea typeface="微软雅黑" panose="020B0503020204020204" pitchFamily="34" charset="-122"/>
              </a:rPr>
              <a:t>，</a:t>
            </a:r>
            <a:r>
              <a:rPr lang="en-US" altLang="zh-CN" sz="3600" dirty="0">
                <a:solidFill>
                  <a:schemeClr val="bg1"/>
                </a:solidFill>
                <a:latin typeface="微软雅黑" panose="020B0503020204020204" pitchFamily="34" charset="-122"/>
                <a:ea typeface="微软雅黑" panose="020B0503020204020204" pitchFamily="34" charset="-122"/>
              </a:rPr>
              <a:t>CI</a:t>
            </a:r>
            <a:r>
              <a:rPr lang="zh-CN" altLang="en-US" sz="3600" dirty="0">
                <a:solidFill>
                  <a:schemeClr val="bg1"/>
                </a:solidFill>
                <a:latin typeface="微软雅黑" panose="020B0503020204020204" pitchFamily="34" charset="-122"/>
                <a:ea typeface="微软雅黑" panose="020B0503020204020204" pitchFamily="34" charset="-122"/>
              </a:rPr>
              <a:t>等等，保证能够在</a:t>
            </a:r>
            <a:r>
              <a:rPr lang="en-US" altLang="zh-CN" sz="3600" dirty="0">
                <a:solidFill>
                  <a:schemeClr val="bg1"/>
                </a:solidFill>
                <a:latin typeface="微软雅黑" panose="020B0503020204020204" pitchFamily="34" charset="-122"/>
                <a:ea typeface="微软雅黑" panose="020B0503020204020204" pitchFamily="34" charset="-122"/>
              </a:rPr>
              <a:t>review</a:t>
            </a:r>
            <a:r>
              <a:rPr lang="zh-CN" altLang="en-US" sz="3600" dirty="0">
                <a:solidFill>
                  <a:schemeClr val="bg1"/>
                </a:solidFill>
                <a:latin typeface="微软雅黑" panose="020B0503020204020204" pitchFamily="34" charset="-122"/>
                <a:ea typeface="微软雅黑" panose="020B0503020204020204" pitchFamily="34" charset="-122"/>
              </a:rPr>
              <a:t>的时候尽量可以拿到和线上实际运行近似的效果。</a:t>
            </a:r>
            <a:endParaRPr lang="en-US" altLang="zh-CN" sz="3600" dirty="0">
              <a:solidFill>
                <a:schemeClr val="bg1"/>
              </a:solidFill>
              <a:latin typeface="微软雅黑" panose="020B0503020204020204" pitchFamily="34" charset="-122"/>
              <a:ea typeface="微软雅黑" panose="020B0503020204020204" pitchFamily="34" charset="-122"/>
            </a:endParaRPr>
          </a:p>
          <a:p>
            <a:pPr>
              <a:lnSpc>
                <a:spcPct val="150000"/>
              </a:lnSpc>
            </a:pPr>
            <a:r>
              <a:rPr lang="en-US" altLang="zh-CN" sz="3600" dirty="0">
                <a:solidFill>
                  <a:schemeClr val="bg1"/>
                </a:solidFill>
                <a:latin typeface="微软雅黑" panose="020B0503020204020204" pitchFamily="34" charset="-122"/>
                <a:ea typeface="微软雅黑" panose="020B0503020204020204" pitchFamily="34" charset="-122"/>
              </a:rPr>
              <a:t>Facebook</a:t>
            </a:r>
            <a:r>
              <a:rPr lang="zh-CN" altLang="en-US" sz="3600" dirty="0">
                <a:solidFill>
                  <a:schemeClr val="bg1"/>
                </a:solidFill>
                <a:latin typeface="微软雅黑" panose="020B0503020204020204" pitchFamily="34" charset="-122"/>
                <a:ea typeface="微软雅黑" panose="020B0503020204020204" pitchFamily="34" charset="-122"/>
              </a:rPr>
              <a:t>任意两个工程师，一个人提交代码改动，另一个人</a:t>
            </a:r>
            <a:r>
              <a:rPr lang="en-US" altLang="zh-CN" sz="3600" dirty="0">
                <a:solidFill>
                  <a:schemeClr val="bg1"/>
                </a:solidFill>
                <a:latin typeface="微软雅黑" panose="020B0503020204020204" pitchFamily="34" charset="-122"/>
                <a:ea typeface="微软雅黑" panose="020B0503020204020204" pitchFamily="34" charset="-122"/>
              </a:rPr>
              <a:t>review</a:t>
            </a:r>
            <a:r>
              <a:rPr lang="zh-CN" altLang="en-US" sz="3600" dirty="0">
                <a:solidFill>
                  <a:schemeClr val="bg1"/>
                </a:solidFill>
                <a:latin typeface="微软雅黑" panose="020B0503020204020204" pitchFamily="34" charset="-122"/>
                <a:ea typeface="微软雅黑" panose="020B0503020204020204" pitchFamily="34" charset="-122"/>
              </a:rPr>
              <a:t>通过了，这个改动就可以上线了。你敢不提交</a:t>
            </a:r>
            <a:r>
              <a:rPr lang="en-US" altLang="zh-CN" sz="3600" dirty="0">
                <a:solidFill>
                  <a:schemeClr val="bg1"/>
                </a:solidFill>
                <a:latin typeface="微软雅黑" panose="020B0503020204020204" pitchFamily="34" charset="-122"/>
                <a:ea typeface="微软雅黑" panose="020B0503020204020204" pitchFamily="34" charset="-122"/>
              </a:rPr>
              <a:t>code review</a:t>
            </a:r>
            <a:r>
              <a:rPr lang="zh-CN" altLang="en-US" sz="3600" dirty="0">
                <a:solidFill>
                  <a:schemeClr val="bg1"/>
                </a:solidFill>
                <a:latin typeface="微软雅黑" panose="020B0503020204020204" pitchFamily="34" charset="-122"/>
                <a:ea typeface="微软雅黑" panose="020B0503020204020204" pitchFamily="34" charset="-122"/>
              </a:rPr>
              <a:t>吗？你对自己的提交的改动和</a:t>
            </a:r>
            <a:r>
              <a:rPr lang="en-US" altLang="zh-CN" sz="3600" dirty="0">
                <a:solidFill>
                  <a:schemeClr val="bg1"/>
                </a:solidFill>
                <a:latin typeface="微软雅黑" panose="020B0503020204020204" pitchFamily="34" charset="-122"/>
                <a:ea typeface="微软雅黑" panose="020B0503020204020204" pitchFamily="34" charset="-122"/>
              </a:rPr>
              <a:t>review</a:t>
            </a:r>
            <a:r>
              <a:rPr lang="zh-CN" altLang="en-US" sz="3600" dirty="0">
                <a:solidFill>
                  <a:schemeClr val="bg1"/>
                </a:solidFill>
                <a:latin typeface="微软雅黑" panose="020B0503020204020204" pitchFamily="34" charset="-122"/>
                <a:ea typeface="微软雅黑" panose="020B0503020204020204" pitchFamily="34" charset="-122"/>
              </a:rPr>
              <a:t>别人的代码能不负责吗？好了算你的，坏了也算你的，需要担当结果，对质量的要求就会成倍的提升。</a:t>
            </a:r>
            <a:endParaRPr lang="zh-CN" altLang="en-US" sz="36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05205" y="1006475"/>
            <a:ext cx="18093690" cy="923330"/>
          </a:xfrm>
        </p:spPr>
        <p:txBody>
          <a:bodyPr wrap="square" lIns="0" tIns="0" rIns="0" bIns="0">
            <a:spAutoFit/>
          </a:bodyPr>
          <a:lstStyle/>
          <a:p>
            <a:r>
              <a:rPr lang="en-US" altLang="zh-CN" sz="6000" dirty="0"/>
              <a:t>Facebook</a:t>
            </a:r>
            <a:r>
              <a:rPr lang="zh-CN" altLang="en-US" sz="6000" dirty="0"/>
              <a:t>的测试</a:t>
            </a:r>
            <a:endParaRPr lang="zh-CN" altLang="en-US" sz="6000" dirty="0"/>
          </a:p>
        </p:txBody>
      </p:sp>
      <p:sp>
        <p:nvSpPr>
          <p:cNvPr id="3" name="文本占位符 2"/>
          <p:cNvSpPr>
            <a:spLocks noGrp="1"/>
          </p:cNvSpPr>
          <p:nvPr>
            <p:ph type="body" idx="1"/>
          </p:nvPr>
        </p:nvSpPr>
        <p:spPr>
          <a:xfrm>
            <a:off x="1034950" y="7254875"/>
            <a:ext cx="18093691" cy="2708434"/>
          </a:xfrm>
        </p:spPr>
        <p:txBody>
          <a:bodyPr/>
          <a:lstStyle/>
          <a:p>
            <a:r>
              <a:rPr lang="en-US" altLang="zh-CN" sz="4400" dirty="0"/>
              <a:t>Facebook</a:t>
            </a:r>
            <a:r>
              <a:rPr lang="zh-CN" altLang="en-US" sz="4400" dirty="0"/>
              <a:t>采用的是全栈开发，场景主要是，通过运维团队提供工具和支持，让开发人员尽量参与到运维工作中去，让测试团队转型，进行哦肝功能就开发，并更多的去支持专项测试，比如性能测试、安全测试等，通过使能的办法，让开发人员完成功能测试，包括单元测试、集成测试等。</a:t>
            </a:r>
            <a:endParaRPr lang="zh-CN" altLang="en-US" sz="4400" dirty="0"/>
          </a:p>
        </p:txBody>
      </p:sp>
      <p:sp>
        <p:nvSpPr>
          <p:cNvPr id="4" name="左箭头 3"/>
          <p:cNvSpPr/>
          <p:nvPr/>
        </p:nvSpPr>
        <p:spPr>
          <a:xfrm>
            <a:off x="527050" y="3678722"/>
            <a:ext cx="6686550" cy="1048218"/>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右箭头 4"/>
          <p:cNvSpPr/>
          <p:nvPr/>
        </p:nvSpPr>
        <p:spPr>
          <a:xfrm>
            <a:off x="9366250" y="3673475"/>
            <a:ext cx="7543800" cy="98741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3498850" y="2835275"/>
            <a:ext cx="2286000" cy="584775"/>
          </a:xfrm>
          <a:prstGeom prst="rect">
            <a:avLst/>
          </a:prstGeom>
          <a:noFill/>
        </p:spPr>
        <p:txBody>
          <a:bodyPr wrap="square" rtlCol="0">
            <a:spAutoFit/>
          </a:bodyPr>
          <a:lstStyle/>
          <a:p>
            <a:r>
              <a:rPr lang="zh-CN" altLang="en-US" sz="3200" dirty="0">
                <a:solidFill>
                  <a:schemeClr val="bg1"/>
                </a:solidFill>
                <a:latin typeface="微软雅黑" panose="020B0503020204020204" pitchFamily="34" charset="-122"/>
                <a:ea typeface="微软雅黑" panose="020B0503020204020204" pitchFamily="34" charset="-122"/>
              </a:rPr>
              <a:t>测试左移</a:t>
            </a:r>
            <a:endParaRPr lang="zh-CN" altLang="en-US" sz="3200" dirty="0">
              <a:solidFill>
                <a:schemeClr val="bg1"/>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9303753" y="2835274"/>
            <a:ext cx="2286000" cy="584775"/>
          </a:xfrm>
          <a:prstGeom prst="rect">
            <a:avLst/>
          </a:prstGeom>
          <a:noFill/>
        </p:spPr>
        <p:txBody>
          <a:bodyPr wrap="square" rtlCol="0">
            <a:spAutoFit/>
          </a:bodyPr>
          <a:lstStyle/>
          <a:p>
            <a:r>
              <a:rPr lang="zh-CN" altLang="en-US" sz="3200" dirty="0">
                <a:solidFill>
                  <a:schemeClr val="bg1"/>
                </a:solidFill>
                <a:latin typeface="微软雅黑" panose="020B0503020204020204" pitchFamily="34" charset="-122"/>
                <a:ea typeface="微软雅黑" panose="020B0503020204020204" pitchFamily="34" charset="-122"/>
              </a:rPr>
              <a:t>测试右移</a:t>
            </a:r>
            <a:endParaRPr lang="zh-CN" altLang="en-US" sz="3200" dirty="0">
              <a:solidFill>
                <a:schemeClr val="bg1"/>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755650" y="5048131"/>
            <a:ext cx="6457950" cy="584775"/>
          </a:xfrm>
          <a:prstGeom prst="rect">
            <a:avLst/>
          </a:prstGeom>
          <a:noFill/>
        </p:spPr>
        <p:txBody>
          <a:bodyPr wrap="square" rtlCol="0">
            <a:spAutoFit/>
          </a:bodyPr>
          <a:lstStyle/>
          <a:p>
            <a:r>
              <a:rPr lang="zh-CN" altLang="en-US" sz="3200" dirty="0">
                <a:solidFill>
                  <a:schemeClr val="bg1"/>
                </a:solidFill>
                <a:latin typeface="微软雅黑" panose="020B0503020204020204" pitchFamily="34" charset="-122"/>
                <a:ea typeface="微软雅黑" panose="020B0503020204020204" pitchFamily="34" charset="-122"/>
              </a:rPr>
              <a:t>向左扩展到产品设计、开发流程中</a:t>
            </a:r>
            <a:endParaRPr lang="zh-CN" altLang="en-US" sz="3200" dirty="0">
              <a:solidFill>
                <a:schemeClr val="bg1"/>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9235240" y="4899766"/>
            <a:ext cx="6150810" cy="584775"/>
          </a:xfrm>
          <a:prstGeom prst="rect">
            <a:avLst/>
          </a:prstGeom>
          <a:noFill/>
        </p:spPr>
        <p:txBody>
          <a:bodyPr wrap="square" rtlCol="0">
            <a:spAutoFit/>
          </a:bodyPr>
          <a:lstStyle/>
          <a:p>
            <a:r>
              <a:rPr lang="zh-CN" altLang="en-US" sz="3200" dirty="0">
                <a:solidFill>
                  <a:schemeClr val="bg1"/>
                </a:solidFill>
                <a:latin typeface="微软雅黑" panose="020B0503020204020204" pitchFamily="34" charset="-122"/>
                <a:ea typeface="微软雅黑" panose="020B0503020204020204" pitchFamily="34" charset="-122"/>
              </a:rPr>
              <a:t>向右扩展到发布、生产流程中</a:t>
            </a:r>
            <a:endParaRPr lang="zh-CN" altLang="en-US" sz="32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2971" y="633685"/>
            <a:ext cx="18093690" cy="923330"/>
          </a:xfrm>
        </p:spPr>
        <p:txBody>
          <a:bodyPr wrap="square" lIns="0" tIns="0" rIns="0" bIns="0">
            <a:spAutoFit/>
          </a:bodyPr>
          <a:lstStyle/>
          <a:p>
            <a:r>
              <a:rPr lang="zh-CN" altLang="en-US" sz="6000" dirty="0"/>
              <a:t>持续集成、持续交付、持续部署</a:t>
            </a:r>
            <a:endParaRPr lang="zh-CN" altLang="en-US" sz="6000" dirty="0"/>
          </a:p>
        </p:txBody>
      </p:sp>
      <p:sp>
        <p:nvSpPr>
          <p:cNvPr id="13" name="Text Placeholder 2"/>
          <p:cNvSpPr txBox="1"/>
          <p:nvPr/>
        </p:nvSpPr>
        <p:spPr>
          <a:xfrm>
            <a:off x="1042970" y="1783087"/>
            <a:ext cx="18093691" cy="1390317"/>
          </a:xfrm>
          <a:prstGeom prst="rect">
            <a:avLst/>
          </a:prstGeom>
        </p:spPr>
        <p:txBody>
          <a:bodyPr wrap="square" lIns="0" tIns="0" rIns="0" bIns="0">
            <a:spAutoFit/>
          </a:bodyPr>
          <a:lstStyle>
            <a:lvl1pPr marL="0">
              <a:defRPr sz="5400" b="0" i="0">
                <a:solidFill>
                  <a:schemeClr val="bg1"/>
                </a:solidFill>
                <a:latin typeface="Microsoft YaHei" panose="020B0503020204020204" pitchFamily="34" charset="-122"/>
                <a:ea typeface="Microsoft YaHei" panose="020B0503020204020204" pitchFamily="34" charset="-122"/>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a:lnSpc>
                <a:spcPct val="150000"/>
              </a:lnSpc>
            </a:pPr>
            <a:r>
              <a:rPr lang="zh-CN" altLang="en-US" sz="3200" kern="0" dirty="0"/>
              <a:t>持续集成、持续交付、持续部署在实现上的本质是：让每一个变更都经过一条自动化的检验流水线，来检查每一个变更的质量，通过就进入下一个阶段。</a:t>
            </a:r>
            <a:endParaRPr lang="en-US" altLang="zh-CN" sz="3200" kern="0" dirty="0"/>
          </a:p>
        </p:txBody>
      </p:sp>
      <p:pic>
        <p:nvPicPr>
          <p:cNvPr id="3" name="图片 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4413250" y="5807075"/>
            <a:ext cx="10058400" cy="5244853"/>
          </a:xfrm>
          <a:prstGeom prst="flowChartAlternateProcess">
            <a:avLst/>
          </a:prstGeom>
        </p:spPr>
      </p:pic>
      <p:sp>
        <p:nvSpPr>
          <p:cNvPr id="15" name="Text Placeholder 2"/>
          <p:cNvSpPr txBox="1"/>
          <p:nvPr/>
        </p:nvSpPr>
        <p:spPr>
          <a:xfrm>
            <a:off x="1068704" y="3399476"/>
            <a:ext cx="17145000" cy="2128981"/>
          </a:xfrm>
          <a:prstGeom prst="rect">
            <a:avLst/>
          </a:prstGeom>
        </p:spPr>
        <p:txBody>
          <a:bodyPr wrap="square" lIns="0" tIns="0" rIns="0" bIns="0">
            <a:spAutoFit/>
          </a:bodyPr>
          <a:lstStyle>
            <a:lvl1pPr marL="0">
              <a:defRPr sz="5400" b="0" i="0">
                <a:solidFill>
                  <a:schemeClr val="bg1"/>
                </a:solidFill>
                <a:latin typeface="Microsoft YaHei" panose="020B0503020204020204" pitchFamily="34" charset="-122"/>
                <a:ea typeface="Microsoft YaHei" panose="020B0503020204020204" pitchFamily="34" charset="-122"/>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a:lnSpc>
                <a:spcPct val="150000"/>
              </a:lnSpc>
            </a:pPr>
            <a:r>
              <a:rPr lang="zh-CN" altLang="en-US" sz="3200" kern="0" dirty="0"/>
              <a:t>原则一、流水线的测试要尽量完整。</a:t>
            </a:r>
            <a:endParaRPr lang="en-US" altLang="zh-CN" sz="3200" kern="0" dirty="0"/>
          </a:p>
          <a:p>
            <a:pPr>
              <a:lnSpc>
                <a:spcPct val="150000"/>
              </a:lnSpc>
            </a:pPr>
            <a:r>
              <a:rPr lang="zh-CN" altLang="en-US" sz="3200" kern="0" dirty="0"/>
              <a:t>原则二、流水线的运行速度一定要快；</a:t>
            </a:r>
            <a:endParaRPr lang="en-US" altLang="zh-CN" sz="3200" kern="0" dirty="0"/>
          </a:p>
          <a:p>
            <a:pPr>
              <a:lnSpc>
                <a:spcPct val="150000"/>
              </a:lnSpc>
            </a:pPr>
            <a:r>
              <a:rPr lang="zh-CN" altLang="en-US" sz="3200" kern="0" dirty="0"/>
              <a:t>原则三、流水线使用的环境，尽量和生产环境一致；</a:t>
            </a:r>
            <a:endParaRPr lang="en-US" altLang="zh-CN" sz="3200" kern="0" dirty="0"/>
          </a:p>
        </p:txBody>
      </p:sp>
      <p:sp>
        <p:nvSpPr>
          <p:cNvPr id="16" name="Text Placeholder 2"/>
          <p:cNvSpPr txBox="1"/>
          <p:nvPr/>
        </p:nvSpPr>
        <p:spPr>
          <a:xfrm>
            <a:off x="8382850" y="3759799"/>
            <a:ext cx="11499000" cy="430887"/>
          </a:xfrm>
          <a:prstGeom prst="rect">
            <a:avLst/>
          </a:prstGeom>
        </p:spPr>
        <p:txBody>
          <a:bodyPr wrap="square" lIns="0" tIns="0" rIns="0" bIns="0">
            <a:spAutoFit/>
          </a:bodyPr>
          <a:lstStyle>
            <a:lvl1pPr marL="0">
              <a:defRPr sz="5400" b="0" i="0">
                <a:solidFill>
                  <a:schemeClr val="bg1"/>
                </a:solidFill>
                <a:latin typeface="Microsoft YaHei" panose="020B0503020204020204" pitchFamily="34" charset="-122"/>
                <a:ea typeface="Microsoft YaHei" panose="020B0503020204020204" pitchFamily="34" charset="-122"/>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altLang="zh-CN" sz="2800" kern="0" dirty="0">
                <a:solidFill>
                  <a:srgbClr val="FFC000"/>
                </a:solidFill>
              </a:rPr>
              <a:t>Facebook 2009</a:t>
            </a:r>
            <a:r>
              <a:rPr lang="zh-CN" altLang="en-US" sz="2800" kern="0" dirty="0">
                <a:solidFill>
                  <a:srgbClr val="FFC000"/>
                </a:solidFill>
              </a:rPr>
              <a:t>年就建设了顺畅的</a:t>
            </a:r>
            <a:r>
              <a:rPr lang="en-US" altLang="zh-CN" sz="2800" kern="0" dirty="0">
                <a:solidFill>
                  <a:srgbClr val="FFC000"/>
                </a:solidFill>
              </a:rPr>
              <a:t>CI/CD</a:t>
            </a:r>
            <a:r>
              <a:rPr lang="zh-CN" altLang="en-US" sz="2800" kern="0" dirty="0">
                <a:solidFill>
                  <a:srgbClr val="FFC000"/>
                </a:solidFill>
              </a:rPr>
              <a:t>流水线，而且一直在持续改进。</a:t>
            </a:r>
            <a:endParaRPr lang="zh-CN" altLang="en-US" sz="2800" kern="0" dirty="0">
              <a:solidFill>
                <a:srgbClr val="FFC000"/>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05205" y="1006475"/>
            <a:ext cx="18093690" cy="923290"/>
          </a:xfrm>
        </p:spPr>
        <p:txBody>
          <a:bodyPr wrap="square" lIns="0" tIns="0" rIns="0" bIns="0">
            <a:spAutoFit/>
          </a:bodyPr>
          <a:lstStyle/>
          <a:p>
            <a:r>
              <a:rPr lang="zh-CN" altLang="en-US" sz="6000" dirty="0"/>
              <a:t>五颜六色的发布、部署    </a:t>
            </a:r>
            <a:r>
              <a:rPr lang="zh-CN" altLang="en-US" sz="6000" dirty="0">
                <a:solidFill>
                  <a:srgbClr val="FF0000"/>
                </a:solidFill>
              </a:rPr>
              <a:t>这个是从哪里来的</a:t>
            </a:r>
            <a:endParaRPr lang="zh-CN" altLang="en-US" sz="6000" dirty="0">
              <a:solidFill>
                <a:srgbClr val="FF0000"/>
              </a:solidFill>
            </a:endParaRPr>
          </a:p>
        </p:txBody>
      </p:sp>
      <p:sp>
        <p:nvSpPr>
          <p:cNvPr id="3" name="文本占位符 2"/>
          <p:cNvSpPr>
            <a:spLocks noGrp="1"/>
          </p:cNvSpPr>
          <p:nvPr>
            <p:ph type="body" idx="1"/>
          </p:nvPr>
        </p:nvSpPr>
        <p:spPr>
          <a:xfrm>
            <a:off x="1005204" y="2911475"/>
            <a:ext cx="18093691" cy="9140964"/>
          </a:xfrm>
        </p:spPr>
        <p:txBody>
          <a:bodyPr/>
          <a:lstStyle/>
          <a:p>
            <a:pPr>
              <a:lnSpc>
                <a:spcPct val="150000"/>
              </a:lnSpc>
            </a:pPr>
            <a:r>
              <a:rPr lang="zh-CN" altLang="en-US" sz="3600" dirty="0"/>
              <a:t>蓝绿部署：采用两个分开的集群对软件版本进行升级的一种方式，部署模型中包含一个蓝色集群</a:t>
            </a:r>
            <a:r>
              <a:rPr lang="en-US" altLang="zh-CN" sz="3600" dirty="0"/>
              <a:t>A</a:t>
            </a:r>
            <a:r>
              <a:rPr lang="zh-CN" altLang="en-US" sz="3600" dirty="0"/>
              <a:t>和一个绿色集群</a:t>
            </a:r>
            <a:r>
              <a:rPr lang="en-US" altLang="zh-CN" sz="3600" dirty="0"/>
              <a:t>B</a:t>
            </a:r>
            <a:r>
              <a:rPr lang="zh-CN" altLang="en-US" sz="3600" dirty="0"/>
              <a:t>。</a:t>
            </a:r>
            <a:endParaRPr lang="en-US" altLang="zh-CN" sz="3600" dirty="0"/>
          </a:p>
          <a:p>
            <a:pPr>
              <a:lnSpc>
                <a:spcPct val="150000"/>
              </a:lnSpc>
            </a:pPr>
            <a:endParaRPr lang="en-US" altLang="zh-CN" sz="3600" dirty="0"/>
          </a:p>
          <a:p>
            <a:pPr>
              <a:lnSpc>
                <a:spcPct val="150000"/>
              </a:lnSpc>
            </a:pPr>
            <a:r>
              <a:rPr lang="zh-CN" altLang="en-US" sz="3600" dirty="0"/>
              <a:t>红黑部署：与蓝绿部署类似，红黑部署只不过是充分利用了云计算的弹性伸缩优势。</a:t>
            </a:r>
            <a:endParaRPr lang="en-US" altLang="zh-CN" sz="3600" dirty="0"/>
          </a:p>
          <a:p>
            <a:pPr>
              <a:lnSpc>
                <a:spcPct val="150000"/>
              </a:lnSpc>
            </a:pPr>
            <a:r>
              <a:rPr lang="zh-CN" altLang="en-US" sz="3600" dirty="0"/>
              <a:t>灰度发布：也叫金丝雀发布，与前两者不同的是，灰色发布属于增量发布方法。</a:t>
            </a:r>
            <a:endParaRPr lang="en-US" altLang="zh-CN" sz="3600" dirty="0"/>
          </a:p>
          <a:p>
            <a:pPr>
              <a:lnSpc>
                <a:spcPct val="150000"/>
              </a:lnSpc>
            </a:pPr>
            <a:endParaRPr lang="en-US" altLang="zh-CN" sz="3600" dirty="0"/>
          </a:p>
          <a:p>
            <a:pPr>
              <a:lnSpc>
                <a:spcPct val="150000"/>
              </a:lnSpc>
            </a:pPr>
            <a:r>
              <a:rPr lang="zh-CN" altLang="en-US" sz="3600" dirty="0"/>
              <a:t>部署阶段的实践包括：集成测试，流量镜像、压测和配置方面的测试（回滚机制）。</a:t>
            </a:r>
            <a:endParaRPr lang="en-US" altLang="zh-CN" sz="3600" dirty="0"/>
          </a:p>
          <a:p>
            <a:pPr>
              <a:lnSpc>
                <a:spcPct val="150000"/>
              </a:lnSpc>
            </a:pPr>
            <a:r>
              <a:rPr lang="zh-CN" altLang="en-US" sz="3600" dirty="0"/>
              <a:t>发布阶段的实践：金丝雀发布</a:t>
            </a:r>
            <a:r>
              <a:rPr lang="en-US" altLang="zh-CN" sz="3600" dirty="0"/>
              <a:t>(</a:t>
            </a:r>
            <a:r>
              <a:rPr lang="en-US" altLang="zh-CN" sz="3600" dirty="0" err="1"/>
              <a:t>dogfooding</a:t>
            </a:r>
            <a:r>
              <a:rPr lang="zh-CN" altLang="en-US" sz="3600" dirty="0"/>
              <a:t>、部署工具</a:t>
            </a:r>
            <a:r>
              <a:rPr lang="en-US" altLang="zh-CN" sz="3600" dirty="0"/>
              <a:t>Spinnaker)</a:t>
            </a:r>
            <a:r>
              <a:rPr lang="zh-CN" altLang="en-US" sz="3600" dirty="0"/>
              <a:t>、监控。</a:t>
            </a:r>
            <a:endParaRPr lang="en-US" altLang="zh-CN" sz="3600" dirty="0"/>
          </a:p>
          <a:p>
            <a:pPr>
              <a:lnSpc>
                <a:spcPct val="150000"/>
              </a:lnSpc>
            </a:pPr>
            <a:r>
              <a:rPr lang="zh-CN" altLang="en-US" sz="3600" dirty="0"/>
              <a:t>发布后的实践：监控（日志、度量和分布式追踪）、</a:t>
            </a:r>
            <a:r>
              <a:rPr lang="en-US" altLang="zh-CN" sz="3600" dirty="0"/>
              <a:t>A/B</a:t>
            </a:r>
            <a:r>
              <a:rPr lang="zh-CN" altLang="en-US" sz="3600" dirty="0"/>
              <a:t>测试（通过配置或者功能开关）和混沌工程；</a:t>
            </a:r>
            <a:endParaRPr lang="en-US" altLang="zh-CN" sz="3600" dirty="0"/>
          </a:p>
          <a:p>
            <a:pPr>
              <a:lnSpc>
                <a:spcPct val="150000"/>
              </a:lnSpc>
            </a:pPr>
            <a:endParaRPr lang="zh-CN" altLang="en-US" sz="3600" dirty="0"/>
          </a:p>
        </p:txBody>
      </p:sp>
      <p:pic>
        <p:nvPicPr>
          <p:cNvPr id="4" name="图片 3"/>
          <p:cNvPicPr>
            <a:picLocks noChangeAspect="1"/>
          </p:cNvPicPr>
          <p:nvPr/>
        </p:nvPicPr>
        <p:blipFill>
          <a:blip r:embed="rId1"/>
          <a:stretch>
            <a:fillRect/>
          </a:stretch>
        </p:blipFill>
        <p:spPr>
          <a:xfrm>
            <a:off x="17214850" y="109204"/>
            <a:ext cx="2357825" cy="2786062"/>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
          <a:stretch>
            <a:fillRect/>
          </a:stretch>
        </p:blipFill>
        <p:spPr>
          <a:xfrm>
            <a:off x="8147050" y="6825180"/>
            <a:ext cx="9306075" cy="3181350"/>
          </a:xfrm>
          <a:prstGeom prst="rect">
            <a:avLst/>
          </a:prstGeom>
        </p:spPr>
      </p:pic>
      <p:pic>
        <p:nvPicPr>
          <p:cNvPr id="6" name="图片 5"/>
          <p:cNvPicPr>
            <a:picLocks noChangeAspect="1"/>
          </p:cNvPicPr>
          <p:nvPr/>
        </p:nvPicPr>
        <p:blipFill>
          <a:blip r:embed="rId2"/>
          <a:stretch>
            <a:fillRect/>
          </a:stretch>
        </p:blipFill>
        <p:spPr>
          <a:xfrm>
            <a:off x="7994650" y="1359234"/>
            <a:ext cx="8959314" cy="4324254"/>
          </a:xfrm>
          <a:prstGeom prst="rect">
            <a:avLst/>
          </a:prstGeom>
        </p:spPr>
      </p:pic>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6800" y="1387475"/>
            <a:ext cx="5695950" cy="4476750"/>
          </a:xfrm>
          <a:prstGeom prst="rect">
            <a:avLst/>
          </a:prstGeom>
        </p:spPr>
      </p:pic>
      <p:pic>
        <p:nvPicPr>
          <p:cNvPr id="7" name="图片 6"/>
          <p:cNvPicPr>
            <a:picLocks noChangeAspect="1"/>
          </p:cNvPicPr>
          <p:nvPr/>
        </p:nvPicPr>
        <p:blipFill>
          <a:blip r:embed="rId4"/>
          <a:stretch>
            <a:fillRect/>
          </a:stretch>
        </p:blipFill>
        <p:spPr>
          <a:xfrm>
            <a:off x="1016800" y="6310681"/>
            <a:ext cx="5674459" cy="4210349"/>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Agenda</a:t>
            </a:r>
            <a:endParaRPr kumimoji="1" lang="zh-CN" altLang="en-US" dirty="0"/>
          </a:p>
        </p:txBody>
      </p:sp>
      <p:sp>
        <p:nvSpPr>
          <p:cNvPr id="3" name="文本占位符 2"/>
          <p:cNvSpPr>
            <a:spLocks noGrp="1"/>
          </p:cNvSpPr>
          <p:nvPr>
            <p:ph type="body" idx="1"/>
          </p:nvPr>
        </p:nvSpPr>
        <p:spPr>
          <a:xfrm>
            <a:off x="1822450" y="2678708"/>
            <a:ext cx="16514445" cy="6085640"/>
          </a:xfrm>
        </p:spPr>
        <p:txBody>
          <a:bodyPr/>
          <a:lstStyle/>
          <a:p>
            <a:pPr marL="685800" indent="-685800">
              <a:lnSpc>
                <a:spcPct val="150000"/>
              </a:lnSpc>
              <a:buFont typeface="Arial" panose="020B0604020202090204" pitchFamily="34" charset="0"/>
              <a:buChar char="•"/>
            </a:pPr>
            <a:r>
              <a:rPr kumimoji="1" lang="zh-CN" altLang="en-US" b="1" dirty="0">
                <a:solidFill>
                  <a:srgbClr val="FFC000"/>
                </a:solidFill>
              </a:rPr>
              <a:t>一、</a:t>
            </a:r>
            <a:r>
              <a:rPr kumimoji="1" lang="en-US" altLang="zh-CN" b="1" dirty="0">
                <a:solidFill>
                  <a:srgbClr val="FFC000"/>
                </a:solidFill>
              </a:rPr>
              <a:t>Facebook</a:t>
            </a:r>
            <a:r>
              <a:rPr kumimoji="1" lang="zh-CN" altLang="en-US" b="1" dirty="0">
                <a:solidFill>
                  <a:srgbClr val="FFC000"/>
                </a:solidFill>
              </a:rPr>
              <a:t>创业的故事</a:t>
            </a:r>
            <a:endParaRPr kumimoji="1" lang="en-US" altLang="zh-CN" b="1" dirty="0">
              <a:solidFill>
                <a:srgbClr val="FFC000"/>
              </a:solidFill>
            </a:endParaRPr>
          </a:p>
          <a:p>
            <a:pPr marL="685800" indent="-685800">
              <a:lnSpc>
                <a:spcPct val="150000"/>
              </a:lnSpc>
              <a:buFont typeface="Arial" panose="020B0604020202090204" pitchFamily="34" charset="0"/>
              <a:buChar char="•"/>
            </a:pPr>
            <a:r>
              <a:rPr kumimoji="1" lang="zh-CN" altLang="en-US" b="1" dirty="0">
                <a:solidFill>
                  <a:srgbClr val="FFC000"/>
                </a:solidFill>
              </a:rPr>
              <a:t>二、</a:t>
            </a:r>
            <a:r>
              <a:rPr kumimoji="1" lang="en-US" altLang="zh-CN" b="1" dirty="0">
                <a:solidFill>
                  <a:srgbClr val="FFC000"/>
                </a:solidFill>
              </a:rPr>
              <a:t>Facebook</a:t>
            </a:r>
            <a:r>
              <a:rPr kumimoji="1" lang="zh-CN" altLang="en-US" b="1" dirty="0">
                <a:solidFill>
                  <a:srgbClr val="FFC000"/>
                </a:solidFill>
              </a:rPr>
              <a:t>的组织和文化</a:t>
            </a:r>
            <a:endParaRPr kumimoji="1" lang="en-US" altLang="zh-CN" b="1" dirty="0">
              <a:solidFill>
                <a:srgbClr val="FFC000"/>
              </a:solidFill>
            </a:endParaRPr>
          </a:p>
          <a:p>
            <a:pPr marL="685800" indent="-685800">
              <a:lnSpc>
                <a:spcPct val="150000"/>
              </a:lnSpc>
              <a:buFont typeface="Arial" panose="020B0604020202090204" pitchFamily="34" charset="0"/>
              <a:buChar char="•"/>
            </a:pPr>
            <a:r>
              <a:rPr kumimoji="1" lang="zh-CN" altLang="en-US" b="1" dirty="0">
                <a:solidFill>
                  <a:srgbClr val="FFC000"/>
                </a:solidFill>
              </a:rPr>
              <a:t>三、</a:t>
            </a:r>
            <a:r>
              <a:rPr kumimoji="1" lang="en-US" altLang="zh-CN" b="1" dirty="0">
                <a:solidFill>
                  <a:srgbClr val="FFC000"/>
                </a:solidFill>
              </a:rPr>
              <a:t>Facebook</a:t>
            </a:r>
            <a:r>
              <a:rPr kumimoji="1" lang="zh-CN" altLang="en-US" b="1" dirty="0">
                <a:solidFill>
                  <a:srgbClr val="FFC000"/>
                </a:solidFill>
              </a:rPr>
              <a:t>的最佳管理实践</a:t>
            </a:r>
            <a:endParaRPr kumimoji="1" lang="en-US" altLang="zh-CN" b="1" dirty="0">
              <a:solidFill>
                <a:srgbClr val="FFC000"/>
              </a:solidFill>
            </a:endParaRPr>
          </a:p>
          <a:p>
            <a:pPr marL="685800" indent="-685800">
              <a:lnSpc>
                <a:spcPct val="150000"/>
              </a:lnSpc>
              <a:buFont typeface="Arial" panose="020B0604020202090204" pitchFamily="34" charset="0"/>
              <a:buChar char="•"/>
            </a:pPr>
            <a:r>
              <a:rPr kumimoji="1" lang="zh-CN" altLang="en-US" b="1" dirty="0" smtClean="0">
                <a:solidFill>
                  <a:srgbClr val="FFC000"/>
                </a:solidFill>
              </a:rPr>
              <a:t>四</a:t>
            </a:r>
            <a:r>
              <a:rPr kumimoji="1" lang="zh-CN" altLang="en-US" b="1" dirty="0">
                <a:solidFill>
                  <a:srgbClr val="FFC000"/>
                </a:solidFill>
              </a:rPr>
              <a:t>、</a:t>
            </a:r>
            <a:r>
              <a:rPr kumimoji="1" lang="en-US" altLang="zh-CN" b="1" dirty="0">
                <a:solidFill>
                  <a:srgbClr val="FFC000"/>
                </a:solidFill>
              </a:rPr>
              <a:t>Facebook</a:t>
            </a:r>
            <a:r>
              <a:rPr kumimoji="1" lang="zh-CN" altLang="en-US" b="1" dirty="0">
                <a:solidFill>
                  <a:srgbClr val="FFC000"/>
                </a:solidFill>
              </a:rPr>
              <a:t>的最佳工程实践</a:t>
            </a:r>
            <a:endParaRPr kumimoji="1" lang="en-US" altLang="zh-CN" b="1" dirty="0">
              <a:solidFill>
                <a:srgbClr val="FFC000"/>
              </a:solidFill>
            </a:endParaRPr>
          </a:p>
          <a:p>
            <a:pPr marL="685800" indent="-685800">
              <a:lnSpc>
                <a:spcPct val="150000"/>
              </a:lnSpc>
              <a:buFont typeface="Arial" panose="020B0604020202090204" pitchFamily="34" charset="0"/>
              <a:buChar char="•"/>
            </a:pPr>
            <a:r>
              <a:rPr kumimoji="1" lang="zh-CN" altLang="en-US" b="1" dirty="0" smtClean="0">
                <a:solidFill>
                  <a:srgbClr val="FFC000"/>
                </a:solidFill>
              </a:rPr>
              <a:t>五</a:t>
            </a:r>
            <a:r>
              <a:rPr kumimoji="1" lang="zh-CN" altLang="en-US" b="1" dirty="0">
                <a:solidFill>
                  <a:srgbClr val="FFC000"/>
                </a:solidFill>
              </a:rPr>
              <a:t>、</a:t>
            </a:r>
            <a:r>
              <a:rPr kumimoji="1" lang="en-US" altLang="zh-CN" b="1" dirty="0">
                <a:solidFill>
                  <a:srgbClr val="FFC000"/>
                </a:solidFill>
              </a:rPr>
              <a:t>Facebook</a:t>
            </a:r>
            <a:r>
              <a:rPr kumimoji="1" lang="zh-CN" altLang="en-US" b="1" dirty="0">
                <a:solidFill>
                  <a:srgbClr val="FFC000"/>
                </a:solidFill>
              </a:rPr>
              <a:t>带给我们的</a:t>
            </a:r>
            <a:r>
              <a:rPr kumimoji="1" lang="zh-CN" altLang="en-US" b="1" dirty="0" smtClean="0">
                <a:solidFill>
                  <a:srgbClr val="FFC000"/>
                </a:solidFill>
              </a:rPr>
              <a:t>启示</a:t>
            </a:r>
            <a:endParaRPr kumimoji="1" lang="en-US" altLang="zh-CN" b="1" dirty="0">
              <a:solidFill>
                <a:srgbClr val="FFC000"/>
              </a:solidFill>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05205" y="1006475"/>
            <a:ext cx="18093690" cy="923330"/>
          </a:xfrm>
        </p:spPr>
        <p:txBody>
          <a:bodyPr wrap="square" lIns="0" tIns="0" rIns="0" bIns="0">
            <a:spAutoFit/>
          </a:bodyPr>
          <a:lstStyle/>
          <a:p>
            <a:r>
              <a:rPr lang="en-US" altLang="zh-CN" sz="6000" dirty="0"/>
              <a:t>SEV—Facebook</a:t>
            </a:r>
            <a:r>
              <a:rPr lang="zh-CN" altLang="en-US" sz="6000" dirty="0"/>
              <a:t>的失败案例</a:t>
            </a:r>
            <a:endParaRPr lang="zh-CN" altLang="en-US" sz="6000" dirty="0"/>
          </a:p>
        </p:txBody>
      </p:sp>
      <p:sp>
        <p:nvSpPr>
          <p:cNvPr id="3" name="文本占位符 2"/>
          <p:cNvSpPr>
            <a:spLocks noGrp="1"/>
          </p:cNvSpPr>
          <p:nvPr>
            <p:ph type="body" idx="1"/>
          </p:nvPr>
        </p:nvSpPr>
        <p:spPr>
          <a:xfrm>
            <a:off x="1005204" y="2911475"/>
            <a:ext cx="18093691" cy="3877985"/>
          </a:xfrm>
        </p:spPr>
        <p:txBody>
          <a:bodyPr/>
          <a:lstStyle/>
          <a:p>
            <a:pPr>
              <a:lnSpc>
                <a:spcPct val="150000"/>
              </a:lnSpc>
            </a:pPr>
            <a:r>
              <a:rPr lang="en-US" altLang="zh-CN" sz="2800" dirty="0"/>
              <a:t>Facebook</a:t>
            </a:r>
            <a:r>
              <a:rPr lang="zh-CN" altLang="en-US" sz="2800" dirty="0"/>
              <a:t>上所有已识别的故障都记录在“ </a:t>
            </a:r>
            <a:r>
              <a:rPr lang="en-US" altLang="zh-CN" sz="2800" dirty="0"/>
              <a:t>SEV”</a:t>
            </a:r>
            <a:r>
              <a:rPr lang="zh-CN" altLang="en-US" sz="2800" dirty="0"/>
              <a:t>数据库中，我们从该数据库中提取了所有错误。 </a:t>
            </a:r>
            <a:endParaRPr lang="en-US" altLang="zh-CN" sz="2800" dirty="0"/>
          </a:p>
          <a:p>
            <a:pPr>
              <a:lnSpc>
                <a:spcPct val="150000"/>
              </a:lnSpc>
            </a:pPr>
            <a:r>
              <a:rPr lang="zh-CN" altLang="en-US" sz="2800" dirty="0"/>
              <a:t>当员工使用内部</a:t>
            </a:r>
            <a:r>
              <a:rPr lang="en-US" altLang="zh-CN" sz="2800" dirty="0"/>
              <a:t>SEV</a:t>
            </a:r>
            <a:r>
              <a:rPr lang="zh-CN" altLang="en-US" sz="2800" dirty="0"/>
              <a:t>工具检测到故障时，会将其记录下来。 每个故障的严重性级别都在</a:t>
            </a:r>
            <a:r>
              <a:rPr lang="en-US" altLang="zh-CN" sz="2800" dirty="0"/>
              <a:t>1</a:t>
            </a:r>
            <a:r>
              <a:rPr lang="zh-CN" altLang="en-US" sz="2800" dirty="0"/>
              <a:t>到</a:t>
            </a:r>
            <a:r>
              <a:rPr lang="en-US" altLang="zh-CN" sz="2800" dirty="0"/>
              <a:t>3</a:t>
            </a:r>
            <a:r>
              <a:rPr lang="zh-CN" altLang="en-US" sz="2800" dirty="0"/>
              <a:t>之间：</a:t>
            </a:r>
            <a:endParaRPr lang="en-US" altLang="zh-CN" sz="2800" dirty="0"/>
          </a:p>
          <a:p>
            <a:pPr>
              <a:lnSpc>
                <a:spcPct val="150000"/>
              </a:lnSpc>
            </a:pPr>
            <a:r>
              <a:rPr lang="zh-CN" altLang="en-US" sz="2800" dirty="0"/>
              <a:t>（</a:t>
            </a:r>
            <a:r>
              <a:rPr lang="en-US" altLang="zh-CN" sz="2800" dirty="0"/>
              <a:t>1</a:t>
            </a:r>
            <a:r>
              <a:rPr lang="zh-CN" altLang="en-US" sz="2800" dirty="0"/>
              <a:t>）严重，必须立即处理，高优先级</a:t>
            </a:r>
            <a:endParaRPr lang="en-US" altLang="zh-CN" sz="2800" dirty="0"/>
          </a:p>
          <a:p>
            <a:pPr>
              <a:lnSpc>
                <a:spcPct val="150000"/>
              </a:lnSpc>
            </a:pPr>
            <a:r>
              <a:rPr lang="zh-CN" altLang="en-US" sz="2800" dirty="0"/>
              <a:t>（</a:t>
            </a:r>
            <a:r>
              <a:rPr lang="en-US" altLang="zh-CN" sz="2800" dirty="0"/>
              <a:t>2</a:t>
            </a:r>
            <a:r>
              <a:rPr lang="zh-CN" altLang="en-US" sz="2800" dirty="0"/>
              <a:t>）中优先级</a:t>
            </a:r>
            <a:endParaRPr lang="en-US" altLang="zh-CN" sz="2800" dirty="0"/>
          </a:p>
          <a:p>
            <a:pPr>
              <a:lnSpc>
                <a:spcPct val="150000"/>
              </a:lnSpc>
            </a:pPr>
            <a:r>
              <a:rPr lang="zh-CN" altLang="en-US" sz="2800" dirty="0"/>
              <a:t>（</a:t>
            </a:r>
            <a:r>
              <a:rPr lang="en-US" altLang="zh-CN" sz="2800" dirty="0"/>
              <a:t>3</a:t>
            </a:r>
            <a:r>
              <a:rPr lang="zh-CN" altLang="en-US" sz="2800" dirty="0"/>
              <a:t>）低优先级来解决错误。</a:t>
            </a:r>
            <a:endParaRPr lang="en-US" altLang="zh-CN" sz="2800" dirty="0"/>
          </a:p>
          <a:p>
            <a:pPr>
              <a:lnSpc>
                <a:spcPct val="150000"/>
              </a:lnSpc>
            </a:pPr>
            <a:r>
              <a:rPr lang="en-US" altLang="zh-CN" sz="2800" dirty="0"/>
              <a:t>4</a:t>
            </a:r>
            <a:r>
              <a:rPr lang="zh-CN" altLang="en-US" sz="2800" dirty="0"/>
              <a:t>总体而言，</a:t>
            </a:r>
            <a:r>
              <a:rPr lang="en-US" altLang="zh-CN" sz="2800" dirty="0"/>
              <a:t>SEV</a:t>
            </a:r>
            <a:r>
              <a:rPr lang="zh-CN" altLang="en-US" sz="2800" dirty="0"/>
              <a:t>数据库包含 报告的故障超过</a:t>
            </a:r>
            <a:r>
              <a:rPr lang="en-US" altLang="zh-CN" sz="2800" dirty="0"/>
              <a:t>4,750</a:t>
            </a:r>
            <a:r>
              <a:rPr lang="zh-CN" altLang="en-US" sz="2800" dirty="0"/>
              <a:t>。</a:t>
            </a:r>
            <a:endParaRPr lang="zh-CN" altLang="en-US" sz="2800" dirty="0"/>
          </a:p>
        </p:txBody>
      </p:sp>
      <p:sp>
        <p:nvSpPr>
          <p:cNvPr id="4" name="矩形 3"/>
          <p:cNvSpPr/>
          <p:nvPr/>
        </p:nvSpPr>
        <p:spPr>
          <a:xfrm>
            <a:off x="1593850" y="8626475"/>
            <a:ext cx="8622873" cy="523220"/>
          </a:xfrm>
          <a:prstGeom prst="rect">
            <a:avLst/>
          </a:prstGeom>
        </p:spPr>
        <p:txBody>
          <a:bodyPr wrap="none">
            <a:spAutoFit/>
          </a:bodyPr>
          <a:lstStyle/>
          <a:p>
            <a:pPr algn="just">
              <a:spcAft>
                <a:spcPts val="0"/>
              </a:spcAft>
            </a:pPr>
            <a:r>
              <a:rPr lang="zh-CN" altLang="zh-CN" sz="2800" kern="100" dirty="0">
                <a:solidFill>
                  <a:srgbClr val="FFC000"/>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zh-CN" sz="2800" kern="100" dirty="0">
                <a:solidFill>
                  <a:srgbClr val="FFC000"/>
                </a:solidFill>
                <a:latin typeface="微软雅黑" panose="020B0503020204020204" pitchFamily="34" charset="-122"/>
                <a:ea typeface="微软雅黑" panose="020B0503020204020204" pitchFamily="34" charset="-122"/>
                <a:cs typeface="黑体" panose="02010609060101010101" pitchFamily="49" charset="-122"/>
              </a:rPr>
              <a:t>从经验中学到的知识比责骂失败者更为重要和有益</a:t>
            </a:r>
            <a:r>
              <a:rPr lang="zh-CN" altLang="zh-CN" sz="2800" kern="100" dirty="0">
                <a:solidFill>
                  <a:srgbClr val="FFC000"/>
                </a:solidFill>
                <a:latin typeface="微软雅黑" panose="020B0503020204020204" pitchFamily="34" charset="-122"/>
                <a:ea typeface="微软雅黑" panose="020B0503020204020204" pitchFamily="34" charset="-122"/>
                <a:cs typeface="微软雅黑" panose="020B0503020204020204" pitchFamily="34" charset="-122"/>
              </a:rPr>
              <a:t>。</a:t>
            </a:r>
            <a:endParaRPr lang="zh-CN" altLang="zh-CN" sz="2800" kern="100" dirty="0">
              <a:solidFill>
                <a:srgbClr val="FFC000"/>
              </a:solidFill>
              <a:latin typeface="微软雅黑" panose="020B0503020204020204" pitchFamily="34" charset="-122"/>
              <a:ea typeface="微软雅黑" panose="020B0503020204020204" pitchFamily="34" charset="-122"/>
              <a:cs typeface="Times New Roman" panose="02020503050405090304" pitchFamily="18" charset="0"/>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a:xfrm>
            <a:off x="1746250" y="2979753"/>
            <a:ext cx="16687800" cy="1508105"/>
          </a:xfrm>
        </p:spPr>
        <p:txBody>
          <a:bodyPr/>
          <a:lstStyle/>
          <a:p>
            <a:r>
              <a:rPr kumimoji="1" lang="en-US" altLang="zh-CN" dirty="0" err="1"/>
              <a:t>FaceBook</a:t>
            </a:r>
            <a:r>
              <a:rPr kumimoji="1" lang="zh-CN" altLang="en-US" dirty="0" smtClean="0"/>
              <a:t>的工具</a:t>
            </a:r>
            <a:endParaRPr kumimoji="1" lang="zh-CN" altLang="en-US"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5205" y="1006475"/>
            <a:ext cx="18093690" cy="1846580"/>
          </a:xfrm>
        </p:spPr>
        <p:txBody>
          <a:bodyPr wrap="square" lIns="0" tIns="0" rIns="0" bIns="0">
            <a:spAutoFit/>
          </a:bodyPr>
          <a:lstStyle/>
          <a:p>
            <a:r>
              <a:rPr lang="en-GB" altLang="zh-CN" sz="6000" dirty="0"/>
              <a:t>DevOps Tools</a:t>
            </a:r>
            <a:r>
              <a:rPr lang="zh-CN" altLang="en-GB" sz="6000" dirty="0"/>
              <a:t>（汇总 主要介绍下面红色工具）</a:t>
            </a:r>
            <a:br>
              <a:rPr lang="en-GB" altLang="zh-CN" sz="6000" dirty="0"/>
            </a:br>
            <a:endParaRPr lang="zh-CN" altLang="en-US" sz="6000" dirty="0"/>
          </a:p>
        </p:txBody>
      </p:sp>
      <p:sp>
        <p:nvSpPr>
          <p:cNvPr id="4" name="文本框 3"/>
          <p:cNvSpPr txBox="1"/>
          <p:nvPr/>
        </p:nvSpPr>
        <p:spPr>
          <a:xfrm>
            <a:off x="1005205" y="2579370"/>
            <a:ext cx="16684625" cy="3169285"/>
          </a:xfrm>
          <a:prstGeom prst="rect">
            <a:avLst/>
          </a:prstGeom>
          <a:noFill/>
        </p:spPr>
        <p:txBody>
          <a:bodyPr wrap="none" rtlCol="0" anchor="t">
            <a:spAutoFit/>
          </a:bodyPr>
          <a:p>
            <a:pPr algn="l"/>
            <a:r>
              <a:rPr lang="en-GB" altLang="zh-CN" sz="4000" dirty="0">
                <a:solidFill>
                  <a:schemeClr val="bg1"/>
                </a:solidFill>
                <a:sym typeface="+mn-ea"/>
              </a:rPr>
              <a:t>Gatekeeper </a:t>
            </a:r>
            <a:r>
              <a:rPr lang="zh-CN" altLang="en-US" sz="4000" dirty="0">
                <a:solidFill>
                  <a:schemeClr val="bg1"/>
                </a:solidFill>
                <a:sym typeface="+mn-ea"/>
              </a:rPr>
              <a:t>、</a:t>
            </a:r>
            <a:r>
              <a:rPr lang="en-GB" altLang="zh-CN" sz="4000" dirty="0">
                <a:solidFill>
                  <a:srgbClr val="FF0000"/>
                </a:solidFill>
                <a:sym typeface="+mn-ea"/>
              </a:rPr>
              <a:t>Phabricator</a:t>
            </a:r>
            <a:r>
              <a:rPr lang="zh-CN" altLang="en-US" sz="4000" dirty="0">
                <a:solidFill>
                  <a:schemeClr val="bg1"/>
                </a:solidFill>
                <a:sym typeface="+mn-ea"/>
              </a:rPr>
              <a:t>、</a:t>
            </a:r>
            <a:r>
              <a:rPr lang="en-GB" altLang="zh-CN" sz="4000" dirty="0" err="1">
                <a:solidFill>
                  <a:schemeClr val="bg1"/>
                </a:solidFill>
                <a:sym typeface="+mn-ea"/>
              </a:rPr>
              <a:t>Perflab</a:t>
            </a:r>
            <a:r>
              <a:rPr lang="zh-CN" altLang="en-US" sz="4000" dirty="0">
                <a:solidFill>
                  <a:schemeClr val="bg1"/>
                </a:solidFill>
                <a:sym typeface="+mn-ea"/>
              </a:rPr>
              <a:t>、</a:t>
            </a:r>
            <a:r>
              <a:rPr lang="en-GB" altLang="zh-CN" sz="4000" dirty="0">
                <a:solidFill>
                  <a:schemeClr val="bg1"/>
                </a:solidFill>
                <a:sym typeface="+mn-ea"/>
              </a:rPr>
              <a:t>BitTorrent</a:t>
            </a:r>
            <a:r>
              <a:rPr lang="zh-CN" altLang="en-US" sz="4000" dirty="0">
                <a:solidFill>
                  <a:schemeClr val="bg1"/>
                </a:solidFill>
                <a:sym typeface="+mn-ea"/>
              </a:rPr>
              <a:t>、</a:t>
            </a:r>
            <a:r>
              <a:rPr lang="en-GB" altLang="zh-CN" sz="4000" dirty="0">
                <a:solidFill>
                  <a:schemeClr val="bg1"/>
                </a:solidFill>
                <a:sym typeface="+mn-ea"/>
              </a:rPr>
              <a:t>Claspin</a:t>
            </a:r>
            <a:r>
              <a:rPr lang="zh-CN" altLang="en-GB" sz="4000" dirty="0">
                <a:solidFill>
                  <a:schemeClr val="bg1"/>
                </a:solidFill>
                <a:sym typeface="+mn-ea"/>
              </a:rPr>
              <a:t>、</a:t>
            </a:r>
            <a:r>
              <a:rPr lang="en-US" altLang="zh-CN" sz="4000" dirty="0">
                <a:solidFill>
                  <a:srgbClr val="FF0000"/>
                </a:solidFill>
                <a:sym typeface="+mn-ea"/>
              </a:rPr>
              <a:t>Jest</a:t>
            </a:r>
            <a:r>
              <a:rPr lang="zh-CN" altLang="en-US" sz="4000" dirty="0">
                <a:solidFill>
                  <a:schemeClr val="bg1"/>
                </a:solidFill>
                <a:sym typeface="+mn-ea"/>
              </a:rPr>
              <a:t>、</a:t>
            </a:r>
            <a:r>
              <a:rPr lang="zh-CN" altLang="en-US" sz="4000" dirty="0">
                <a:solidFill>
                  <a:srgbClr val="FF0000"/>
                </a:solidFill>
                <a:sym typeface="+mn-ea"/>
              </a:rPr>
              <a:t>Infer</a:t>
            </a:r>
            <a:r>
              <a:rPr lang="zh-CN" altLang="en-US" sz="4000" dirty="0">
                <a:solidFill>
                  <a:schemeClr val="bg1"/>
                </a:solidFill>
                <a:sym typeface="+mn-ea"/>
              </a:rPr>
              <a:t>、</a:t>
            </a:r>
            <a:endParaRPr lang="zh-CN" altLang="en-US" sz="4000" dirty="0">
              <a:solidFill>
                <a:schemeClr val="bg1"/>
              </a:solidFill>
              <a:sym typeface="+mn-ea"/>
            </a:endParaRPr>
          </a:p>
          <a:p>
            <a:pPr algn="l"/>
            <a:endParaRPr lang="zh-CN" altLang="en-US" sz="4000" dirty="0">
              <a:solidFill>
                <a:schemeClr val="bg1"/>
              </a:solidFill>
              <a:sym typeface="+mn-ea"/>
            </a:endParaRPr>
          </a:p>
          <a:p>
            <a:pPr algn="l"/>
            <a:r>
              <a:rPr lang="zh-CN" altLang="en-US" sz="4000" dirty="0">
                <a:solidFill>
                  <a:schemeClr val="bg1"/>
                </a:solidFill>
                <a:sym typeface="+mn-ea"/>
              </a:rPr>
              <a:t>Jupiter、Gerrit、</a:t>
            </a:r>
            <a:r>
              <a:rPr lang="zh-CN" altLang="en-US" sz="4000">
                <a:solidFill>
                  <a:srgbClr val="FF0000"/>
                </a:solidFill>
                <a:sym typeface="+mn-ea"/>
              </a:rPr>
              <a:t>Sapienz、</a:t>
            </a:r>
            <a:r>
              <a:rPr lang="en-US" altLang="zh-CN" sz="4000">
                <a:solidFill>
                  <a:srgbClr val="FF0000"/>
                </a:solidFill>
                <a:sym typeface="+mn-ea"/>
              </a:rPr>
              <a:t>chef</a:t>
            </a:r>
            <a:r>
              <a:rPr lang="zh-CN" altLang="en-US" sz="4000">
                <a:solidFill>
                  <a:srgbClr val="FF0000"/>
                </a:solidFill>
                <a:sym typeface="+mn-ea"/>
              </a:rPr>
              <a:t>、</a:t>
            </a:r>
            <a:endParaRPr lang="zh-CN" altLang="en-US" sz="4000">
              <a:solidFill>
                <a:srgbClr val="FF0000"/>
              </a:solidFill>
              <a:sym typeface="+mn-ea"/>
            </a:endParaRPr>
          </a:p>
          <a:p>
            <a:pPr algn="l"/>
            <a:endParaRPr lang="zh-CN" altLang="en-US" sz="4000" dirty="0">
              <a:solidFill>
                <a:schemeClr val="bg1"/>
              </a:solidFill>
              <a:sym typeface="+mn-ea"/>
            </a:endParaRPr>
          </a:p>
          <a:p>
            <a:pPr algn="l"/>
            <a:endParaRPr lang="zh-CN" altLang="en-US" sz="4000" dirty="0">
              <a:solidFill>
                <a:schemeClr val="bg1"/>
              </a:solidFill>
              <a:sym typeface="+mn-ea"/>
            </a:endParaRPr>
          </a:p>
        </p:txBody>
      </p:sp>
      <p:pic>
        <p:nvPicPr>
          <p:cNvPr id="5" name="图片 4"/>
          <p:cNvPicPr>
            <a:picLocks noChangeAspect="1"/>
          </p:cNvPicPr>
          <p:nvPr/>
        </p:nvPicPr>
        <p:blipFill>
          <a:blip r:embed="rId1"/>
          <a:stretch>
            <a:fillRect/>
          </a:stretch>
        </p:blipFill>
        <p:spPr>
          <a:xfrm>
            <a:off x="1130300" y="5481955"/>
            <a:ext cx="714375" cy="714375"/>
          </a:xfrm>
          <a:prstGeom prst="rect">
            <a:avLst/>
          </a:prstGeom>
        </p:spPr>
      </p:pic>
      <p:sp>
        <p:nvSpPr>
          <p:cNvPr id="6" name="文本框 5"/>
          <p:cNvSpPr txBox="1"/>
          <p:nvPr/>
        </p:nvSpPr>
        <p:spPr>
          <a:xfrm>
            <a:off x="1130300" y="6554470"/>
            <a:ext cx="1015365" cy="521970"/>
          </a:xfrm>
          <a:prstGeom prst="rect">
            <a:avLst/>
          </a:prstGeom>
          <a:noFill/>
        </p:spPr>
        <p:txBody>
          <a:bodyPr wrap="square" rtlCol="0" anchor="t">
            <a:spAutoFit/>
          </a:bodyPr>
          <a:p>
            <a:r>
              <a:rPr lang="zh-CN" altLang="en-US" sz="2800">
                <a:solidFill>
                  <a:schemeClr val="bg1"/>
                </a:solidFill>
              </a:rPr>
              <a:t>Jest</a:t>
            </a:r>
            <a:endParaRPr lang="zh-CN" altLang="en-US" sz="2800">
              <a:solidFill>
                <a:schemeClr val="bg1"/>
              </a:solidFill>
            </a:endParaRPr>
          </a:p>
        </p:txBody>
      </p:sp>
      <p:sp>
        <p:nvSpPr>
          <p:cNvPr id="8" name="文本框 7"/>
          <p:cNvSpPr txBox="1"/>
          <p:nvPr/>
        </p:nvSpPr>
        <p:spPr>
          <a:xfrm>
            <a:off x="3009900" y="6529070"/>
            <a:ext cx="1015365" cy="521970"/>
          </a:xfrm>
          <a:prstGeom prst="rect">
            <a:avLst/>
          </a:prstGeom>
          <a:noFill/>
        </p:spPr>
        <p:txBody>
          <a:bodyPr wrap="square" rtlCol="0" anchor="t">
            <a:spAutoFit/>
          </a:bodyPr>
          <a:p>
            <a:r>
              <a:rPr lang="zh-CN" altLang="en-US" sz="2800" dirty="0">
                <a:solidFill>
                  <a:schemeClr val="bg1"/>
                </a:solidFill>
                <a:sym typeface="+mn-ea"/>
              </a:rPr>
              <a:t>Infer</a:t>
            </a:r>
            <a:endParaRPr lang="zh-CN" altLang="en-US" sz="2800">
              <a:solidFill>
                <a:schemeClr val="bg1"/>
              </a:solidFill>
            </a:endParaRPr>
          </a:p>
        </p:txBody>
      </p:sp>
      <p:pic>
        <p:nvPicPr>
          <p:cNvPr id="9" name="图片 8"/>
          <p:cNvPicPr>
            <a:picLocks noChangeAspect="1"/>
          </p:cNvPicPr>
          <p:nvPr/>
        </p:nvPicPr>
        <p:blipFill>
          <a:blip r:embed="rId2"/>
          <a:stretch>
            <a:fillRect/>
          </a:stretch>
        </p:blipFill>
        <p:spPr>
          <a:xfrm>
            <a:off x="3009900" y="5481955"/>
            <a:ext cx="714375" cy="714375"/>
          </a:xfrm>
          <a:prstGeom prst="rect">
            <a:avLst/>
          </a:prstGeom>
        </p:spPr>
      </p:pic>
      <p:pic>
        <p:nvPicPr>
          <p:cNvPr id="12" name="图片 11"/>
          <p:cNvPicPr>
            <a:picLocks noChangeAspect="1"/>
          </p:cNvPicPr>
          <p:nvPr/>
        </p:nvPicPr>
        <p:blipFill>
          <a:blip r:embed="rId3"/>
          <a:stretch>
            <a:fillRect/>
          </a:stretch>
        </p:blipFill>
        <p:spPr>
          <a:xfrm>
            <a:off x="4897120" y="5618480"/>
            <a:ext cx="481965" cy="577850"/>
          </a:xfrm>
          <a:prstGeom prst="rect">
            <a:avLst/>
          </a:prstGeom>
        </p:spPr>
      </p:pic>
      <p:sp>
        <p:nvSpPr>
          <p:cNvPr id="13" name="文本框 12"/>
          <p:cNvSpPr txBox="1"/>
          <p:nvPr/>
        </p:nvSpPr>
        <p:spPr>
          <a:xfrm>
            <a:off x="4634230" y="6529070"/>
            <a:ext cx="1387475" cy="521970"/>
          </a:xfrm>
          <a:prstGeom prst="rect">
            <a:avLst/>
          </a:prstGeom>
          <a:noFill/>
        </p:spPr>
        <p:txBody>
          <a:bodyPr wrap="none" rtlCol="0" anchor="t">
            <a:spAutoFit/>
          </a:bodyPr>
          <a:p>
            <a:r>
              <a:rPr lang="zh-CN" altLang="en-US" sz="2800">
                <a:solidFill>
                  <a:schemeClr val="bg1"/>
                </a:solidFill>
                <a:sym typeface="+mn-ea"/>
              </a:rPr>
              <a:t>Nuclide</a:t>
            </a:r>
            <a:endParaRPr lang="zh-CN" altLang="en-US" sz="2800">
              <a:solidFill>
                <a:schemeClr val="bg1"/>
              </a:solidFill>
              <a:sym typeface="+mn-ea"/>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66266" y="672994"/>
            <a:ext cx="18093690" cy="1846580"/>
          </a:xfrm>
        </p:spPr>
        <p:txBody>
          <a:bodyPr wrap="square" lIns="0" tIns="0" rIns="0" bIns="0">
            <a:spAutoFit/>
          </a:bodyPr>
          <a:lstStyle/>
          <a:p>
            <a:r>
              <a:rPr lang="zh-CN" altLang="en-US" sz="6000">
                <a:sym typeface="+mn-ea"/>
              </a:rPr>
              <a:t>Facebook’s development process </a:t>
            </a:r>
            <a:r>
              <a:rPr lang="zh-CN" altLang="en-US" sz="6000">
                <a:solidFill>
                  <a:srgbClr val="FF0000"/>
                </a:solidFill>
                <a:sym typeface="+mn-ea"/>
              </a:rPr>
              <a:t>这个图画出来和下一个图合成一个图来讲</a:t>
            </a:r>
            <a:endParaRPr lang="zh-CN" altLang="en-US" sz="6000">
              <a:solidFill>
                <a:srgbClr val="FF0000"/>
              </a:solidFill>
              <a:sym typeface="+mn-ea"/>
            </a:endParaRPr>
          </a:p>
        </p:txBody>
      </p:sp>
      <p:pic>
        <p:nvPicPr>
          <p:cNvPr id="4" name="图片 3"/>
          <p:cNvPicPr>
            <a:picLocks noChangeAspect="1"/>
          </p:cNvPicPr>
          <p:nvPr/>
        </p:nvPicPr>
        <p:blipFill>
          <a:blip r:embed="rId1"/>
          <a:stretch>
            <a:fillRect/>
          </a:stretch>
        </p:blipFill>
        <p:spPr>
          <a:xfrm>
            <a:off x="1750060" y="3112135"/>
            <a:ext cx="15023465" cy="8005445"/>
          </a:xfrm>
          <a:prstGeom prst="rect">
            <a:avLst/>
          </a:prstGeom>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66266" y="672994"/>
            <a:ext cx="18093690" cy="923290"/>
          </a:xfrm>
        </p:spPr>
        <p:txBody>
          <a:bodyPr wrap="square" lIns="0" tIns="0" rIns="0" bIns="0">
            <a:spAutoFit/>
          </a:bodyPr>
          <a:lstStyle/>
          <a:p>
            <a:r>
              <a:rPr lang="zh-CN" altLang="en-US" sz="6000">
                <a:sym typeface="+mn-ea"/>
              </a:rPr>
              <a:t>Facebook’s development process 这个图画出来</a:t>
            </a:r>
            <a:endParaRPr lang="zh-CN" altLang="en-US" sz="6000">
              <a:sym typeface="+mn-ea"/>
            </a:endParaRPr>
          </a:p>
        </p:txBody>
      </p:sp>
      <p:pic>
        <p:nvPicPr>
          <p:cNvPr id="5" name="图片 4"/>
          <p:cNvPicPr>
            <a:picLocks noChangeAspect="1"/>
          </p:cNvPicPr>
          <p:nvPr/>
        </p:nvPicPr>
        <p:blipFill>
          <a:blip r:embed="rId1"/>
          <a:stretch>
            <a:fillRect/>
          </a:stretch>
        </p:blipFill>
        <p:spPr>
          <a:xfrm>
            <a:off x="1253490" y="3567430"/>
            <a:ext cx="16701770" cy="4951095"/>
          </a:xfrm>
          <a:prstGeom prst="rect">
            <a:avLst/>
          </a:prstGeom>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66266" y="672994"/>
            <a:ext cx="18093690" cy="923290"/>
          </a:xfrm>
        </p:spPr>
        <p:txBody>
          <a:bodyPr wrap="square" lIns="0" tIns="0" rIns="0" bIns="0">
            <a:spAutoFit/>
          </a:bodyPr>
          <a:lstStyle/>
          <a:p>
            <a:r>
              <a:rPr lang="zh-CN" altLang="en-US" sz="6000" dirty="0">
                <a:sym typeface="+mn-ea"/>
              </a:rPr>
              <a:t>工具相关</a:t>
            </a:r>
            <a:r>
              <a:rPr lang="en-US" altLang="zh-CN" sz="6000" dirty="0">
                <a:sym typeface="+mn-ea"/>
              </a:rPr>
              <a:t>-</a:t>
            </a:r>
            <a:r>
              <a:rPr lang="zh-CN" altLang="en-US" sz="6000">
                <a:solidFill>
                  <a:schemeClr val="bg1"/>
                </a:solidFill>
                <a:sym typeface="+mn-ea"/>
              </a:rPr>
              <a:t>Infer</a:t>
            </a:r>
            <a:endParaRPr lang="zh-CN" altLang="en-US" sz="6000" dirty="0"/>
          </a:p>
        </p:txBody>
      </p:sp>
      <p:sp>
        <p:nvSpPr>
          <p:cNvPr id="13" name="文本框 12"/>
          <p:cNvSpPr txBox="1"/>
          <p:nvPr/>
        </p:nvSpPr>
        <p:spPr>
          <a:xfrm>
            <a:off x="966470" y="2590165"/>
            <a:ext cx="2540000" cy="521970"/>
          </a:xfrm>
          <a:prstGeom prst="rect">
            <a:avLst/>
          </a:prstGeom>
          <a:noFill/>
        </p:spPr>
        <p:txBody>
          <a:bodyPr wrap="square" rtlCol="0" anchor="t">
            <a:spAutoFit/>
          </a:bodyPr>
          <a:p>
            <a:r>
              <a:rPr lang="zh-CN" altLang="en-US" sz="2800">
                <a:solidFill>
                  <a:schemeClr val="bg1"/>
                </a:solidFill>
              </a:rPr>
              <a:t>Infer</a:t>
            </a:r>
            <a:endParaRPr lang="zh-CN" altLang="en-US" sz="2800">
              <a:solidFill>
                <a:schemeClr val="bg1"/>
              </a:solidFill>
            </a:endParaRPr>
          </a:p>
        </p:txBody>
      </p:sp>
      <p:sp>
        <p:nvSpPr>
          <p:cNvPr id="14" name="文本框 13"/>
          <p:cNvSpPr txBox="1"/>
          <p:nvPr/>
        </p:nvSpPr>
        <p:spPr>
          <a:xfrm>
            <a:off x="2247900" y="2513965"/>
            <a:ext cx="14027785" cy="521970"/>
          </a:xfrm>
          <a:prstGeom prst="rect">
            <a:avLst/>
          </a:prstGeom>
          <a:noFill/>
        </p:spPr>
        <p:txBody>
          <a:bodyPr wrap="square" rtlCol="0" anchor="t">
            <a:spAutoFit/>
          </a:bodyPr>
          <a:p>
            <a:r>
              <a:rPr lang="zh-CN" altLang="en-US" sz="2800">
                <a:solidFill>
                  <a:schemeClr val="bg1"/>
                </a:solidFill>
              </a:rPr>
              <a:t>A static analyzer for Java, C, C++, and Objective-C http://fbinfer.com/</a:t>
            </a:r>
            <a:endParaRPr lang="zh-CN" altLang="en-US" sz="2800">
              <a:solidFill>
                <a:schemeClr val="bg1"/>
              </a:solidFill>
            </a:endParaRPr>
          </a:p>
        </p:txBody>
      </p:sp>
      <p:sp>
        <p:nvSpPr>
          <p:cNvPr id="3" name="文本框 2"/>
          <p:cNvSpPr txBox="1"/>
          <p:nvPr/>
        </p:nvSpPr>
        <p:spPr>
          <a:xfrm>
            <a:off x="927735" y="4006850"/>
            <a:ext cx="16668750" cy="5262245"/>
          </a:xfrm>
          <a:prstGeom prst="rect">
            <a:avLst/>
          </a:prstGeom>
          <a:noFill/>
        </p:spPr>
        <p:txBody>
          <a:bodyPr wrap="square" rtlCol="0" anchor="t">
            <a:spAutoFit/>
          </a:bodyPr>
          <a:p>
            <a:r>
              <a:rPr lang="zh-CN" altLang="en-US" sz="2800">
                <a:solidFill>
                  <a:schemeClr val="bg1"/>
                </a:solidFill>
                <a:sym typeface="+mn-ea"/>
              </a:rPr>
              <a:t>– Full automation and integration. The technique should be push-button and integrated into the development environment used by programmers.</a:t>
            </a:r>
            <a:endParaRPr lang="zh-CN" altLang="en-US" sz="2800">
              <a:solidFill>
                <a:schemeClr val="bg1"/>
              </a:solidFill>
            </a:endParaRPr>
          </a:p>
          <a:p>
            <a:endParaRPr lang="zh-CN" altLang="en-US" sz="2800">
              <a:solidFill>
                <a:schemeClr val="bg1"/>
              </a:solidFill>
            </a:endParaRPr>
          </a:p>
          <a:p>
            <a:r>
              <a:rPr lang="zh-CN" altLang="en-US" sz="2800">
                <a:solidFill>
                  <a:schemeClr val="bg1"/>
                </a:solidFill>
                <a:sym typeface="+mn-ea"/>
              </a:rPr>
              <a:t>– Scalability. The technique scales to millions of lines of code.</a:t>
            </a:r>
            <a:endParaRPr lang="zh-CN" altLang="en-US" sz="2800">
              <a:solidFill>
                <a:schemeClr val="bg1"/>
              </a:solidFill>
            </a:endParaRPr>
          </a:p>
          <a:p>
            <a:endParaRPr lang="zh-CN" altLang="en-US" sz="2800">
              <a:solidFill>
                <a:schemeClr val="bg1"/>
              </a:solidFill>
            </a:endParaRPr>
          </a:p>
          <a:p>
            <a:r>
              <a:rPr lang="zh-CN" altLang="en-US" sz="2800">
                <a:solidFill>
                  <a:schemeClr val="bg1"/>
                </a:solidFill>
                <a:sym typeface="+mn-ea"/>
              </a:rPr>
              <a:t>– Precision. Developers’ time is an important resource. An imprecise tool pro-</a:t>
            </a:r>
            <a:endParaRPr lang="zh-CN" altLang="en-US" sz="2800">
              <a:solidFill>
                <a:schemeClr val="bg1"/>
              </a:solidFill>
            </a:endParaRPr>
          </a:p>
          <a:p>
            <a:r>
              <a:rPr lang="zh-CN" altLang="en-US" sz="2800">
                <a:solidFill>
                  <a:schemeClr val="bg1"/>
                </a:solidFill>
                <a:sym typeface="+mn-ea"/>
              </a:rPr>
              <a:t>viding poor results would be seen as a waste of that resource.</a:t>
            </a:r>
            <a:endParaRPr lang="zh-CN" altLang="en-US" sz="2800">
              <a:solidFill>
                <a:schemeClr val="bg1"/>
              </a:solidFill>
            </a:endParaRPr>
          </a:p>
          <a:p>
            <a:endParaRPr lang="zh-CN" altLang="en-US" sz="2800">
              <a:solidFill>
                <a:schemeClr val="bg1"/>
              </a:solidFill>
            </a:endParaRPr>
          </a:p>
          <a:p>
            <a:r>
              <a:rPr lang="zh-CN" altLang="en-US" sz="2800">
                <a:solidFill>
                  <a:schemeClr val="bg1"/>
                </a:solidFill>
                <a:sym typeface="+mn-ea"/>
              </a:rPr>
              <a:t>– Fast Reporting. The analysis should not get in the way of the development cycle; therefore it has to report to developers in minutes, before programmers commit or make further changes. As we will see in Section 5, fast reporting is not only about analysing code fast, but it also involves good integration with</a:t>
            </a:r>
            <a:endParaRPr lang="zh-CN" altLang="en-US" sz="2800">
              <a:solidFill>
                <a:schemeClr val="bg1"/>
              </a:solidFill>
            </a:endParaRPr>
          </a:p>
          <a:p>
            <a:r>
              <a:rPr lang="zh-CN" altLang="en-US" sz="2800">
                <a:solidFill>
                  <a:schemeClr val="bg1"/>
                </a:solidFill>
                <a:sym typeface="+mn-ea"/>
              </a:rPr>
              <a:t>the existing infrastructure where many other tasks need to be performed.</a:t>
            </a:r>
            <a:endParaRPr lang="zh-CN" altLang="en-US" sz="2800">
              <a:solidFill>
                <a:schemeClr val="bg1"/>
              </a:solidFill>
              <a:sym typeface="+mn-ea"/>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66266" y="672994"/>
            <a:ext cx="18093690" cy="923290"/>
          </a:xfrm>
        </p:spPr>
        <p:txBody>
          <a:bodyPr wrap="square" lIns="0" tIns="0" rIns="0" bIns="0">
            <a:spAutoFit/>
          </a:bodyPr>
          <a:lstStyle/>
          <a:p>
            <a:r>
              <a:rPr lang="zh-CN" altLang="en-US" sz="6000" dirty="0"/>
              <a:t>工具相关</a:t>
            </a:r>
            <a:r>
              <a:rPr lang="en-US" altLang="zh-CN" sz="6000" dirty="0"/>
              <a:t>-</a:t>
            </a:r>
            <a:r>
              <a:rPr lang="zh-CN" altLang="en-US" sz="6000">
                <a:solidFill>
                  <a:schemeClr val="bg1"/>
                </a:solidFill>
                <a:sym typeface="+mn-ea"/>
              </a:rPr>
              <a:t>Phabricator </a:t>
            </a:r>
            <a:endParaRPr lang="en-US" altLang="zh-CN" sz="6000" dirty="0"/>
          </a:p>
        </p:txBody>
      </p:sp>
      <p:sp>
        <p:nvSpPr>
          <p:cNvPr id="12" name="文本框 11"/>
          <p:cNvSpPr txBox="1"/>
          <p:nvPr/>
        </p:nvSpPr>
        <p:spPr>
          <a:xfrm>
            <a:off x="966470" y="3372485"/>
            <a:ext cx="18686145" cy="7416165"/>
          </a:xfrm>
          <a:prstGeom prst="rect">
            <a:avLst/>
          </a:prstGeom>
          <a:noFill/>
        </p:spPr>
        <p:txBody>
          <a:bodyPr wrap="square" rtlCol="0" anchor="t">
            <a:spAutoFit/>
          </a:bodyPr>
          <a:p>
            <a:r>
              <a:rPr lang="zh-CN" altLang="en-US" sz="2800">
                <a:solidFill>
                  <a:schemeClr val="bg1"/>
                </a:solidFill>
              </a:rPr>
              <a:t>reviewing and auditing source code;</a:t>
            </a:r>
            <a:endParaRPr lang="zh-CN" altLang="en-US" sz="2800">
              <a:solidFill>
                <a:schemeClr val="bg1"/>
              </a:solidFill>
            </a:endParaRPr>
          </a:p>
          <a:p>
            <a:endParaRPr lang="zh-CN" altLang="en-US" sz="2800">
              <a:solidFill>
                <a:schemeClr val="bg1"/>
              </a:solidFill>
            </a:endParaRPr>
          </a:p>
          <a:p>
            <a:r>
              <a:rPr lang="zh-CN" altLang="en-US" sz="2800">
                <a:solidFill>
                  <a:schemeClr val="bg1"/>
                </a:solidFill>
              </a:rPr>
              <a:t>hosting and browsing repositories;</a:t>
            </a:r>
            <a:endParaRPr lang="zh-CN" altLang="en-US" sz="2800">
              <a:solidFill>
                <a:schemeClr val="bg1"/>
              </a:solidFill>
            </a:endParaRPr>
          </a:p>
          <a:p>
            <a:endParaRPr lang="zh-CN" altLang="en-US" sz="2800">
              <a:solidFill>
                <a:schemeClr val="bg1"/>
              </a:solidFill>
            </a:endParaRPr>
          </a:p>
          <a:p>
            <a:r>
              <a:rPr lang="zh-CN" altLang="en-US" sz="2800">
                <a:solidFill>
                  <a:schemeClr val="bg1"/>
                </a:solidFill>
              </a:rPr>
              <a:t>tracking bugs;</a:t>
            </a:r>
            <a:endParaRPr lang="zh-CN" altLang="en-US" sz="2800">
              <a:solidFill>
                <a:schemeClr val="bg1"/>
              </a:solidFill>
            </a:endParaRPr>
          </a:p>
          <a:p>
            <a:endParaRPr lang="zh-CN" altLang="en-US" sz="2800">
              <a:solidFill>
                <a:schemeClr val="bg1"/>
              </a:solidFill>
            </a:endParaRPr>
          </a:p>
          <a:p>
            <a:r>
              <a:rPr lang="zh-CN" altLang="en-US" sz="2800">
                <a:solidFill>
                  <a:schemeClr val="bg1"/>
                </a:solidFill>
              </a:rPr>
              <a:t>managing projects;</a:t>
            </a:r>
            <a:endParaRPr lang="zh-CN" altLang="en-US" sz="2800">
              <a:solidFill>
                <a:schemeClr val="bg1"/>
              </a:solidFill>
            </a:endParaRPr>
          </a:p>
          <a:p>
            <a:endParaRPr lang="zh-CN" altLang="en-US" sz="2800">
              <a:solidFill>
                <a:schemeClr val="bg1"/>
              </a:solidFill>
            </a:endParaRPr>
          </a:p>
          <a:p>
            <a:r>
              <a:rPr lang="zh-CN" altLang="en-US" sz="2800">
                <a:solidFill>
                  <a:schemeClr val="bg1"/>
                </a:solidFill>
              </a:rPr>
              <a:t>conversing with team members;</a:t>
            </a:r>
            <a:endParaRPr lang="zh-CN" altLang="en-US" sz="2800">
              <a:solidFill>
                <a:schemeClr val="bg1"/>
              </a:solidFill>
            </a:endParaRPr>
          </a:p>
          <a:p>
            <a:endParaRPr lang="zh-CN" altLang="en-US" sz="2800">
              <a:solidFill>
                <a:schemeClr val="bg1"/>
              </a:solidFill>
            </a:endParaRPr>
          </a:p>
          <a:p>
            <a:r>
              <a:rPr lang="zh-CN" altLang="en-US" sz="2800">
                <a:solidFill>
                  <a:schemeClr val="bg1"/>
                </a:solidFill>
              </a:rPr>
              <a:t>assembling a party to venture forth;</a:t>
            </a:r>
            <a:endParaRPr lang="zh-CN" altLang="en-US" sz="2800">
              <a:solidFill>
                <a:schemeClr val="bg1"/>
              </a:solidFill>
            </a:endParaRPr>
          </a:p>
          <a:p>
            <a:endParaRPr lang="zh-CN" altLang="en-US" sz="2800">
              <a:solidFill>
                <a:schemeClr val="bg1"/>
              </a:solidFill>
            </a:endParaRPr>
          </a:p>
          <a:p>
            <a:r>
              <a:rPr lang="zh-CN" altLang="en-US" sz="2800">
                <a:solidFill>
                  <a:schemeClr val="bg1"/>
                </a:solidFill>
              </a:rPr>
              <a:t>writing stuff down and reading it later;</a:t>
            </a:r>
            <a:endParaRPr lang="zh-CN" altLang="en-US" sz="2800">
              <a:solidFill>
                <a:schemeClr val="bg1"/>
              </a:solidFill>
            </a:endParaRPr>
          </a:p>
          <a:p>
            <a:endParaRPr lang="zh-CN" altLang="en-US" sz="2800">
              <a:solidFill>
                <a:schemeClr val="bg1"/>
              </a:solidFill>
            </a:endParaRPr>
          </a:p>
          <a:p>
            <a:r>
              <a:rPr lang="zh-CN" altLang="en-US" sz="2800">
                <a:solidFill>
                  <a:schemeClr val="bg1"/>
                </a:solidFill>
              </a:rPr>
              <a:t>hiding stuff from coworkers; and</a:t>
            </a:r>
            <a:endParaRPr lang="zh-CN" altLang="en-US" sz="2800">
              <a:solidFill>
                <a:schemeClr val="bg1"/>
              </a:solidFill>
            </a:endParaRPr>
          </a:p>
          <a:p>
            <a:endParaRPr lang="zh-CN" altLang="en-US" sz="2800">
              <a:solidFill>
                <a:schemeClr val="bg1"/>
              </a:solidFill>
            </a:endParaRPr>
          </a:p>
          <a:p>
            <a:r>
              <a:rPr lang="zh-CN" altLang="en-US" sz="2800">
                <a:solidFill>
                  <a:schemeClr val="bg1"/>
                </a:solidFill>
              </a:rPr>
              <a:t>also some other things.</a:t>
            </a:r>
            <a:endParaRPr lang="zh-CN" altLang="en-US" sz="2800">
              <a:solidFill>
                <a:schemeClr val="bg1"/>
              </a:solidFill>
            </a:endParaRPr>
          </a:p>
        </p:txBody>
      </p:sp>
      <p:sp>
        <p:nvSpPr>
          <p:cNvPr id="13" name="文本框 12"/>
          <p:cNvSpPr txBox="1"/>
          <p:nvPr/>
        </p:nvSpPr>
        <p:spPr>
          <a:xfrm>
            <a:off x="966470" y="1980565"/>
            <a:ext cx="2540000" cy="521970"/>
          </a:xfrm>
          <a:prstGeom prst="rect">
            <a:avLst/>
          </a:prstGeom>
          <a:noFill/>
        </p:spPr>
        <p:txBody>
          <a:bodyPr wrap="square" rtlCol="0" anchor="t">
            <a:spAutoFit/>
          </a:bodyPr>
          <a:p>
            <a:r>
              <a:rPr lang="zh-CN" altLang="en-US" sz="2800">
                <a:solidFill>
                  <a:schemeClr val="bg1"/>
                </a:solidFill>
                <a:sym typeface="+mn-ea"/>
              </a:rPr>
              <a:t>Phabricator </a:t>
            </a:r>
            <a:endParaRPr lang="zh-CN" altLang="en-US" sz="2800">
              <a:solidFill>
                <a:schemeClr val="bg1"/>
              </a:solidFill>
            </a:endParaRPr>
          </a:p>
        </p:txBody>
      </p:sp>
      <p:sp>
        <p:nvSpPr>
          <p:cNvPr id="14" name="文本框 13"/>
          <p:cNvSpPr txBox="1"/>
          <p:nvPr/>
        </p:nvSpPr>
        <p:spPr>
          <a:xfrm>
            <a:off x="4598035" y="1980565"/>
            <a:ext cx="7630795" cy="521970"/>
          </a:xfrm>
          <a:prstGeom prst="rect">
            <a:avLst/>
          </a:prstGeom>
          <a:noFill/>
        </p:spPr>
        <p:txBody>
          <a:bodyPr wrap="square" rtlCol="0" anchor="t">
            <a:spAutoFit/>
          </a:bodyPr>
          <a:p>
            <a:r>
              <a:rPr lang="zh-CN" altLang="en-US" sz="2800">
                <a:solidFill>
                  <a:schemeClr val="bg1"/>
                </a:solidFill>
              </a:rPr>
              <a:t>http://phacility.com/phabricator/</a:t>
            </a:r>
            <a:endParaRPr lang="zh-CN" altLang="en-US" sz="2800">
              <a:solidFill>
                <a:schemeClr val="bg1"/>
              </a:solidFill>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66266" y="672994"/>
            <a:ext cx="18093690" cy="923290"/>
          </a:xfrm>
        </p:spPr>
        <p:txBody>
          <a:bodyPr wrap="square" lIns="0" tIns="0" rIns="0" bIns="0">
            <a:spAutoFit/>
          </a:bodyPr>
          <a:lstStyle/>
          <a:p>
            <a:r>
              <a:rPr lang="zh-CN" altLang="en-US" sz="6000" dirty="0"/>
              <a:t>工具相关</a:t>
            </a:r>
            <a:r>
              <a:rPr lang="en-US" altLang="zh-CN" sz="6000" dirty="0"/>
              <a:t>-</a:t>
            </a:r>
            <a:r>
              <a:rPr lang="zh-CN" altLang="en-US" sz="6000">
                <a:solidFill>
                  <a:schemeClr val="bg1"/>
                </a:solidFill>
                <a:sym typeface="+mn-ea"/>
              </a:rPr>
              <a:t>jest</a:t>
            </a:r>
            <a:endParaRPr lang="en-US" altLang="zh-CN" sz="6000" dirty="0"/>
          </a:p>
        </p:txBody>
      </p:sp>
      <p:sp>
        <p:nvSpPr>
          <p:cNvPr id="12" name="文本框 11"/>
          <p:cNvSpPr txBox="1"/>
          <p:nvPr/>
        </p:nvSpPr>
        <p:spPr>
          <a:xfrm>
            <a:off x="966470" y="3372485"/>
            <a:ext cx="18686145" cy="3107690"/>
          </a:xfrm>
          <a:prstGeom prst="rect">
            <a:avLst/>
          </a:prstGeom>
          <a:noFill/>
        </p:spPr>
        <p:txBody>
          <a:bodyPr wrap="square" rtlCol="0" anchor="t">
            <a:spAutoFit/>
          </a:bodyPr>
          <a:p>
            <a:r>
              <a:rPr lang="zh-CN" altLang="en-US" sz="2800">
                <a:solidFill>
                  <a:schemeClr val="bg1"/>
                </a:solidFill>
              </a:rPr>
              <a:t>👩 Developer Ready: A comprehensive JavaScript testing solution. Works out of the box for most JavaScript projects.</a:t>
            </a:r>
            <a:endParaRPr lang="zh-CN" altLang="en-US" sz="2800">
              <a:solidFill>
                <a:schemeClr val="bg1"/>
              </a:solidFill>
            </a:endParaRPr>
          </a:p>
          <a:p>
            <a:endParaRPr lang="zh-CN" altLang="en-US" sz="2800">
              <a:solidFill>
                <a:schemeClr val="bg1"/>
              </a:solidFill>
            </a:endParaRPr>
          </a:p>
          <a:p>
            <a:r>
              <a:rPr lang="zh-CN" altLang="en-US" sz="2800">
                <a:solidFill>
                  <a:schemeClr val="bg1"/>
                </a:solidFill>
              </a:rPr>
              <a:t>🏃 Instant Feedback: Fast, interactive watch mode only runs test files related to changed files.</a:t>
            </a:r>
            <a:endParaRPr lang="zh-CN" altLang="en-US" sz="2800">
              <a:solidFill>
                <a:schemeClr val="bg1"/>
              </a:solidFill>
            </a:endParaRPr>
          </a:p>
          <a:p>
            <a:endParaRPr lang="zh-CN" altLang="en-US" sz="2800">
              <a:solidFill>
                <a:schemeClr val="bg1"/>
              </a:solidFill>
            </a:endParaRPr>
          </a:p>
          <a:p>
            <a:r>
              <a:rPr lang="zh-CN" altLang="en-US" sz="2800">
                <a:solidFill>
                  <a:schemeClr val="bg1"/>
                </a:solidFill>
              </a:rPr>
              <a:t>📸  Snapshot Testing: Capture snapshots of large objects to simplify testing and to analyze how they change over time.</a:t>
            </a:r>
            <a:endParaRPr lang="zh-CN" altLang="en-US" sz="2800">
              <a:solidFill>
                <a:schemeClr val="bg1"/>
              </a:solidFill>
            </a:endParaRPr>
          </a:p>
        </p:txBody>
      </p:sp>
      <p:sp>
        <p:nvSpPr>
          <p:cNvPr id="13" name="文本框 12"/>
          <p:cNvSpPr txBox="1"/>
          <p:nvPr/>
        </p:nvSpPr>
        <p:spPr>
          <a:xfrm>
            <a:off x="966470" y="1980565"/>
            <a:ext cx="2540000" cy="521970"/>
          </a:xfrm>
          <a:prstGeom prst="rect">
            <a:avLst/>
          </a:prstGeom>
          <a:noFill/>
        </p:spPr>
        <p:txBody>
          <a:bodyPr wrap="square" rtlCol="0" anchor="t">
            <a:spAutoFit/>
          </a:bodyPr>
          <a:p>
            <a:r>
              <a:rPr lang="zh-CN" altLang="en-US" sz="2800">
                <a:solidFill>
                  <a:schemeClr val="bg1"/>
                </a:solidFill>
              </a:rPr>
              <a:t>jest</a:t>
            </a:r>
            <a:endParaRPr lang="zh-CN" altLang="en-US" sz="2800">
              <a:solidFill>
                <a:schemeClr val="bg1"/>
              </a:solidFill>
            </a:endParaRPr>
          </a:p>
        </p:txBody>
      </p:sp>
      <p:sp>
        <p:nvSpPr>
          <p:cNvPr id="14" name="文本框 13"/>
          <p:cNvSpPr txBox="1"/>
          <p:nvPr/>
        </p:nvSpPr>
        <p:spPr>
          <a:xfrm>
            <a:off x="2247900" y="1980565"/>
            <a:ext cx="7630795" cy="521970"/>
          </a:xfrm>
          <a:prstGeom prst="rect">
            <a:avLst/>
          </a:prstGeom>
          <a:noFill/>
        </p:spPr>
        <p:txBody>
          <a:bodyPr wrap="square" rtlCol="0" anchor="t">
            <a:spAutoFit/>
          </a:bodyPr>
          <a:p>
            <a:r>
              <a:rPr lang="zh-CN" altLang="en-US" sz="2800">
                <a:solidFill>
                  <a:schemeClr val="bg1"/>
                </a:solidFill>
              </a:rPr>
              <a:t>Delightful JavaScript Testing. https://jestjs.io</a:t>
            </a:r>
            <a:endParaRPr lang="zh-CN" altLang="en-US" sz="2800">
              <a:solidFill>
                <a:schemeClr val="bg1"/>
              </a:solidFill>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66266" y="672994"/>
            <a:ext cx="18093690" cy="923290"/>
          </a:xfrm>
        </p:spPr>
        <p:txBody>
          <a:bodyPr wrap="square" lIns="0" tIns="0" rIns="0" bIns="0">
            <a:spAutoFit/>
          </a:bodyPr>
          <a:lstStyle/>
          <a:p>
            <a:r>
              <a:rPr lang="zh-CN" altLang="en-US" sz="6000" dirty="0"/>
              <a:t>工具相关</a:t>
            </a:r>
            <a:r>
              <a:rPr lang="en-US" altLang="zh-CN" sz="6000" dirty="0"/>
              <a:t>-</a:t>
            </a:r>
            <a:r>
              <a:rPr lang="zh-CN" altLang="en-US" sz="6000">
                <a:solidFill>
                  <a:schemeClr val="bg1"/>
                </a:solidFill>
                <a:sym typeface="+mn-ea"/>
              </a:rPr>
              <a:t>Sapienz</a:t>
            </a:r>
            <a:endParaRPr lang="en-US" altLang="zh-CN" sz="6000" dirty="0"/>
          </a:p>
        </p:txBody>
      </p:sp>
      <p:sp>
        <p:nvSpPr>
          <p:cNvPr id="12" name="文本框 11"/>
          <p:cNvSpPr txBox="1"/>
          <p:nvPr/>
        </p:nvSpPr>
        <p:spPr>
          <a:xfrm>
            <a:off x="966470" y="3372485"/>
            <a:ext cx="18686145" cy="3107690"/>
          </a:xfrm>
          <a:prstGeom prst="rect">
            <a:avLst/>
          </a:prstGeom>
          <a:noFill/>
        </p:spPr>
        <p:txBody>
          <a:bodyPr wrap="square" rtlCol="0" anchor="t">
            <a:spAutoFit/>
          </a:bodyPr>
          <a:p>
            <a:r>
              <a:rPr lang="zh-CN" altLang="en-US" sz="2800">
                <a:solidFill>
                  <a:schemeClr val="bg1"/>
                </a:solidFill>
              </a:rPr>
              <a:t>👩 Developer Ready: A comprehensive JavaScript testing solution. Works out of the box for most JavaScript projects.</a:t>
            </a:r>
            <a:endParaRPr lang="zh-CN" altLang="en-US" sz="2800">
              <a:solidFill>
                <a:schemeClr val="bg1"/>
              </a:solidFill>
            </a:endParaRPr>
          </a:p>
          <a:p>
            <a:endParaRPr lang="zh-CN" altLang="en-US" sz="2800">
              <a:solidFill>
                <a:schemeClr val="bg1"/>
              </a:solidFill>
            </a:endParaRPr>
          </a:p>
          <a:p>
            <a:r>
              <a:rPr lang="zh-CN" altLang="en-US" sz="2800">
                <a:solidFill>
                  <a:schemeClr val="bg1"/>
                </a:solidFill>
              </a:rPr>
              <a:t>🏃 Instant Feedback: Fast, interactive watch mode only runs test files related to changed files.</a:t>
            </a:r>
            <a:endParaRPr lang="zh-CN" altLang="en-US" sz="2800">
              <a:solidFill>
                <a:schemeClr val="bg1"/>
              </a:solidFill>
            </a:endParaRPr>
          </a:p>
          <a:p>
            <a:endParaRPr lang="zh-CN" altLang="en-US" sz="2800">
              <a:solidFill>
                <a:schemeClr val="bg1"/>
              </a:solidFill>
            </a:endParaRPr>
          </a:p>
          <a:p>
            <a:r>
              <a:rPr lang="zh-CN" altLang="en-US" sz="2800">
                <a:solidFill>
                  <a:schemeClr val="bg1"/>
                </a:solidFill>
              </a:rPr>
              <a:t>📸  Snapshot Testing: Capture snapshots of large objects to simplify testing and to analyze how they change over time.</a:t>
            </a:r>
            <a:endParaRPr lang="zh-CN" altLang="en-US" sz="2800">
              <a:solidFill>
                <a:schemeClr val="bg1"/>
              </a:solidFill>
            </a:endParaRPr>
          </a:p>
        </p:txBody>
      </p:sp>
      <p:sp>
        <p:nvSpPr>
          <p:cNvPr id="13" name="文本框 12"/>
          <p:cNvSpPr txBox="1"/>
          <p:nvPr/>
        </p:nvSpPr>
        <p:spPr>
          <a:xfrm>
            <a:off x="966470" y="1980565"/>
            <a:ext cx="2540000" cy="521970"/>
          </a:xfrm>
          <a:prstGeom prst="rect">
            <a:avLst/>
          </a:prstGeom>
          <a:noFill/>
        </p:spPr>
        <p:txBody>
          <a:bodyPr wrap="square" rtlCol="0" anchor="t">
            <a:spAutoFit/>
          </a:bodyPr>
          <a:p>
            <a:r>
              <a:rPr lang="zh-CN" altLang="en-US" sz="2800">
                <a:solidFill>
                  <a:schemeClr val="bg1"/>
                </a:solidFill>
              </a:rPr>
              <a:t>Sapienz</a:t>
            </a:r>
            <a:endParaRPr lang="zh-CN" altLang="en-US" sz="2800">
              <a:solidFill>
                <a:schemeClr val="bg1"/>
              </a:solidFill>
            </a:endParaRPr>
          </a:p>
        </p:txBody>
      </p:sp>
      <p:sp>
        <p:nvSpPr>
          <p:cNvPr id="14" name="文本框 13"/>
          <p:cNvSpPr txBox="1"/>
          <p:nvPr/>
        </p:nvSpPr>
        <p:spPr>
          <a:xfrm>
            <a:off x="2247900" y="1980565"/>
            <a:ext cx="7630795" cy="521970"/>
          </a:xfrm>
          <a:prstGeom prst="rect">
            <a:avLst/>
          </a:prstGeom>
          <a:noFill/>
        </p:spPr>
        <p:txBody>
          <a:bodyPr wrap="square" rtlCol="0" anchor="t">
            <a:spAutoFit/>
          </a:bodyPr>
          <a:p>
            <a:r>
              <a:rPr lang="en-US" altLang="zh-CN" sz="2800">
                <a:solidFill>
                  <a:schemeClr val="bg1"/>
                </a:solidFill>
              </a:rPr>
              <a:t> </a:t>
            </a:r>
            <a:r>
              <a:rPr lang="zh-CN" altLang="en-US" sz="2800">
                <a:solidFill>
                  <a:schemeClr val="bg1"/>
                </a:solidFill>
              </a:rPr>
              <a:t>Intelligent automated software testing at scale</a:t>
            </a:r>
            <a:endParaRPr lang="zh-CN" altLang="en-US" sz="2800">
              <a:solidFill>
                <a:schemeClr val="bg1"/>
              </a:solidFill>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66266" y="672994"/>
            <a:ext cx="18093690" cy="923290"/>
          </a:xfrm>
        </p:spPr>
        <p:txBody>
          <a:bodyPr wrap="square" lIns="0" tIns="0" rIns="0" bIns="0">
            <a:spAutoFit/>
          </a:bodyPr>
          <a:lstStyle/>
          <a:p>
            <a:r>
              <a:rPr lang="zh-CN" altLang="en-US" sz="6000" dirty="0"/>
              <a:t>工具相关</a:t>
            </a:r>
            <a:r>
              <a:rPr lang="en-US" altLang="zh-CN" sz="6000" dirty="0"/>
              <a:t>-</a:t>
            </a:r>
            <a:r>
              <a:rPr lang="zh-CN" altLang="en-US" sz="6000">
                <a:solidFill>
                  <a:schemeClr val="bg1"/>
                </a:solidFill>
                <a:sym typeface="+mn-ea"/>
              </a:rPr>
              <a:t>Nuclide</a:t>
            </a:r>
            <a:endParaRPr lang="en-US" altLang="zh-CN" sz="6000" dirty="0"/>
          </a:p>
        </p:txBody>
      </p:sp>
      <p:sp>
        <p:nvSpPr>
          <p:cNvPr id="12" name="文本框 11"/>
          <p:cNvSpPr txBox="1"/>
          <p:nvPr/>
        </p:nvSpPr>
        <p:spPr>
          <a:xfrm>
            <a:off x="966470" y="3372485"/>
            <a:ext cx="18686145" cy="521970"/>
          </a:xfrm>
          <a:prstGeom prst="rect">
            <a:avLst/>
          </a:prstGeom>
          <a:noFill/>
        </p:spPr>
        <p:txBody>
          <a:bodyPr wrap="square" rtlCol="0" anchor="t">
            <a:spAutoFit/>
          </a:bodyPr>
          <a:p>
            <a:r>
              <a:rPr lang="zh-CN" altLang="en-US" sz="2800">
                <a:solidFill>
                  <a:schemeClr val="bg1"/>
                </a:solidFill>
              </a:rPr>
              <a:t>https://nuclide.io/docs/editor/basics/</a:t>
            </a:r>
            <a:endParaRPr lang="zh-CN" altLang="en-US" sz="2800">
              <a:solidFill>
                <a:schemeClr val="bg1"/>
              </a:solidFill>
            </a:endParaRPr>
          </a:p>
        </p:txBody>
      </p:sp>
      <p:sp>
        <p:nvSpPr>
          <p:cNvPr id="13" name="文本框 12"/>
          <p:cNvSpPr txBox="1"/>
          <p:nvPr/>
        </p:nvSpPr>
        <p:spPr>
          <a:xfrm>
            <a:off x="966470" y="1980565"/>
            <a:ext cx="2540000" cy="521970"/>
          </a:xfrm>
          <a:prstGeom prst="rect">
            <a:avLst/>
          </a:prstGeom>
          <a:noFill/>
        </p:spPr>
        <p:txBody>
          <a:bodyPr wrap="square" rtlCol="0" anchor="t">
            <a:spAutoFit/>
          </a:bodyPr>
          <a:p>
            <a:r>
              <a:rPr lang="zh-CN" altLang="en-US" sz="2800">
                <a:solidFill>
                  <a:schemeClr val="bg1"/>
                </a:solidFill>
              </a:rPr>
              <a:t>Nuclide</a:t>
            </a:r>
            <a:endParaRPr lang="zh-CN" altLang="en-US" sz="2800">
              <a:solidFill>
                <a:schemeClr val="bg1"/>
              </a:solidFill>
            </a:endParaRPr>
          </a:p>
        </p:txBody>
      </p:sp>
      <p:sp>
        <p:nvSpPr>
          <p:cNvPr id="14" name="文本框 13"/>
          <p:cNvSpPr txBox="1"/>
          <p:nvPr/>
        </p:nvSpPr>
        <p:spPr>
          <a:xfrm>
            <a:off x="2547620" y="1980565"/>
            <a:ext cx="17757775" cy="521970"/>
          </a:xfrm>
          <a:prstGeom prst="rect">
            <a:avLst/>
          </a:prstGeom>
          <a:noFill/>
        </p:spPr>
        <p:txBody>
          <a:bodyPr wrap="square" rtlCol="0" anchor="t">
            <a:spAutoFit/>
          </a:bodyPr>
          <a:p>
            <a:r>
              <a:rPr lang="zh-CN" altLang="en-US" sz="2800">
                <a:solidFill>
                  <a:schemeClr val="bg1"/>
                </a:solidFill>
              </a:rPr>
              <a:t>An open IDE for web and native mobile development, built on top of Atom https://nuclide.io</a:t>
            </a:r>
            <a:endParaRPr lang="zh-CN" altLang="en-US" sz="2800">
              <a:solidFill>
                <a:schemeClr val="bg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a:xfrm>
            <a:off x="1822450" y="3907886"/>
            <a:ext cx="17221200" cy="1231106"/>
          </a:xfrm>
        </p:spPr>
        <p:txBody>
          <a:bodyPr/>
          <a:lstStyle/>
          <a:p>
            <a:r>
              <a:rPr kumimoji="1" lang="zh-CN" altLang="en-US" sz="8000" dirty="0"/>
              <a:t>一、</a:t>
            </a:r>
            <a:r>
              <a:rPr kumimoji="1" lang="en-US" altLang="zh-CN" sz="8000" dirty="0" err="1"/>
              <a:t>FaceBook</a:t>
            </a:r>
            <a:r>
              <a:rPr kumimoji="1" lang="zh-CN" altLang="en-US" sz="8000" dirty="0"/>
              <a:t>创业的故事</a:t>
            </a:r>
            <a:endParaRPr kumimoji="1" lang="zh-CN" altLang="en-US" sz="8000" dirty="0"/>
          </a:p>
        </p:txBody>
      </p:sp>
      <p:pic>
        <p:nvPicPr>
          <p:cNvPr id="2" name="图片 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2127250" y="3865937"/>
            <a:ext cx="1848971" cy="1257300"/>
          </a:xfrm>
          <a:prstGeom prst="rect">
            <a:avLst/>
          </a:prstGeom>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66266" y="672994"/>
            <a:ext cx="18093690" cy="923290"/>
          </a:xfrm>
        </p:spPr>
        <p:txBody>
          <a:bodyPr wrap="square" lIns="0" tIns="0" rIns="0" bIns="0">
            <a:spAutoFit/>
          </a:bodyPr>
          <a:lstStyle/>
          <a:p>
            <a:r>
              <a:rPr lang="zh-CN" altLang="en-US" sz="6000" dirty="0"/>
              <a:t>工具相关        </a:t>
            </a:r>
            <a:r>
              <a:rPr lang="zh-CN" altLang="en-US" sz="6000" dirty="0">
                <a:solidFill>
                  <a:srgbClr val="FF0000"/>
                </a:solidFill>
              </a:rPr>
              <a:t>这个可以删除掉了</a:t>
            </a:r>
            <a:endParaRPr lang="zh-CN" altLang="en-US" sz="6000" dirty="0">
              <a:solidFill>
                <a:srgbClr val="FF0000"/>
              </a:solidFill>
            </a:endParaRPr>
          </a:p>
        </p:txBody>
      </p:sp>
      <p:sp>
        <p:nvSpPr>
          <p:cNvPr id="3" name="Text Placeholder 2"/>
          <p:cNvSpPr>
            <a:spLocks noGrp="1"/>
          </p:cNvSpPr>
          <p:nvPr>
            <p:ph type="body" idx="1"/>
          </p:nvPr>
        </p:nvSpPr>
        <p:spPr>
          <a:xfrm>
            <a:off x="1038511" y="3895377"/>
            <a:ext cx="18093691" cy="738664"/>
          </a:xfrm>
        </p:spPr>
        <p:txBody>
          <a:bodyPr/>
          <a:lstStyle/>
          <a:p>
            <a:r>
              <a:rPr lang="zh-CN" altLang="en-US" sz="4800" dirty="0"/>
              <a:t>代码审查工具：</a:t>
            </a:r>
            <a:r>
              <a:rPr lang="en-US" altLang="zh-CN" sz="4800" dirty="0" err="1"/>
              <a:t>Phabricator</a:t>
            </a:r>
            <a:endParaRPr lang="zh-CN" altLang="en-US" sz="4800" dirty="0"/>
          </a:p>
        </p:txBody>
      </p:sp>
      <p:sp>
        <p:nvSpPr>
          <p:cNvPr id="4" name="Text Placeholder 2"/>
          <p:cNvSpPr txBox="1"/>
          <p:nvPr/>
        </p:nvSpPr>
        <p:spPr>
          <a:xfrm>
            <a:off x="1005204" y="6264275"/>
            <a:ext cx="18093691" cy="738664"/>
          </a:xfrm>
          <a:prstGeom prst="rect">
            <a:avLst/>
          </a:prstGeom>
        </p:spPr>
        <p:txBody>
          <a:bodyPr wrap="square" lIns="0" tIns="0" rIns="0" bIns="0">
            <a:spAutoFit/>
          </a:bodyPr>
          <a:lstStyle>
            <a:lvl1pPr marL="0">
              <a:defRPr sz="5400" b="0" i="0">
                <a:solidFill>
                  <a:schemeClr val="bg1"/>
                </a:solidFill>
                <a:latin typeface="Microsoft YaHei" panose="020B0503020204020204" pitchFamily="34" charset="-122"/>
                <a:ea typeface="Microsoft YaHei" panose="020B0503020204020204" pitchFamily="34" charset="-122"/>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zh-CN" altLang="en-US" sz="4800" kern="0" dirty="0"/>
              <a:t>代码开发工具：</a:t>
            </a:r>
            <a:r>
              <a:rPr lang="en-US" altLang="zh-CN" sz="4800" kern="0" dirty="0"/>
              <a:t>Nuclide</a:t>
            </a:r>
            <a:endParaRPr lang="zh-CN" altLang="en-US" sz="4800" kern="0" dirty="0"/>
          </a:p>
        </p:txBody>
      </p:sp>
      <p:sp>
        <p:nvSpPr>
          <p:cNvPr id="5" name="Text Placeholder 2"/>
          <p:cNvSpPr txBox="1"/>
          <p:nvPr/>
        </p:nvSpPr>
        <p:spPr>
          <a:xfrm>
            <a:off x="1018982" y="5218326"/>
            <a:ext cx="18093691" cy="553998"/>
          </a:xfrm>
          <a:prstGeom prst="rect">
            <a:avLst/>
          </a:prstGeom>
        </p:spPr>
        <p:txBody>
          <a:bodyPr wrap="square" lIns="0" tIns="0" rIns="0" bIns="0">
            <a:spAutoFit/>
          </a:bodyPr>
          <a:lstStyle>
            <a:lvl1pPr marL="0">
              <a:defRPr sz="5400" b="0" i="0">
                <a:solidFill>
                  <a:schemeClr val="bg1"/>
                </a:solidFill>
                <a:latin typeface="Microsoft YaHei" panose="020B0503020204020204" pitchFamily="34" charset="-122"/>
                <a:ea typeface="Microsoft YaHei" panose="020B0503020204020204" pitchFamily="34" charset="-122"/>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zh-CN" altLang="en-US" sz="3600" kern="0" dirty="0"/>
              <a:t>支持：代码审查、代码静态扫描，单元测试，集成测试，前后端联调</a:t>
            </a:r>
            <a:endParaRPr lang="zh-CN" altLang="en-US" sz="3600" kern="0" dirty="0"/>
          </a:p>
        </p:txBody>
      </p:sp>
      <p:sp>
        <p:nvSpPr>
          <p:cNvPr id="6" name="Text Placeholder 2"/>
          <p:cNvSpPr txBox="1"/>
          <p:nvPr/>
        </p:nvSpPr>
        <p:spPr>
          <a:xfrm>
            <a:off x="755650" y="8079175"/>
            <a:ext cx="18093691" cy="1661993"/>
          </a:xfrm>
          <a:prstGeom prst="rect">
            <a:avLst/>
          </a:prstGeom>
        </p:spPr>
        <p:txBody>
          <a:bodyPr wrap="square" lIns="0" tIns="0" rIns="0" bIns="0">
            <a:spAutoFit/>
          </a:bodyPr>
          <a:lstStyle>
            <a:lvl1pPr marL="0">
              <a:defRPr sz="5400" b="0" i="0">
                <a:solidFill>
                  <a:schemeClr val="bg1"/>
                </a:solidFill>
                <a:latin typeface="Microsoft YaHei" panose="020B0503020204020204" pitchFamily="34" charset="-122"/>
                <a:ea typeface="Microsoft YaHei" panose="020B0503020204020204" pitchFamily="34" charset="-122"/>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altLang="zh-CN" sz="3600" kern="0" dirty="0"/>
              <a:t>Facebook</a:t>
            </a:r>
            <a:r>
              <a:rPr lang="zh-CN" altLang="en-US" sz="3600" kern="0" dirty="0"/>
              <a:t>没有专职的测试人员，只有测试工具团队，运维人员也很少，主要是提供大量的工具让开发人员能够自己进行测试、运维的基本工作，实现开发人员在“开发、测试、运维”这几个步骤上的全栈工作。   </a:t>
            </a:r>
            <a:endParaRPr lang="zh-CN" altLang="en-US" sz="3600" kern="0" dirty="0"/>
          </a:p>
        </p:txBody>
      </p:sp>
      <p:sp>
        <p:nvSpPr>
          <p:cNvPr id="7" name="Text Placeholder 2"/>
          <p:cNvSpPr txBox="1"/>
          <p:nvPr/>
        </p:nvSpPr>
        <p:spPr>
          <a:xfrm>
            <a:off x="991665" y="2357476"/>
            <a:ext cx="18093691" cy="1107996"/>
          </a:xfrm>
          <a:prstGeom prst="rect">
            <a:avLst/>
          </a:prstGeom>
        </p:spPr>
        <p:txBody>
          <a:bodyPr wrap="square" lIns="0" tIns="0" rIns="0" bIns="0">
            <a:spAutoFit/>
          </a:bodyPr>
          <a:lstStyle>
            <a:lvl1pPr marL="0">
              <a:defRPr sz="5400" b="0" i="0">
                <a:solidFill>
                  <a:schemeClr val="bg1"/>
                </a:solidFill>
                <a:latin typeface="Microsoft YaHei" panose="020B0503020204020204" pitchFamily="34" charset="-122"/>
                <a:ea typeface="Microsoft YaHei" panose="020B0503020204020204" pitchFamily="34" charset="-122"/>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altLang="zh-CN" sz="3600" kern="0" dirty="0"/>
              <a:t>Facebook</a:t>
            </a:r>
            <a:r>
              <a:rPr lang="zh-CN" altLang="en-US" sz="3600" kern="0" dirty="0"/>
              <a:t>没有一个端到端的流水线，采取的方式是：让这些流程中使用的工具通过开放的</a:t>
            </a:r>
            <a:r>
              <a:rPr lang="en-US" altLang="zh-CN" sz="3600" kern="0" dirty="0"/>
              <a:t>API</a:t>
            </a:r>
            <a:r>
              <a:rPr lang="zh-CN" altLang="en-US" sz="3600" kern="0" dirty="0"/>
              <a:t>进行一个网状连接，从而使开发者可以灵活定义小范围的流程，高效工作。</a:t>
            </a:r>
            <a:endParaRPr lang="zh-CN" altLang="en-US" sz="3600" kern="0" dirty="0"/>
          </a:p>
        </p:txBody>
      </p:sp>
      <p:sp>
        <p:nvSpPr>
          <p:cNvPr id="8" name="Text Placeholder 2"/>
          <p:cNvSpPr txBox="1"/>
          <p:nvPr/>
        </p:nvSpPr>
        <p:spPr>
          <a:xfrm>
            <a:off x="755650" y="10386027"/>
            <a:ext cx="18093691" cy="553998"/>
          </a:xfrm>
          <a:prstGeom prst="rect">
            <a:avLst/>
          </a:prstGeom>
        </p:spPr>
        <p:txBody>
          <a:bodyPr wrap="square" lIns="0" tIns="0" rIns="0" bIns="0">
            <a:spAutoFit/>
          </a:bodyPr>
          <a:lstStyle>
            <a:lvl1pPr marL="0">
              <a:defRPr sz="5400" b="0" i="0">
                <a:solidFill>
                  <a:schemeClr val="bg1"/>
                </a:solidFill>
                <a:latin typeface="Microsoft YaHei" panose="020B0503020204020204" pitchFamily="34" charset="-122"/>
                <a:ea typeface="Microsoft YaHei" panose="020B0503020204020204" pitchFamily="34" charset="-122"/>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zh-CN" altLang="en-US" sz="3600" kern="0" dirty="0">
                <a:solidFill>
                  <a:srgbClr val="FFC000"/>
                </a:solidFill>
              </a:rPr>
              <a:t>职能团队提供平台和工具，让全栈工程师能够自己处理端到端工作。</a:t>
            </a:r>
            <a:endParaRPr lang="zh-CN" altLang="en-US" sz="3600" kern="0" dirty="0">
              <a:solidFill>
                <a:srgbClr val="FFC000"/>
              </a:solidFill>
            </a:endParaRPr>
          </a:p>
        </p:txBody>
      </p:sp>
      <p:pic>
        <p:nvPicPr>
          <p:cNvPr id="10" name="图片 9"/>
          <p:cNvPicPr>
            <a:picLocks noChangeAspect="1"/>
          </p:cNvPicPr>
          <p:nvPr/>
        </p:nvPicPr>
        <p:blipFill>
          <a:blip r:embed="rId1"/>
          <a:stretch>
            <a:fillRect/>
          </a:stretch>
        </p:blipFill>
        <p:spPr>
          <a:xfrm>
            <a:off x="9366250" y="5967974"/>
            <a:ext cx="4067175" cy="1619250"/>
          </a:xfrm>
          <a:prstGeom prst="rect">
            <a:avLst/>
          </a:prstGeom>
        </p:spPr>
      </p:pic>
      <p:pic>
        <p:nvPicPr>
          <p:cNvPr id="11" name="图片 10"/>
          <p:cNvPicPr>
            <a:picLocks noChangeAspect="1"/>
          </p:cNvPicPr>
          <p:nvPr/>
        </p:nvPicPr>
        <p:blipFill>
          <a:blip r:embed="rId2"/>
          <a:stretch>
            <a:fillRect/>
          </a:stretch>
        </p:blipFill>
        <p:spPr>
          <a:xfrm>
            <a:off x="10085356" y="3942016"/>
            <a:ext cx="1352550" cy="916327"/>
          </a:xfrm>
          <a:prstGeom prst="rect">
            <a:avLst/>
          </a:prstGeom>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a:xfrm>
            <a:off x="1746250" y="2979753"/>
            <a:ext cx="16687800" cy="3016210"/>
          </a:xfrm>
        </p:spPr>
        <p:txBody>
          <a:bodyPr/>
          <a:lstStyle/>
          <a:p>
            <a:r>
              <a:rPr kumimoji="1" lang="en-US" altLang="zh-CN" dirty="0" err="1"/>
              <a:t>FaceBook</a:t>
            </a:r>
            <a:r>
              <a:rPr kumimoji="1" lang="zh-CN" altLang="en-US" dirty="0"/>
              <a:t>的</a:t>
            </a:r>
            <a:r>
              <a:rPr kumimoji="1" lang="en-US" altLang="zh-CN" dirty="0"/>
              <a:t>DevOps</a:t>
            </a:r>
            <a:r>
              <a:rPr kumimoji="1" lang="zh-CN" altLang="en-US" dirty="0"/>
              <a:t>之旅</a:t>
            </a:r>
            <a:endParaRPr kumimoji="1" lang="zh-CN" altLang="en-US" dirty="0"/>
          </a:p>
        </p:txBody>
      </p:sp>
      <p:sp>
        <p:nvSpPr>
          <p:cNvPr id="6" name="副标题 5"/>
          <p:cNvSpPr>
            <a:spLocks noGrp="1"/>
          </p:cNvSpPr>
          <p:nvPr>
            <p:ph type="subTitle" idx="4"/>
          </p:nvPr>
        </p:nvSpPr>
        <p:spPr/>
        <p:txBody>
          <a:bodyPr/>
          <a:lstStyle/>
          <a:p>
            <a:endParaRPr kumimoji="1" lang="zh-CN" altLang="en-US"/>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5205" y="1006475"/>
            <a:ext cx="18093690" cy="923330"/>
          </a:xfrm>
        </p:spPr>
        <p:txBody>
          <a:bodyPr wrap="square" lIns="0" tIns="0" rIns="0" bIns="0">
            <a:spAutoFit/>
          </a:bodyPr>
          <a:lstStyle/>
          <a:p>
            <a:r>
              <a:rPr lang="en-GB" altLang="zh-CN" sz="6000" dirty="0"/>
              <a:t>The overall architecture</a:t>
            </a:r>
            <a:endParaRPr lang="zh-CN" altLang="en-US" sz="6000" dirty="0"/>
          </a:p>
        </p:txBody>
      </p:sp>
      <p:pic>
        <p:nvPicPr>
          <p:cNvPr id="3" name="图片 2"/>
          <p:cNvPicPr>
            <a:picLocks noChangeAspect="1"/>
          </p:cNvPicPr>
          <p:nvPr/>
        </p:nvPicPr>
        <p:blipFill>
          <a:blip r:embed="rId1"/>
          <a:stretch>
            <a:fillRect/>
          </a:stretch>
        </p:blipFill>
        <p:spPr>
          <a:xfrm>
            <a:off x="2965450" y="2606675"/>
            <a:ext cx="15011400" cy="7780568"/>
          </a:xfrm>
          <a:prstGeom prst="rect">
            <a:avLst/>
          </a:prstGeom>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5205" y="1006475"/>
            <a:ext cx="18093690" cy="923330"/>
          </a:xfrm>
        </p:spPr>
        <p:txBody>
          <a:bodyPr wrap="square" lIns="0" tIns="0" rIns="0" bIns="0">
            <a:spAutoFit/>
          </a:bodyPr>
          <a:lstStyle/>
          <a:p>
            <a:r>
              <a:rPr lang="en-GB" altLang="zh-CN" sz="6000" dirty="0"/>
              <a:t>Deployment Activities </a:t>
            </a:r>
            <a:r>
              <a:rPr lang="en-US" altLang="zh-CN" sz="6000" dirty="0"/>
              <a:t>-</a:t>
            </a:r>
            <a:r>
              <a:rPr lang="en-GB" altLang="zh-CN" sz="6000" dirty="0"/>
              <a:t>IOS </a:t>
            </a:r>
            <a:endParaRPr lang="zh-CN" altLang="en-US" sz="6000" dirty="0"/>
          </a:p>
        </p:txBody>
      </p:sp>
      <p:sp>
        <p:nvSpPr>
          <p:cNvPr id="4" name="矩形 3"/>
          <p:cNvSpPr/>
          <p:nvPr/>
        </p:nvSpPr>
        <p:spPr>
          <a:xfrm>
            <a:off x="1289050" y="2606675"/>
            <a:ext cx="17526000" cy="7694414"/>
          </a:xfrm>
          <a:prstGeom prst="rect">
            <a:avLst/>
          </a:prstGeom>
        </p:spPr>
        <p:txBody>
          <a:bodyPr wrap="square">
            <a:spAutoFit/>
          </a:bodyPr>
          <a:lstStyle/>
          <a:p>
            <a:r>
              <a:rPr lang="en-GB" altLang="zh-CN" sz="4000" dirty="0">
                <a:solidFill>
                  <a:schemeClr val="bg1"/>
                </a:solidFill>
                <a:latin typeface="Microsoft YaHei" panose="020B0503020204020204" pitchFamily="34" charset="-122"/>
                <a:ea typeface="Microsoft YaHei" panose="020B0503020204020204" pitchFamily="34" charset="-122"/>
              </a:rPr>
              <a:t> two week cadence every other Sunday at 6pm </a:t>
            </a:r>
            <a:endParaRPr lang="en-GB" altLang="zh-CN" sz="4000" dirty="0">
              <a:solidFill>
                <a:schemeClr val="bg1"/>
              </a:solidFill>
              <a:latin typeface="Microsoft YaHei" panose="020B0503020204020204" pitchFamily="34" charset="-122"/>
              <a:ea typeface="Microsoft YaHei" panose="020B0503020204020204" pitchFamily="34" charset="-122"/>
            </a:endParaRPr>
          </a:p>
          <a:p>
            <a:endParaRPr lang="en-GB" altLang="zh-CN" sz="4000" dirty="0">
              <a:solidFill>
                <a:schemeClr val="bg1"/>
              </a:solidFill>
              <a:latin typeface="Microsoft YaHei" panose="020B0503020204020204" pitchFamily="34" charset="-122"/>
              <a:ea typeface="Microsoft YaHei" panose="020B0503020204020204" pitchFamily="34" charset="-122"/>
            </a:endParaRPr>
          </a:p>
          <a:p>
            <a:r>
              <a:rPr lang="en-GB" altLang="zh-CN" sz="4000" dirty="0">
                <a:solidFill>
                  <a:schemeClr val="bg1"/>
                </a:solidFill>
                <a:latin typeface="Microsoft YaHei" panose="020B0503020204020204" pitchFamily="34" charset="-122"/>
                <a:ea typeface="Microsoft YaHei" panose="020B0503020204020204" pitchFamily="34" charset="-122"/>
              </a:rPr>
              <a:t>The end user can choose when to upgrade the mobile software (if at all), which implies that different </a:t>
            </a:r>
            <a:r>
              <a:rPr lang="en-GB" altLang="zh-CN" sz="4000" dirty="0" err="1">
                <a:solidFill>
                  <a:schemeClr val="bg1"/>
                </a:solidFill>
                <a:latin typeface="Microsoft YaHei" panose="020B0503020204020204" pitchFamily="34" charset="-122"/>
                <a:ea typeface="Microsoft YaHei" panose="020B0503020204020204" pitchFamily="34" charset="-122"/>
              </a:rPr>
              <a:t>ver</a:t>
            </a:r>
            <a:r>
              <a:rPr lang="en-GB" altLang="zh-CN" sz="4000" dirty="0">
                <a:solidFill>
                  <a:schemeClr val="bg1"/>
                </a:solidFill>
                <a:latin typeface="Microsoft YaHei" panose="020B0503020204020204" pitchFamily="34" charset="-122"/>
                <a:ea typeface="Microsoft YaHei" panose="020B0503020204020204" pitchFamily="34" charset="-122"/>
              </a:rPr>
              <a:t>- </a:t>
            </a:r>
            <a:r>
              <a:rPr lang="en-GB" altLang="zh-CN" sz="4000" dirty="0" err="1">
                <a:solidFill>
                  <a:schemeClr val="bg1"/>
                </a:solidFill>
                <a:latin typeface="Microsoft YaHei" panose="020B0503020204020204" pitchFamily="34" charset="-122"/>
                <a:ea typeface="Microsoft YaHei" panose="020B0503020204020204" pitchFamily="34" charset="-122"/>
              </a:rPr>
              <a:t>sions</a:t>
            </a:r>
            <a:r>
              <a:rPr lang="en-GB" altLang="zh-CN" sz="4000" dirty="0">
                <a:solidFill>
                  <a:schemeClr val="bg1"/>
                </a:solidFill>
                <a:latin typeface="Microsoft YaHei" panose="020B0503020204020204" pitchFamily="34" charset="-122"/>
                <a:ea typeface="Microsoft YaHei" panose="020B0503020204020204" pitchFamily="34" charset="-122"/>
              </a:rPr>
              <a:t> of the software run at the same time and need to continue functioning correctly. </a:t>
            </a:r>
            <a:endParaRPr lang="en-GB" altLang="zh-CN" sz="4000" dirty="0">
              <a:solidFill>
                <a:schemeClr val="bg1"/>
              </a:solidFill>
              <a:latin typeface="Microsoft YaHei" panose="020B0503020204020204" pitchFamily="34" charset="-122"/>
              <a:ea typeface="Microsoft YaHei" panose="020B0503020204020204" pitchFamily="34" charset="-122"/>
            </a:endParaRPr>
          </a:p>
          <a:p>
            <a:endParaRPr lang="en-GB" altLang="zh-CN" sz="4000" dirty="0">
              <a:solidFill>
                <a:schemeClr val="bg1"/>
              </a:solidFill>
              <a:latin typeface="Microsoft YaHei" panose="020B0503020204020204" pitchFamily="34" charset="-122"/>
              <a:ea typeface="Microsoft YaHei" panose="020B0503020204020204" pitchFamily="34" charset="-122"/>
            </a:endParaRPr>
          </a:p>
          <a:p>
            <a:r>
              <a:rPr lang="en-GB" altLang="zh-CN" sz="4000" dirty="0">
                <a:solidFill>
                  <a:schemeClr val="bg1"/>
                </a:solidFill>
                <a:latin typeface="Microsoft YaHei" panose="020B0503020204020204" pitchFamily="34" charset="-122"/>
                <a:ea typeface="Microsoft YaHei" panose="020B0503020204020204" pitchFamily="34" charset="-122"/>
              </a:rPr>
              <a:t>Many hardware variants — especially for Android — and multiple OS variants need to be supported simul- </a:t>
            </a:r>
            <a:r>
              <a:rPr lang="en-GB" altLang="zh-CN" sz="4000" dirty="0" err="1">
                <a:solidFill>
                  <a:schemeClr val="bg1"/>
                </a:solidFill>
                <a:latin typeface="Microsoft YaHei" panose="020B0503020204020204" pitchFamily="34" charset="-122"/>
                <a:ea typeface="Microsoft YaHei" panose="020B0503020204020204" pitchFamily="34" charset="-122"/>
              </a:rPr>
              <a:t>taneously</a:t>
            </a:r>
            <a:r>
              <a:rPr lang="en-GB" altLang="zh-CN" sz="4000" dirty="0">
                <a:solidFill>
                  <a:schemeClr val="bg1"/>
                </a:solidFill>
                <a:latin typeface="Microsoft YaHei" panose="020B0503020204020204" pitchFamily="34" charset="-122"/>
                <a:ea typeface="Microsoft YaHei" panose="020B0503020204020204" pitchFamily="34" charset="-122"/>
              </a:rPr>
              <a:t>. The risk of each deployment is increased significantly because of the size of the Cartesian prod- </a:t>
            </a:r>
            <a:r>
              <a:rPr lang="en-GB" altLang="zh-CN" sz="4000" dirty="0" err="1">
                <a:solidFill>
                  <a:schemeClr val="bg1"/>
                </a:solidFill>
                <a:latin typeface="Microsoft YaHei" panose="020B0503020204020204" pitchFamily="34" charset="-122"/>
                <a:ea typeface="Microsoft YaHei" panose="020B0503020204020204" pitchFamily="34" charset="-122"/>
              </a:rPr>
              <a:t>uct</a:t>
            </a:r>
            <a:r>
              <a:rPr lang="en-GB" altLang="zh-CN" sz="4000" dirty="0">
                <a:solidFill>
                  <a:schemeClr val="bg1"/>
                </a:solidFill>
                <a:latin typeface="Microsoft YaHei" panose="020B0503020204020204" pitchFamily="34" charset="-122"/>
                <a:ea typeface="Microsoft YaHei" panose="020B0503020204020204" pitchFamily="34" charset="-122"/>
              </a:rPr>
              <a:t>: app version × (OS type &amp; version) × hardware platform. </a:t>
            </a:r>
            <a:endParaRPr lang="en-GB" altLang="zh-CN" sz="4000" dirty="0">
              <a:solidFill>
                <a:schemeClr val="bg1"/>
              </a:solidFill>
              <a:latin typeface="Microsoft YaHei" panose="020B0503020204020204" pitchFamily="34" charset="-122"/>
              <a:ea typeface="Microsoft YaHei" panose="020B0503020204020204" pitchFamily="34" charset="-122"/>
            </a:endParaRPr>
          </a:p>
          <a:p>
            <a:endParaRPr lang="en-GB" altLang="zh-CN" sz="5400" dirty="0">
              <a:solidFill>
                <a:schemeClr val="bg1"/>
              </a:solidFill>
              <a:latin typeface="Microsoft YaHei" panose="020B0503020204020204" pitchFamily="34" charset="-122"/>
              <a:ea typeface="Microsoft YaHei" panose="020B0503020204020204" pitchFamily="34" charset="-122"/>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5205" y="1006475"/>
            <a:ext cx="18093690" cy="923330"/>
          </a:xfrm>
        </p:spPr>
        <p:txBody>
          <a:bodyPr wrap="square" lIns="0" tIns="0" rIns="0" bIns="0">
            <a:spAutoFit/>
          </a:bodyPr>
          <a:lstStyle/>
          <a:p>
            <a:r>
              <a:rPr lang="en-GB" altLang="zh-CN" sz="6000" dirty="0"/>
              <a:t>Deployment Activities </a:t>
            </a:r>
            <a:r>
              <a:rPr lang="en-US" altLang="zh-CN" sz="6000" dirty="0"/>
              <a:t>-</a:t>
            </a:r>
            <a:r>
              <a:rPr lang="en-GB" altLang="zh-CN" sz="6000" dirty="0"/>
              <a:t>Android </a:t>
            </a:r>
            <a:endParaRPr lang="zh-CN" altLang="en-US" sz="6000" dirty="0"/>
          </a:p>
        </p:txBody>
      </p:sp>
      <p:sp>
        <p:nvSpPr>
          <p:cNvPr id="4" name="矩形 3"/>
          <p:cNvSpPr/>
          <p:nvPr/>
        </p:nvSpPr>
        <p:spPr>
          <a:xfrm>
            <a:off x="1212850" y="2666802"/>
            <a:ext cx="17526000" cy="4616648"/>
          </a:xfrm>
          <a:prstGeom prst="rect">
            <a:avLst/>
          </a:prstGeom>
        </p:spPr>
        <p:txBody>
          <a:bodyPr wrap="square">
            <a:spAutoFit/>
          </a:bodyPr>
          <a:lstStyle/>
          <a:p>
            <a:r>
              <a:rPr lang="en-GB" altLang="zh-CN" sz="4000" dirty="0">
                <a:solidFill>
                  <a:schemeClr val="bg1"/>
                </a:solidFill>
                <a:latin typeface="Microsoft YaHei" panose="020B0503020204020204" pitchFamily="34" charset="-122"/>
                <a:ea typeface="Microsoft YaHei" panose="020B0503020204020204" pitchFamily="34" charset="-122"/>
              </a:rPr>
              <a:t>branches are cut</a:t>
            </a:r>
            <a:r>
              <a:rPr lang="zh-CN" altLang="en-US" sz="4000" dirty="0">
                <a:solidFill>
                  <a:schemeClr val="bg1"/>
                </a:solidFill>
                <a:latin typeface="Microsoft YaHei" panose="020B0503020204020204" pitchFamily="34" charset="-122"/>
                <a:ea typeface="Microsoft YaHei" panose="020B0503020204020204" pitchFamily="34" charset="-122"/>
              </a:rPr>
              <a:t> </a:t>
            </a:r>
            <a:r>
              <a:rPr lang="en-GB" altLang="zh-CN" sz="4000" dirty="0">
                <a:solidFill>
                  <a:schemeClr val="bg1"/>
                </a:solidFill>
                <a:latin typeface="Microsoft YaHei" panose="020B0503020204020204" pitchFamily="34" charset="-122"/>
                <a:ea typeface="Microsoft YaHei" panose="020B0503020204020204" pitchFamily="34" charset="-122"/>
              </a:rPr>
              <a:t>at a 1-week cadence rather than a 2-week cadence </a:t>
            </a:r>
            <a:endParaRPr lang="en-GB" altLang="zh-CN" sz="4000" dirty="0">
              <a:solidFill>
                <a:schemeClr val="bg1"/>
              </a:solidFill>
              <a:latin typeface="Microsoft YaHei" panose="020B0503020204020204" pitchFamily="34" charset="-122"/>
              <a:ea typeface="Microsoft YaHei" panose="020B0503020204020204" pitchFamily="34" charset="-122"/>
            </a:endParaRPr>
          </a:p>
          <a:p>
            <a:endParaRPr lang="en-GB" altLang="zh-CN" sz="4000" dirty="0">
              <a:solidFill>
                <a:schemeClr val="bg1"/>
              </a:solidFill>
              <a:latin typeface="Microsoft YaHei" panose="020B0503020204020204" pitchFamily="34" charset="-122"/>
              <a:ea typeface="Microsoft YaHei" panose="020B0503020204020204" pitchFamily="34" charset="-122"/>
            </a:endParaRPr>
          </a:p>
          <a:p>
            <a:r>
              <a:rPr lang="en-GB" altLang="zh-CN" sz="4000" dirty="0">
                <a:solidFill>
                  <a:schemeClr val="bg1"/>
                </a:solidFill>
                <a:latin typeface="Microsoft YaHei" panose="020B0503020204020204" pitchFamily="34" charset="-122"/>
                <a:ea typeface="Microsoft YaHei" panose="020B0503020204020204" pitchFamily="34" charset="-122"/>
              </a:rPr>
              <a:t>first only 20%, then 50%, and finally 100% </a:t>
            </a:r>
            <a:endParaRPr lang="en-GB" altLang="zh-CN" sz="4000" dirty="0">
              <a:solidFill>
                <a:schemeClr val="bg1"/>
              </a:solidFill>
              <a:latin typeface="Microsoft YaHei" panose="020B0503020204020204" pitchFamily="34" charset="-122"/>
              <a:ea typeface="Microsoft YaHei" panose="020B0503020204020204" pitchFamily="34" charset="-122"/>
            </a:endParaRPr>
          </a:p>
          <a:p>
            <a:endParaRPr lang="en-GB" altLang="zh-CN" sz="4000" dirty="0">
              <a:solidFill>
                <a:schemeClr val="bg1"/>
              </a:solidFill>
              <a:latin typeface="Microsoft YaHei" panose="020B0503020204020204" pitchFamily="34" charset="-122"/>
              <a:ea typeface="Microsoft YaHei" panose="020B0503020204020204" pitchFamily="34" charset="-122"/>
            </a:endParaRPr>
          </a:p>
          <a:p>
            <a:r>
              <a:rPr lang="en-GB" altLang="zh-CN" sz="4000" dirty="0">
                <a:solidFill>
                  <a:schemeClr val="bg1"/>
                </a:solidFill>
                <a:latin typeface="Microsoft YaHei" panose="020B0503020204020204" pitchFamily="34" charset="-122"/>
                <a:ea typeface="Microsoft YaHei" panose="020B0503020204020204" pitchFamily="34" charset="-122"/>
              </a:rPr>
              <a:t>releases Alpha and Beta versions of the app </a:t>
            </a:r>
            <a:endParaRPr lang="en-GB" altLang="zh-CN" sz="4000" dirty="0">
              <a:solidFill>
                <a:schemeClr val="bg1"/>
              </a:solidFill>
              <a:latin typeface="Microsoft YaHei" panose="020B0503020204020204" pitchFamily="34" charset="-122"/>
              <a:ea typeface="Microsoft YaHei" panose="020B0503020204020204" pitchFamily="34" charset="-122"/>
            </a:endParaRPr>
          </a:p>
          <a:p>
            <a:r>
              <a:rPr lang="en-GB" altLang="zh-CN" sz="4000" dirty="0">
                <a:solidFill>
                  <a:schemeClr val="bg1"/>
                </a:solidFill>
                <a:latin typeface="Microsoft YaHei" panose="020B0503020204020204" pitchFamily="34" charset="-122"/>
                <a:ea typeface="Microsoft YaHei" panose="020B0503020204020204" pitchFamily="34" charset="-122"/>
              </a:rPr>
              <a:t> </a:t>
            </a:r>
            <a:endParaRPr lang="en-GB" altLang="zh-CN" sz="4000" dirty="0">
              <a:solidFill>
                <a:schemeClr val="bg1"/>
              </a:solidFill>
              <a:latin typeface="Microsoft YaHei" panose="020B0503020204020204" pitchFamily="34" charset="-122"/>
              <a:ea typeface="Microsoft YaHei" panose="020B0503020204020204" pitchFamily="34" charset="-122"/>
            </a:endParaRPr>
          </a:p>
          <a:p>
            <a:endParaRPr lang="en-GB" altLang="zh-CN" sz="5400" dirty="0">
              <a:solidFill>
                <a:schemeClr val="bg1"/>
              </a:solidFill>
              <a:latin typeface="Microsoft YaHei" panose="020B0503020204020204" pitchFamily="34" charset="-122"/>
              <a:ea typeface="Microsoft YaHei" panose="020B0503020204020204" pitchFamily="34" charset="-122"/>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5205" y="1006475"/>
            <a:ext cx="18093690" cy="2769989"/>
          </a:xfrm>
        </p:spPr>
        <p:txBody>
          <a:bodyPr wrap="square" lIns="0" tIns="0" rIns="0" bIns="0">
            <a:spAutoFit/>
          </a:bodyPr>
          <a:lstStyle/>
          <a:p>
            <a:r>
              <a:rPr lang="en-GB" altLang="zh-CN" sz="6000" dirty="0"/>
              <a:t>Deployment Activities </a:t>
            </a:r>
            <a:r>
              <a:rPr lang="en-US" altLang="zh-CN" sz="6000" dirty="0"/>
              <a:t>-</a:t>
            </a:r>
            <a:r>
              <a:rPr lang="en-GB" altLang="zh-CN" sz="6000" dirty="0"/>
              <a:t> Release Engineering Team </a:t>
            </a:r>
            <a:br>
              <a:rPr lang="en-GB" altLang="zh-CN" sz="6000" dirty="0"/>
            </a:br>
            <a:r>
              <a:rPr lang="en-GB" altLang="zh-CN" sz="6000" dirty="0"/>
              <a:t> </a:t>
            </a:r>
            <a:endParaRPr lang="zh-CN" altLang="en-US" sz="6000" dirty="0"/>
          </a:p>
        </p:txBody>
      </p:sp>
      <p:sp>
        <p:nvSpPr>
          <p:cNvPr id="3" name="矩形 2"/>
          <p:cNvSpPr/>
          <p:nvPr/>
        </p:nvSpPr>
        <p:spPr>
          <a:xfrm>
            <a:off x="1289050" y="3216275"/>
            <a:ext cx="17526000" cy="2554545"/>
          </a:xfrm>
          <a:prstGeom prst="rect">
            <a:avLst/>
          </a:prstGeom>
        </p:spPr>
        <p:txBody>
          <a:bodyPr wrap="square">
            <a:spAutoFit/>
          </a:bodyPr>
          <a:lstStyle/>
          <a:p>
            <a:r>
              <a:rPr lang="en-GB" altLang="zh-CN" sz="4000" dirty="0">
                <a:solidFill>
                  <a:schemeClr val="bg1"/>
                </a:solidFill>
                <a:latin typeface="Microsoft YaHei" panose="020B0503020204020204" pitchFamily="34" charset="-122"/>
                <a:ea typeface="Microsoft YaHei" panose="020B0503020204020204" pitchFamily="34" charset="-122"/>
              </a:rPr>
              <a:t>it has fewer than 10 members </a:t>
            </a:r>
            <a:endParaRPr lang="en-GB" altLang="zh-CN" sz="4000" dirty="0">
              <a:solidFill>
                <a:schemeClr val="bg1"/>
              </a:solidFill>
              <a:latin typeface="Microsoft YaHei" panose="020B0503020204020204" pitchFamily="34" charset="-122"/>
              <a:ea typeface="Microsoft YaHei" panose="020B0503020204020204" pitchFamily="34" charset="-122"/>
            </a:endParaRPr>
          </a:p>
          <a:p>
            <a:endParaRPr lang="en-GB" altLang="zh-CN" sz="4000" dirty="0">
              <a:solidFill>
                <a:schemeClr val="bg1"/>
              </a:solidFill>
              <a:latin typeface="Microsoft YaHei" panose="020B0503020204020204" pitchFamily="34" charset="-122"/>
              <a:ea typeface="Microsoft YaHei" panose="020B0503020204020204" pitchFamily="34" charset="-122"/>
            </a:endParaRPr>
          </a:p>
          <a:p>
            <a:r>
              <a:rPr lang="en-GB" altLang="zh-CN" sz="4000" dirty="0">
                <a:solidFill>
                  <a:schemeClr val="bg1"/>
                </a:solidFill>
                <a:latin typeface="Microsoft YaHei" panose="020B0503020204020204" pitchFamily="34" charset="-122"/>
                <a:ea typeface="Microsoft YaHei" panose="020B0503020204020204" pitchFamily="34" charset="-122"/>
              </a:rPr>
              <a:t>Senior product developers </a:t>
            </a:r>
            <a:r>
              <a:rPr lang="zh-CN" altLang="en-US" sz="4000" dirty="0">
                <a:solidFill>
                  <a:schemeClr val="bg1"/>
                </a:solidFill>
                <a:latin typeface="Microsoft YaHei" panose="020B0503020204020204" pitchFamily="34" charset="-122"/>
                <a:ea typeface="Microsoft YaHei" panose="020B0503020204020204" pitchFamily="34" charset="-122"/>
              </a:rPr>
              <a:t> </a:t>
            </a:r>
            <a:r>
              <a:rPr lang="en-GB" altLang="zh-CN" sz="4000" dirty="0">
                <a:solidFill>
                  <a:schemeClr val="bg1"/>
                </a:solidFill>
                <a:latin typeface="Microsoft YaHei" panose="020B0503020204020204" pitchFamily="34" charset="-122"/>
                <a:ea typeface="Microsoft YaHei" panose="020B0503020204020204" pitchFamily="34" charset="-122"/>
              </a:rPr>
              <a:t>work for the Release Engineering Team </a:t>
            </a:r>
            <a:endParaRPr lang="en-GB" altLang="zh-CN" sz="4000" dirty="0">
              <a:solidFill>
                <a:schemeClr val="bg1"/>
              </a:solidFill>
              <a:latin typeface="Microsoft YaHei" panose="020B0503020204020204" pitchFamily="34" charset="-122"/>
              <a:ea typeface="Microsoft YaHei" panose="020B0503020204020204" pitchFamily="34" charset="-122"/>
            </a:endParaRPr>
          </a:p>
          <a:p>
            <a:endParaRPr lang="en-GB" altLang="zh-CN" sz="4000" dirty="0">
              <a:solidFill>
                <a:schemeClr val="bg1"/>
              </a:solidFill>
              <a:latin typeface="Microsoft YaHei" panose="020B0503020204020204" pitchFamily="34" charset="-122"/>
              <a:ea typeface="Microsoft YaHei" panose="020B0503020204020204" pitchFamily="34" charset="-122"/>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5205" y="1006475"/>
            <a:ext cx="18093690" cy="923330"/>
          </a:xfrm>
        </p:spPr>
        <p:txBody>
          <a:bodyPr wrap="square" lIns="0" tIns="0" rIns="0" bIns="0">
            <a:spAutoFit/>
          </a:bodyPr>
          <a:lstStyle/>
          <a:p>
            <a:r>
              <a:rPr lang="en-GB" altLang="zh-CN" sz="6000" dirty="0"/>
              <a:t>DATA COLLECTED </a:t>
            </a:r>
            <a:endParaRPr lang="en-GB" altLang="zh-CN" sz="6000" dirty="0"/>
          </a:p>
        </p:txBody>
      </p:sp>
      <p:sp>
        <p:nvSpPr>
          <p:cNvPr id="3" name="矩形 2"/>
          <p:cNvSpPr/>
          <p:nvPr/>
        </p:nvSpPr>
        <p:spPr>
          <a:xfrm>
            <a:off x="1289050" y="3216275"/>
            <a:ext cx="17526000" cy="8309967"/>
          </a:xfrm>
          <a:prstGeom prst="rect">
            <a:avLst/>
          </a:prstGeom>
        </p:spPr>
        <p:txBody>
          <a:bodyPr wrap="square">
            <a:spAutoFit/>
          </a:bodyPr>
          <a:lstStyle/>
          <a:p>
            <a:pPr marL="571500" indent="-571500">
              <a:buFont typeface="Arial" panose="020B0604020202090204" pitchFamily="34" charset="0"/>
              <a:buChar char="•"/>
            </a:pPr>
            <a:r>
              <a:rPr lang="en-GB" altLang="zh-CN" sz="4000" dirty="0">
                <a:solidFill>
                  <a:schemeClr val="bg1"/>
                </a:solidFill>
                <a:latin typeface="Microsoft YaHei" panose="020B0503020204020204" pitchFamily="34" charset="-122"/>
                <a:ea typeface="Microsoft YaHei" panose="020B0503020204020204" pitchFamily="34" charset="-122"/>
              </a:rPr>
              <a:t>Revision-control system records. </a:t>
            </a:r>
            <a:endParaRPr lang="en-GB" altLang="zh-CN" sz="4000" dirty="0">
              <a:solidFill>
                <a:schemeClr val="bg1"/>
              </a:solidFill>
              <a:latin typeface="Microsoft YaHei" panose="020B0503020204020204" pitchFamily="34" charset="-122"/>
              <a:ea typeface="Microsoft YaHei" panose="020B0503020204020204" pitchFamily="34" charset="-122"/>
            </a:endParaRPr>
          </a:p>
          <a:p>
            <a:pPr marL="571500" indent="-571500">
              <a:buFont typeface="Arial" panose="020B0604020202090204" pitchFamily="34" charset="0"/>
              <a:buChar char="•"/>
            </a:pPr>
            <a:r>
              <a:rPr lang="en-GB" altLang="zh-CN" sz="4000" dirty="0">
                <a:solidFill>
                  <a:schemeClr val="bg1"/>
                </a:solidFill>
                <a:latin typeface="Microsoft YaHei" panose="020B0503020204020204" pitchFamily="34" charset="-122"/>
                <a:ea typeface="Microsoft YaHei" panose="020B0503020204020204" pitchFamily="34" charset="-122"/>
              </a:rPr>
              <a:t>Crash database. </a:t>
            </a:r>
            <a:endParaRPr lang="en-GB" altLang="zh-CN" sz="4000" dirty="0">
              <a:solidFill>
                <a:schemeClr val="bg1"/>
              </a:solidFill>
              <a:latin typeface="Microsoft YaHei" panose="020B0503020204020204" pitchFamily="34" charset="-122"/>
              <a:ea typeface="Microsoft YaHei" panose="020B0503020204020204" pitchFamily="34" charset="-122"/>
            </a:endParaRPr>
          </a:p>
          <a:p>
            <a:pPr marL="571500" indent="-571500">
              <a:buFont typeface="Arial" panose="020B0604020202090204" pitchFamily="34" charset="0"/>
              <a:buChar char="•"/>
            </a:pPr>
            <a:r>
              <a:rPr lang="en-GB" altLang="zh-CN" sz="4000" dirty="0">
                <a:solidFill>
                  <a:schemeClr val="bg1"/>
                </a:solidFill>
                <a:latin typeface="Microsoft YaHei" panose="020B0503020204020204" pitchFamily="34" charset="-122"/>
                <a:ea typeface="Microsoft YaHei" panose="020B0503020204020204" pitchFamily="34" charset="-122"/>
              </a:rPr>
              <a:t>Flytrap database </a:t>
            </a:r>
            <a:endParaRPr lang="en-GB" altLang="zh-CN" sz="4000" dirty="0">
              <a:solidFill>
                <a:schemeClr val="bg1"/>
              </a:solidFill>
              <a:latin typeface="Microsoft YaHei" panose="020B0503020204020204" pitchFamily="34" charset="-122"/>
              <a:ea typeface="Microsoft YaHei" panose="020B0503020204020204" pitchFamily="34" charset="-122"/>
            </a:endParaRPr>
          </a:p>
          <a:p>
            <a:pPr marL="571500" indent="-571500">
              <a:buFont typeface="Arial" panose="020B0604020202090204" pitchFamily="34" charset="0"/>
              <a:buChar char="•"/>
            </a:pPr>
            <a:r>
              <a:rPr lang="en-GB" altLang="zh-CN" sz="4000" dirty="0">
                <a:solidFill>
                  <a:schemeClr val="bg1"/>
                </a:solidFill>
                <a:latin typeface="Microsoft YaHei" panose="020B0503020204020204" pitchFamily="34" charset="-122"/>
                <a:ea typeface="Microsoft YaHei" panose="020B0503020204020204" pitchFamily="34" charset="-122"/>
              </a:rPr>
              <a:t>Tasks database </a:t>
            </a:r>
            <a:endParaRPr lang="en-GB" altLang="zh-CN" sz="4000" dirty="0">
              <a:solidFill>
                <a:schemeClr val="bg1"/>
              </a:solidFill>
              <a:latin typeface="Microsoft YaHei" panose="020B0503020204020204" pitchFamily="34" charset="-122"/>
              <a:ea typeface="Microsoft YaHei" panose="020B0503020204020204" pitchFamily="34" charset="-122"/>
            </a:endParaRPr>
          </a:p>
          <a:p>
            <a:pPr marL="571500" indent="-571500">
              <a:buFont typeface="Arial" panose="020B0604020202090204" pitchFamily="34" charset="0"/>
              <a:buChar char="•"/>
            </a:pPr>
            <a:r>
              <a:rPr lang="en-GB" altLang="zh-CN" sz="4000" dirty="0">
                <a:solidFill>
                  <a:schemeClr val="bg1"/>
                </a:solidFill>
                <a:latin typeface="Microsoft YaHei" panose="020B0503020204020204" pitchFamily="34" charset="-122"/>
                <a:ea typeface="Microsoft YaHei" panose="020B0503020204020204" pitchFamily="34" charset="-122"/>
              </a:rPr>
              <a:t>Cherry-pick database </a:t>
            </a:r>
            <a:endParaRPr lang="en-GB" altLang="zh-CN" sz="4000" dirty="0">
              <a:solidFill>
                <a:schemeClr val="bg1"/>
              </a:solidFill>
              <a:latin typeface="Microsoft YaHei" panose="020B0503020204020204" pitchFamily="34" charset="-122"/>
              <a:ea typeface="Microsoft YaHei" panose="020B0503020204020204" pitchFamily="34" charset="-122"/>
            </a:endParaRPr>
          </a:p>
          <a:p>
            <a:pPr marL="571500" indent="-571500">
              <a:buFont typeface="Arial" panose="020B0604020202090204" pitchFamily="34" charset="0"/>
              <a:buChar char="•"/>
            </a:pPr>
            <a:r>
              <a:rPr lang="en-GB" altLang="zh-CN" sz="4000" dirty="0">
                <a:solidFill>
                  <a:schemeClr val="bg1"/>
                </a:solidFill>
                <a:latin typeface="Microsoft YaHei" panose="020B0503020204020204" pitchFamily="34" charset="-122"/>
                <a:ea typeface="Microsoft YaHei" panose="020B0503020204020204" pitchFamily="34" charset="-122"/>
              </a:rPr>
              <a:t>Production issues database </a:t>
            </a:r>
            <a:endParaRPr lang="en-GB" altLang="zh-CN" sz="4000" dirty="0">
              <a:solidFill>
                <a:schemeClr val="bg1"/>
              </a:solidFill>
              <a:latin typeface="Microsoft YaHei" panose="020B0503020204020204" pitchFamily="34" charset="-122"/>
              <a:ea typeface="Microsoft YaHei" panose="020B0503020204020204" pitchFamily="34" charset="-122"/>
            </a:endParaRPr>
          </a:p>
          <a:p>
            <a:pPr marL="571500" indent="-571500">
              <a:buFont typeface="Arial" panose="020B0604020202090204" pitchFamily="34" charset="0"/>
              <a:buChar char="•"/>
            </a:pPr>
            <a:r>
              <a:rPr lang="en-GB" altLang="zh-CN" sz="4000" dirty="0">
                <a:solidFill>
                  <a:schemeClr val="bg1"/>
                </a:solidFill>
                <a:latin typeface="Microsoft YaHei" panose="020B0503020204020204" pitchFamily="34" charset="-122"/>
                <a:ea typeface="Microsoft YaHei" panose="020B0503020204020204" pitchFamily="34" charset="-122"/>
              </a:rPr>
              <a:t>Daily Active People (DAP) </a:t>
            </a:r>
            <a:endParaRPr lang="en-GB" altLang="zh-CN" sz="4000" dirty="0">
              <a:solidFill>
                <a:schemeClr val="bg1"/>
              </a:solidFill>
              <a:latin typeface="Microsoft YaHei" panose="020B0503020204020204" pitchFamily="34" charset="-122"/>
              <a:ea typeface="Microsoft YaHei" panose="020B0503020204020204" pitchFamily="34" charset="-122"/>
            </a:endParaRPr>
          </a:p>
          <a:p>
            <a:pPr marL="571500" indent="-571500">
              <a:buFont typeface="Arial" panose="020B0604020202090204" pitchFamily="34" charset="0"/>
              <a:buChar char="•"/>
            </a:pPr>
            <a:r>
              <a:rPr lang="en-GB" altLang="zh-CN" sz="4000" dirty="0">
                <a:solidFill>
                  <a:schemeClr val="bg1"/>
                </a:solidFill>
                <a:latin typeface="Microsoft YaHei" panose="020B0503020204020204" pitchFamily="34" charset="-122"/>
                <a:ea typeface="Microsoft YaHei" panose="020B0503020204020204" pitchFamily="34" charset="-122"/>
              </a:rPr>
              <a:t>Boiler room </a:t>
            </a:r>
            <a:endParaRPr lang="en-GB" altLang="zh-CN" sz="4000" dirty="0">
              <a:solidFill>
                <a:schemeClr val="bg1"/>
              </a:solidFill>
              <a:latin typeface="Microsoft YaHei" panose="020B0503020204020204" pitchFamily="34" charset="-122"/>
              <a:ea typeface="Microsoft YaHei" panose="020B0503020204020204" pitchFamily="34" charset="-122"/>
            </a:endParaRPr>
          </a:p>
          <a:p>
            <a:pPr marL="571500" indent="-571500">
              <a:buFont typeface="Arial" panose="020B0604020202090204" pitchFamily="34" charset="0"/>
              <a:buChar char="•"/>
            </a:pPr>
            <a:r>
              <a:rPr lang="en-GB" altLang="zh-CN" sz="4000" dirty="0">
                <a:solidFill>
                  <a:schemeClr val="bg1"/>
                </a:solidFill>
                <a:latin typeface="Microsoft YaHei" panose="020B0503020204020204" pitchFamily="34" charset="-122"/>
                <a:ea typeface="Microsoft YaHei" panose="020B0503020204020204" pitchFamily="34" charset="-122"/>
              </a:rPr>
              <a:t>Staff database </a:t>
            </a:r>
            <a:endParaRPr lang="en-GB" altLang="zh-CN" sz="4000" dirty="0">
              <a:solidFill>
                <a:schemeClr val="bg1"/>
              </a:solidFill>
              <a:latin typeface="Microsoft YaHei" panose="020B0503020204020204" pitchFamily="34" charset="-122"/>
              <a:ea typeface="Microsoft YaHei" panose="020B0503020204020204" pitchFamily="34" charset="-122"/>
            </a:endParaRPr>
          </a:p>
          <a:p>
            <a:pPr marL="571500" indent="-571500">
              <a:buFont typeface="Arial" panose="020B0604020202090204" pitchFamily="34" charset="0"/>
              <a:buChar char="•"/>
            </a:pPr>
            <a:r>
              <a:rPr lang="en-GB" altLang="zh-CN" sz="4000" dirty="0">
                <a:solidFill>
                  <a:schemeClr val="bg1"/>
                </a:solidFill>
                <a:latin typeface="Microsoft YaHei" panose="020B0503020204020204" pitchFamily="34" charset="-122"/>
                <a:ea typeface="Microsoft YaHei" panose="020B0503020204020204" pitchFamily="34" charset="-122"/>
              </a:rPr>
              <a:t>Source and configuration code </a:t>
            </a:r>
            <a:endParaRPr lang="en-GB" altLang="zh-CN" sz="4000" dirty="0">
              <a:solidFill>
                <a:schemeClr val="bg1"/>
              </a:solidFill>
              <a:latin typeface="Microsoft YaHei" panose="020B0503020204020204" pitchFamily="34" charset="-122"/>
              <a:ea typeface="Microsoft YaHei" panose="020B0503020204020204" pitchFamily="34" charset="-122"/>
            </a:endParaRPr>
          </a:p>
          <a:p>
            <a:pPr marL="571500" indent="-571500">
              <a:buFont typeface="Arial" panose="020B0604020202090204" pitchFamily="34" charset="0"/>
              <a:buChar char="•"/>
            </a:pPr>
            <a:endParaRPr lang="en-GB" altLang="zh-CN" sz="4000" dirty="0">
              <a:solidFill>
                <a:schemeClr val="bg1"/>
              </a:solidFill>
              <a:latin typeface="Microsoft YaHei" panose="020B0503020204020204" pitchFamily="34" charset="-122"/>
              <a:ea typeface="Microsoft YaHei" panose="020B0503020204020204" pitchFamily="34" charset="-122"/>
            </a:endParaRPr>
          </a:p>
          <a:p>
            <a:pPr marL="571500" indent="-571500">
              <a:buFont typeface="Arial" panose="020B0604020202090204" pitchFamily="34" charset="0"/>
              <a:buChar char="•"/>
            </a:pPr>
            <a:endParaRPr lang="en-GB" altLang="zh-CN" sz="4000" dirty="0">
              <a:solidFill>
                <a:schemeClr val="bg1"/>
              </a:solidFill>
              <a:latin typeface="Microsoft YaHei" panose="020B0503020204020204" pitchFamily="34" charset="-122"/>
              <a:ea typeface="Microsoft YaHei" panose="020B0503020204020204" pitchFamily="34" charset="-122"/>
            </a:endParaRPr>
          </a:p>
          <a:p>
            <a:endParaRPr lang="en-GB" altLang="zh-CN" sz="5400" dirty="0">
              <a:solidFill>
                <a:schemeClr val="bg1"/>
              </a:solidFill>
              <a:latin typeface="Microsoft YaHei" panose="020B0503020204020204" pitchFamily="34" charset="-122"/>
              <a:ea typeface="Microsoft YaHei" panose="020B0503020204020204" pitchFamily="34" charset="-122"/>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5205" y="1006475"/>
            <a:ext cx="18093690" cy="923330"/>
          </a:xfrm>
        </p:spPr>
        <p:txBody>
          <a:bodyPr wrap="square" lIns="0" tIns="0" rIns="0" bIns="0">
            <a:spAutoFit/>
          </a:bodyPr>
          <a:lstStyle/>
          <a:p>
            <a:r>
              <a:rPr lang="en-GB" altLang="zh-CN" sz="6000" dirty="0"/>
              <a:t>ANALYSIS </a:t>
            </a:r>
            <a:endParaRPr lang="en-GB" altLang="zh-CN" sz="6000" dirty="0"/>
          </a:p>
        </p:txBody>
      </p:sp>
      <p:sp>
        <p:nvSpPr>
          <p:cNvPr id="3" name="矩形 2"/>
          <p:cNvSpPr/>
          <p:nvPr/>
        </p:nvSpPr>
        <p:spPr>
          <a:xfrm>
            <a:off x="1289050" y="3216275"/>
            <a:ext cx="17526000" cy="5847755"/>
          </a:xfrm>
          <a:prstGeom prst="rect">
            <a:avLst/>
          </a:prstGeom>
        </p:spPr>
        <p:txBody>
          <a:bodyPr wrap="square">
            <a:spAutoFit/>
          </a:bodyPr>
          <a:lstStyle/>
          <a:p>
            <a:pPr marL="571500" indent="-571500">
              <a:buFont typeface="Arial" panose="020B0604020202090204" pitchFamily="34" charset="0"/>
              <a:buChar char="•"/>
            </a:pPr>
            <a:r>
              <a:rPr lang="en-GB" altLang="zh-CN" sz="4000" dirty="0">
                <a:solidFill>
                  <a:schemeClr val="bg1"/>
                </a:solidFill>
                <a:latin typeface="Microsoft YaHei" panose="020B0503020204020204" pitchFamily="34" charset="-122"/>
                <a:ea typeface="Microsoft YaHei" panose="020B0503020204020204" pitchFamily="34" charset="-122"/>
              </a:rPr>
              <a:t>Developer Productivity </a:t>
            </a:r>
            <a:endParaRPr lang="en-GB" altLang="zh-CN" sz="4000" dirty="0">
              <a:solidFill>
                <a:schemeClr val="bg1"/>
              </a:solidFill>
              <a:latin typeface="Microsoft YaHei" panose="020B0503020204020204" pitchFamily="34" charset="-122"/>
              <a:ea typeface="Microsoft YaHei" panose="020B0503020204020204" pitchFamily="34" charset="-122"/>
            </a:endParaRPr>
          </a:p>
          <a:p>
            <a:pPr marL="571500" indent="-571500">
              <a:buFont typeface="Arial" panose="020B0604020202090204" pitchFamily="34" charset="0"/>
              <a:buChar char="•"/>
            </a:pPr>
            <a:r>
              <a:rPr lang="en-GB" altLang="zh-CN" sz="4000" dirty="0">
                <a:solidFill>
                  <a:schemeClr val="bg1"/>
                </a:solidFill>
                <a:latin typeface="Microsoft YaHei" panose="020B0503020204020204" pitchFamily="34" charset="-122"/>
                <a:ea typeface="Microsoft YaHei" panose="020B0503020204020204" pitchFamily="34" charset="-122"/>
              </a:rPr>
              <a:t>Quality </a:t>
            </a:r>
            <a:endParaRPr lang="en-GB" altLang="zh-CN" sz="4000" dirty="0">
              <a:solidFill>
                <a:schemeClr val="bg1"/>
              </a:solidFill>
              <a:latin typeface="Microsoft YaHei" panose="020B0503020204020204" pitchFamily="34" charset="-122"/>
              <a:ea typeface="Microsoft YaHei" panose="020B0503020204020204" pitchFamily="34" charset="-122"/>
            </a:endParaRPr>
          </a:p>
          <a:p>
            <a:pPr marL="571500" indent="-571500">
              <a:buFont typeface="Arial" panose="020B0604020202090204" pitchFamily="34" charset="0"/>
              <a:buChar char="•"/>
            </a:pPr>
            <a:r>
              <a:rPr lang="en-GB" altLang="zh-CN" sz="4000" dirty="0">
                <a:solidFill>
                  <a:schemeClr val="bg1"/>
                </a:solidFill>
                <a:latin typeface="Microsoft YaHei" panose="020B0503020204020204" pitchFamily="34" charset="-122"/>
                <a:ea typeface="Microsoft YaHei" panose="020B0503020204020204" pitchFamily="34" charset="-122"/>
              </a:rPr>
              <a:t>Deadline Effects </a:t>
            </a:r>
            <a:endParaRPr lang="en-GB" altLang="zh-CN" sz="4000" dirty="0">
              <a:solidFill>
                <a:schemeClr val="bg1"/>
              </a:solidFill>
              <a:latin typeface="Microsoft YaHei" panose="020B0503020204020204" pitchFamily="34" charset="-122"/>
              <a:ea typeface="Microsoft YaHei" panose="020B0503020204020204" pitchFamily="34" charset="-122"/>
            </a:endParaRPr>
          </a:p>
          <a:p>
            <a:pPr marL="571500" indent="-571500">
              <a:buFont typeface="Arial" panose="020B0604020202090204" pitchFamily="34" charset="0"/>
              <a:buChar char="•"/>
            </a:pPr>
            <a:r>
              <a:rPr lang="en-GB" altLang="zh-CN" sz="4000" dirty="0">
                <a:solidFill>
                  <a:schemeClr val="bg1"/>
                </a:solidFill>
                <a:latin typeface="Microsoft YaHei" panose="020B0503020204020204" pitchFamily="34" charset="-122"/>
                <a:ea typeface="Microsoft YaHei" panose="020B0503020204020204" pitchFamily="34" charset="-122"/>
              </a:rPr>
              <a:t>Factors Affecting Software Quality </a:t>
            </a:r>
            <a:endParaRPr lang="en-GB" altLang="zh-CN" sz="4000" dirty="0">
              <a:solidFill>
                <a:schemeClr val="bg1"/>
              </a:solidFill>
              <a:latin typeface="Microsoft YaHei" panose="020B0503020204020204" pitchFamily="34" charset="-122"/>
              <a:ea typeface="Microsoft YaHei" panose="020B0503020204020204" pitchFamily="34" charset="-122"/>
            </a:endParaRPr>
          </a:p>
          <a:p>
            <a:pPr marL="571500" indent="-571500">
              <a:buFont typeface="Arial" panose="020B0604020202090204" pitchFamily="34" charset="0"/>
              <a:buChar char="•"/>
            </a:pPr>
            <a:endParaRPr lang="en-GB" altLang="zh-CN" sz="4000" dirty="0">
              <a:solidFill>
                <a:schemeClr val="bg1"/>
              </a:solidFill>
              <a:latin typeface="Microsoft YaHei" panose="020B0503020204020204" pitchFamily="34" charset="-122"/>
              <a:ea typeface="Microsoft YaHei" panose="020B0503020204020204" pitchFamily="34" charset="-122"/>
            </a:endParaRPr>
          </a:p>
          <a:p>
            <a:r>
              <a:rPr lang="en-GB" altLang="zh-CN" sz="4000" dirty="0">
                <a:solidFill>
                  <a:schemeClr val="bg1"/>
                </a:solidFill>
                <a:latin typeface="Microsoft YaHei" panose="020B0503020204020204" pitchFamily="34" charset="-122"/>
                <a:ea typeface="Microsoft YaHei" panose="020B0503020204020204" pitchFamily="34" charset="-122"/>
              </a:rPr>
              <a:t> </a:t>
            </a:r>
            <a:endParaRPr lang="en-GB" altLang="zh-CN" sz="4000" dirty="0">
              <a:solidFill>
                <a:schemeClr val="bg1"/>
              </a:solidFill>
              <a:latin typeface="Microsoft YaHei" panose="020B0503020204020204" pitchFamily="34" charset="-122"/>
              <a:ea typeface="Microsoft YaHei" panose="020B0503020204020204" pitchFamily="34" charset="-122"/>
            </a:endParaRPr>
          </a:p>
          <a:p>
            <a:pPr marL="571500" indent="-571500">
              <a:buFont typeface="Arial" panose="020B0604020202090204" pitchFamily="34" charset="0"/>
              <a:buChar char="•"/>
            </a:pPr>
            <a:endParaRPr lang="en-GB" altLang="zh-CN" sz="4000" dirty="0">
              <a:solidFill>
                <a:schemeClr val="bg1"/>
              </a:solidFill>
              <a:latin typeface="Microsoft YaHei" panose="020B0503020204020204" pitchFamily="34" charset="-122"/>
              <a:ea typeface="Microsoft YaHei" panose="020B0503020204020204" pitchFamily="34" charset="-122"/>
            </a:endParaRPr>
          </a:p>
          <a:p>
            <a:pPr marL="571500" indent="-571500">
              <a:buFont typeface="Arial" panose="020B0604020202090204" pitchFamily="34" charset="0"/>
              <a:buChar char="•"/>
            </a:pPr>
            <a:endParaRPr lang="en-GB" altLang="zh-CN" sz="4000" dirty="0">
              <a:solidFill>
                <a:schemeClr val="bg1"/>
              </a:solidFill>
              <a:latin typeface="Microsoft YaHei" panose="020B0503020204020204" pitchFamily="34" charset="-122"/>
              <a:ea typeface="Microsoft YaHei" panose="020B0503020204020204" pitchFamily="34" charset="-122"/>
            </a:endParaRPr>
          </a:p>
          <a:p>
            <a:endParaRPr lang="en-GB" altLang="zh-CN" sz="5400" dirty="0">
              <a:solidFill>
                <a:schemeClr val="bg1"/>
              </a:solidFill>
              <a:latin typeface="Microsoft YaHei" panose="020B0503020204020204" pitchFamily="34" charset="-122"/>
              <a:ea typeface="Microsoft YaHei" panose="020B0503020204020204" pitchFamily="34" charset="-122"/>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5205" y="1006475"/>
            <a:ext cx="18093690" cy="923330"/>
          </a:xfrm>
        </p:spPr>
        <p:txBody>
          <a:bodyPr wrap="square" lIns="0" tIns="0" rIns="0" bIns="0">
            <a:spAutoFit/>
          </a:bodyPr>
          <a:lstStyle/>
          <a:p>
            <a:r>
              <a:rPr lang="en-GB" altLang="zh-CN" sz="6000" dirty="0"/>
              <a:t>ANALYSIS </a:t>
            </a:r>
            <a:endParaRPr lang="en-GB" altLang="zh-CN" sz="6000" dirty="0"/>
          </a:p>
        </p:txBody>
      </p:sp>
      <p:pic>
        <p:nvPicPr>
          <p:cNvPr id="4" name="图片 3"/>
          <p:cNvPicPr>
            <a:picLocks noChangeAspect="1"/>
          </p:cNvPicPr>
          <p:nvPr/>
        </p:nvPicPr>
        <p:blipFill>
          <a:blip r:embed="rId1"/>
          <a:stretch>
            <a:fillRect/>
          </a:stretch>
        </p:blipFill>
        <p:spPr>
          <a:xfrm>
            <a:off x="1005204" y="2183719"/>
            <a:ext cx="5236846" cy="3890447"/>
          </a:xfrm>
          <a:prstGeom prst="rect">
            <a:avLst/>
          </a:prstGeom>
        </p:spPr>
      </p:pic>
      <p:pic>
        <p:nvPicPr>
          <p:cNvPr id="5" name="图片 4"/>
          <p:cNvPicPr>
            <a:picLocks noChangeAspect="1"/>
          </p:cNvPicPr>
          <p:nvPr/>
        </p:nvPicPr>
        <p:blipFill>
          <a:blip r:embed="rId2"/>
          <a:stretch>
            <a:fillRect/>
          </a:stretch>
        </p:blipFill>
        <p:spPr>
          <a:xfrm>
            <a:off x="6580065" y="2242972"/>
            <a:ext cx="5878634" cy="3831194"/>
          </a:xfrm>
          <a:prstGeom prst="rect">
            <a:avLst/>
          </a:prstGeom>
        </p:spPr>
      </p:pic>
      <p:pic>
        <p:nvPicPr>
          <p:cNvPr id="6" name="图片 5"/>
          <p:cNvPicPr>
            <a:picLocks noChangeAspect="1"/>
          </p:cNvPicPr>
          <p:nvPr/>
        </p:nvPicPr>
        <p:blipFill>
          <a:blip r:embed="rId3"/>
          <a:stretch>
            <a:fillRect/>
          </a:stretch>
        </p:blipFill>
        <p:spPr>
          <a:xfrm>
            <a:off x="13092982" y="2242971"/>
            <a:ext cx="6011286" cy="3831193"/>
          </a:xfrm>
          <a:prstGeom prst="rect">
            <a:avLst/>
          </a:prstGeom>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5205" y="1006475"/>
            <a:ext cx="18093690" cy="923330"/>
          </a:xfrm>
        </p:spPr>
        <p:txBody>
          <a:bodyPr wrap="square" lIns="0" tIns="0" rIns="0" bIns="0">
            <a:spAutoFit/>
          </a:bodyPr>
          <a:lstStyle/>
          <a:p>
            <a:r>
              <a:rPr lang="en-GB" altLang="zh-CN" sz="6000" dirty="0"/>
              <a:t>Testing Principles at FB </a:t>
            </a:r>
            <a:endParaRPr lang="en-GB" altLang="zh-CN" sz="6000" dirty="0"/>
          </a:p>
        </p:txBody>
      </p:sp>
      <p:sp>
        <p:nvSpPr>
          <p:cNvPr id="3" name="矩形 2"/>
          <p:cNvSpPr/>
          <p:nvPr/>
        </p:nvSpPr>
        <p:spPr>
          <a:xfrm>
            <a:off x="1289050" y="3216275"/>
            <a:ext cx="17526000" cy="5847755"/>
          </a:xfrm>
          <a:prstGeom prst="rect">
            <a:avLst/>
          </a:prstGeom>
        </p:spPr>
        <p:txBody>
          <a:bodyPr wrap="square">
            <a:spAutoFit/>
          </a:bodyPr>
          <a:lstStyle/>
          <a:p>
            <a:pPr marL="571500" indent="-571500">
              <a:buFont typeface="Arial" panose="020B0604020202090204" pitchFamily="34" charset="0"/>
              <a:buChar char="•"/>
            </a:pPr>
            <a:r>
              <a:rPr lang="en-GB" altLang="zh-CN" sz="4000" dirty="0">
                <a:solidFill>
                  <a:schemeClr val="bg1"/>
                </a:solidFill>
                <a:latin typeface="Microsoft YaHei" panose="020B0503020204020204" pitchFamily="34" charset="-122"/>
                <a:ea typeface="Microsoft YaHei" panose="020B0503020204020204" pitchFamily="34" charset="-122"/>
              </a:rPr>
              <a:t>Coverage </a:t>
            </a:r>
            <a:endParaRPr lang="en-GB" altLang="zh-CN" sz="4000" dirty="0">
              <a:solidFill>
                <a:schemeClr val="bg1"/>
              </a:solidFill>
              <a:latin typeface="Microsoft YaHei" panose="020B0503020204020204" pitchFamily="34" charset="-122"/>
              <a:ea typeface="Microsoft YaHei" panose="020B0503020204020204" pitchFamily="34" charset="-122"/>
            </a:endParaRPr>
          </a:p>
          <a:p>
            <a:pPr marL="571500" indent="-571500">
              <a:buFont typeface="Arial" panose="020B0604020202090204" pitchFamily="34" charset="0"/>
              <a:buChar char="•"/>
            </a:pPr>
            <a:r>
              <a:rPr lang="en-GB" altLang="zh-CN" sz="4000" dirty="0">
                <a:solidFill>
                  <a:schemeClr val="bg1"/>
                </a:solidFill>
                <a:latin typeface="Microsoft YaHei" panose="020B0503020204020204" pitchFamily="34" charset="-122"/>
                <a:ea typeface="Microsoft YaHei" panose="020B0503020204020204" pitchFamily="34" charset="-122"/>
              </a:rPr>
              <a:t>Responsive </a:t>
            </a:r>
            <a:endParaRPr lang="en-GB" altLang="zh-CN" sz="4000" dirty="0">
              <a:solidFill>
                <a:schemeClr val="bg1"/>
              </a:solidFill>
              <a:latin typeface="Microsoft YaHei" panose="020B0503020204020204" pitchFamily="34" charset="-122"/>
              <a:ea typeface="Microsoft YaHei" panose="020B0503020204020204" pitchFamily="34" charset="-122"/>
            </a:endParaRPr>
          </a:p>
          <a:p>
            <a:pPr marL="571500" indent="-571500">
              <a:buFont typeface="Arial" panose="020B0604020202090204" pitchFamily="34" charset="0"/>
              <a:buChar char="•"/>
            </a:pPr>
            <a:r>
              <a:rPr lang="en-GB" altLang="zh-CN" sz="4000" dirty="0">
                <a:solidFill>
                  <a:schemeClr val="bg1"/>
                </a:solidFill>
                <a:latin typeface="Microsoft YaHei" panose="020B0503020204020204" pitchFamily="34" charset="-122"/>
                <a:ea typeface="Microsoft YaHei" panose="020B0503020204020204" pitchFamily="34" charset="-122"/>
              </a:rPr>
              <a:t>Quality </a:t>
            </a:r>
            <a:endParaRPr lang="en-GB" altLang="zh-CN" sz="4000" dirty="0">
              <a:solidFill>
                <a:schemeClr val="bg1"/>
              </a:solidFill>
              <a:latin typeface="Microsoft YaHei" panose="020B0503020204020204" pitchFamily="34" charset="-122"/>
              <a:ea typeface="Microsoft YaHei" panose="020B0503020204020204" pitchFamily="34" charset="-122"/>
            </a:endParaRPr>
          </a:p>
          <a:p>
            <a:pPr marL="571500" indent="-571500">
              <a:buFont typeface="Arial" panose="020B0604020202090204" pitchFamily="34" charset="0"/>
              <a:buChar char="•"/>
            </a:pPr>
            <a:r>
              <a:rPr lang="en-GB" altLang="zh-CN" sz="4000" dirty="0">
                <a:solidFill>
                  <a:schemeClr val="bg1"/>
                </a:solidFill>
                <a:latin typeface="Microsoft YaHei" panose="020B0503020204020204" pitchFamily="34" charset="-122"/>
                <a:ea typeface="Microsoft YaHei" panose="020B0503020204020204" pitchFamily="34" charset="-122"/>
              </a:rPr>
              <a:t>Automation </a:t>
            </a:r>
            <a:endParaRPr lang="en-GB" altLang="zh-CN" sz="4000" dirty="0">
              <a:solidFill>
                <a:schemeClr val="bg1"/>
              </a:solidFill>
              <a:latin typeface="Microsoft YaHei" panose="020B0503020204020204" pitchFamily="34" charset="-122"/>
              <a:ea typeface="Microsoft YaHei" panose="020B0503020204020204" pitchFamily="34" charset="-122"/>
            </a:endParaRPr>
          </a:p>
          <a:p>
            <a:pPr marL="571500" indent="-571500">
              <a:buFont typeface="Arial" panose="020B0604020202090204" pitchFamily="34" charset="0"/>
              <a:buChar char="•"/>
            </a:pPr>
            <a:r>
              <a:rPr lang="en-GB" altLang="zh-CN" sz="4000" dirty="0">
                <a:solidFill>
                  <a:schemeClr val="bg1"/>
                </a:solidFill>
                <a:latin typeface="Microsoft YaHei" panose="020B0503020204020204" pitchFamily="34" charset="-122"/>
                <a:ea typeface="Microsoft YaHei" panose="020B0503020204020204" pitchFamily="34" charset="-122"/>
              </a:rPr>
              <a:t>Prioritization </a:t>
            </a:r>
            <a:endParaRPr lang="en-GB" altLang="zh-CN" sz="4000" dirty="0">
              <a:solidFill>
                <a:schemeClr val="bg1"/>
              </a:solidFill>
              <a:latin typeface="Microsoft YaHei" panose="020B0503020204020204" pitchFamily="34" charset="-122"/>
              <a:ea typeface="Microsoft YaHei" panose="020B0503020204020204" pitchFamily="34" charset="-122"/>
            </a:endParaRPr>
          </a:p>
          <a:p>
            <a:r>
              <a:rPr lang="en-GB" altLang="zh-CN" sz="4000" dirty="0">
                <a:solidFill>
                  <a:schemeClr val="bg1"/>
                </a:solidFill>
                <a:latin typeface="Microsoft YaHei" panose="020B0503020204020204" pitchFamily="34" charset="-122"/>
                <a:ea typeface="Microsoft YaHei" panose="020B0503020204020204" pitchFamily="34" charset="-122"/>
              </a:rPr>
              <a:t> </a:t>
            </a:r>
            <a:endParaRPr lang="en-GB" altLang="zh-CN" sz="4000" dirty="0">
              <a:solidFill>
                <a:schemeClr val="bg1"/>
              </a:solidFill>
              <a:latin typeface="Microsoft YaHei" panose="020B0503020204020204" pitchFamily="34" charset="-122"/>
              <a:ea typeface="Microsoft YaHei" panose="020B0503020204020204" pitchFamily="34" charset="-122"/>
            </a:endParaRPr>
          </a:p>
          <a:p>
            <a:pPr marL="571500" indent="-571500">
              <a:buFont typeface="Arial" panose="020B0604020202090204" pitchFamily="34" charset="0"/>
              <a:buChar char="•"/>
            </a:pPr>
            <a:endParaRPr lang="en-GB" altLang="zh-CN" sz="4000" dirty="0">
              <a:solidFill>
                <a:schemeClr val="bg1"/>
              </a:solidFill>
              <a:latin typeface="Microsoft YaHei" panose="020B0503020204020204" pitchFamily="34" charset="-122"/>
              <a:ea typeface="Microsoft YaHei" panose="020B0503020204020204" pitchFamily="34" charset="-122"/>
            </a:endParaRPr>
          </a:p>
          <a:p>
            <a:pPr marL="571500" indent="-571500">
              <a:buFont typeface="Arial" panose="020B0604020202090204" pitchFamily="34" charset="0"/>
              <a:buChar char="•"/>
            </a:pPr>
            <a:endParaRPr lang="en-GB" altLang="zh-CN" sz="4000" dirty="0">
              <a:solidFill>
                <a:schemeClr val="bg1"/>
              </a:solidFill>
              <a:latin typeface="Microsoft YaHei" panose="020B0503020204020204" pitchFamily="34" charset="-122"/>
              <a:ea typeface="Microsoft YaHei" panose="020B0503020204020204" pitchFamily="34" charset="-122"/>
            </a:endParaRPr>
          </a:p>
          <a:p>
            <a:endParaRPr lang="en-GB" altLang="zh-CN" sz="5400" dirty="0">
              <a:solidFill>
                <a:schemeClr val="bg1"/>
              </a:solidFill>
              <a:latin typeface="Microsoft YaHei" panose="020B0503020204020204" pitchFamily="34" charset="-122"/>
              <a:ea typeface="Microsoft YaHei" panose="020B0503020204020204" pitchFamily="34" charset="-122"/>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idx="1"/>
          </p:nvPr>
        </p:nvSpPr>
        <p:spPr>
          <a:xfrm>
            <a:off x="984250" y="2110551"/>
            <a:ext cx="18703291" cy="5816977"/>
          </a:xfrm>
        </p:spPr>
        <p:txBody>
          <a:bodyPr/>
          <a:lstStyle/>
          <a:p>
            <a:pPr algn="l">
              <a:lnSpc>
                <a:spcPct val="150000"/>
              </a:lnSpc>
            </a:pPr>
            <a:r>
              <a:rPr lang="zh-CN" altLang="en-US" kern="1200" dirty="0" smtClean="0">
                <a:solidFill>
                  <a:srgbClr val="FFC000"/>
                </a:solidFill>
              </a:rPr>
              <a:t>       我</a:t>
            </a:r>
            <a:r>
              <a:rPr lang="zh-CN" altLang="en-US" kern="1200" dirty="0">
                <a:solidFill>
                  <a:srgbClr val="FFC000"/>
                </a:solidFill>
              </a:rPr>
              <a:t>觉得最好的公司，不是因为创始人想要成立公司，而是因为创始人想要改变世界</a:t>
            </a:r>
            <a:r>
              <a:rPr lang="zh-CN" altLang="en-US" kern="1200" dirty="0" smtClean="0">
                <a:solidFill>
                  <a:srgbClr val="FFC000"/>
                </a:solidFill>
              </a:rPr>
              <a:t>。</a:t>
            </a:r>
            <a:endParaRPr lang="en-US" altLang="zh-CN" kern="1200" dirty="0">
              <a:solidFill>
                <a:srgbClr val="FFC000"/>
              </a:solidFill>
            </a:endParaRPr>
          </a:p>
          <a:p>
            <a:pPr algn="ctr">
              <a:lnSpc>
                <a:spcPct val="150000"/>
              </a:lnSpc>
            </a:pPr>
            <a:r>
              <a:rPr lang="en-US" altLang="zh-CN" sz="4800" kern="1200" dirty="0" smtClean="0">
                <a:solidFill>
                  <a:srgbClr val="FFC000"/>
                </a:solidFill>
              </a:rPr>
              <a:t>              </a:t>
            </a:r>
            <a:endParaRPr lang="en-US" altLang="zh-CN" sz="4800" kern="1200" dirty="0" smtClean="0">
              <a:solidFill>
                <a:srgbClr val="FFC000"/>
              </a:solidFill>
            </a:endParaRPr>
          </a:p>
          <a:p>
            <a:pPr algn="ctr">
              <a:lnSpc>
                <a:spcPct val="150000"/>
              </a:lnSpc>
            </a:pPr>
            <a:r>
              <a:rPr lang="en-US" altLang="zh-CN" sz="4800" kern="1200" dirty="0" smtClean="0">
                <a:solidFill>
                  <a:srgbClr val="FFC000"/>
                </a:solidFill>
              </a:rPr>
              <a:t>----</a:t>
            </a:r>
            <a:r>
              <a:rPr lang="zh-CN" altLang="en-US" sz="4800" kern="1200" dirty="0" smtClean="0">
                <a:solidFill>
                  <a:srgbClr val="FFC000"/>
                </a:solidFill>
              </a:rPr>
              <a:t>摘录</a:t>
            </a:r>
            <a:r>
              <a:rPr lang="zh-CN" altLang="en-US" sz="4800" kern="1200" dirty="0">
                <a:solidFill>
                  <a:srgbClr val="FFC000"/>
                </a:solidFill>
              </a:rPr>
              <a:t>自扎克伯格</a:t>
            </a:r>
            <a:r>
              <a:rPr lang="en-US" altLang="zh-CN" sz="4800" kern="1200" dirty="0">
                <a:solidFill>
                  <a:srgbClr val="FFC000"/>
                </a:solidFill>
              </a:rPr>
              <a:t>2014</a:t>
            </a:r>
            <a:r>
              <a:rPr lang="zh-CN" altLang="en-US" sz="4800" kern="1200" dirty="0">
                <a:solidFill>
                  <a:srgbClr val="FFC000"/>
                </a:solidFill>
              </a:rPr>
              <a:t>年在清华的分享</a:t>
            </a:r>
            <a:endParaRPr lang="zh-CN" altLang="en-US" sz="4800" dirty="0">
              <a:solidFill>
                <a:srgbClr val="FFC000"/>
              </a:solidFill>
            </a:endParaRPr>
          </a:p>
          <a:p>
            <a:pPr algn="ctr">
              <a:lnSpc>
                <a:spcPct val="150000"/>
              </a:lnSpc>
            </a:pPr>
            <a:endParaRPr lang="zh-CN" altLang="en-US" sz="4800" dirty="0">
              <a:solidFill>
                <a:srgbClr val="FFC000"/>
              </a:solidFill>
            </a:endParaRPr>
          </a:p>
        </p:txBody>
      </p:sp>
      <p:pic>
        <p:nvPicPr>
          <p:cNvPr id="4" name="图片 3"/>
          <p:cNvPicPr>
            <a:picLocks noChangeAspect="1"/>
          </p:cNvPicPr>
          <p:nvPr/>
        </p:nvPicPr>
        <p:blipFill>
          <a:blip r:embed="rId1"/>
          <a:stretch>
            <a:fillRect/>
          </a:stretch>
        </p:blipFill>
        <p:spPr>
          <a:xfrm>
            <a:off x="1670050" y="4981763"/>
            <a:ext cx="2200275" cy="2914650"/>
          </a:xfrm>
          <a:prstGeom prst="ellipse">
            <a:avLst/>
          </a:prstGeom>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5205" y="1006475"/>
            <a:ext cx="18093690" cy="923330"/>
          </a:xfrm>
        </p:spPr>
        <p:txBody>
          <a:bodyPr wrap="square" lIns="0" tIns="0" rIns="0" bIns="0">
            <a:spAutoFit/>
          </a:bodyPr>
          <a:lstStyle/>
          <a:p>
            <a:r>
              <a:rPr lang="en-GB" altLang="zh-CN" sz="6000" dirty="0"/>
              <a:t>TESTING </a:t>
            </a:r>
            <a:endParaRPr lang="en-GB" altLang="zh-CN" sz="6000" dirty="0"/>
          </a:p>
        </p:txBody>
      </p:sp>
      <p:graphicFrame>
        <p:nvGraphicFramePr>
          <p:cNvPr id="3" name="表格 2"/>
          <p:cNvGraphicFramePr>
            <a:graphicFrameLocks noGrp="1"/>
          </p:cNvGraphicFramePr>
          <p:nvPr/>
        </p:nvGraphicFramePr>
        <p:xfrm>
          <a:off x="1005205" y="2073275"/>
          <a:ext cx="18648045" cy="9172737"/>
        </p:xfrm>
        <a:graphic>
          <a:graphicData uri="http://schemas.openxmlformats.org/drawingml/2006/table">
            <a:tbl>
              <a:tblPr>
                <a:tableStyleId>{5C22544A-7EE6-4342-B048-85BDC9FD1C3A}</a:tableStyleId>
              </a:tblPr>
              <a:tblGrid>
                <a:gridCol w="2620968"/>
                <a:gridCol w="16027077"/>
              </a:tblGrid>
              <a:tr h="1751510">
                <a:tc>
                  <a:txBody>
                    <a:bodyPr/>
                    <a:lstStyle/>
                    <a:p>
                      <a:pPr algn="l" fontAlgn="ctr"/>
                      <a:r>
                        <a:rPr lang="en-GB" sz="2800" u="none" strike="noStrike" dirty="0">
                          <a:effectLst/>
                          <a:latin typeface="Microsoft YaHei" panose="020B0503020204020204" pitchFamily="34" charset="-122"/>
                          <a:ea typeface="Microsoft YaHei" panose="020B0503020204020204" pitchFamily="34" charset="-122"/>
                        </a:rPr>
                        <a:t>Unit tests: </a:t>
                      </a:r>
                      <a:endParaRPr lang="en-GB" sz="2800" b="0" i="0" u="none" strike="noStrike" dirty="0">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ctr"/>
                </a:tc>
                <a:tc>
                  <a:txBody>
                    <a:bodyPr/>
                    <a:lstStyle/>
                    <a:p>
                      <a:pPr algn="l" fontAlgn="ctr"/>
                      <a:r>
                        <a:rPr lang="en-GB" sz="2800" u="none" strike="noStrike" dirty="0">
                          <a:effectLst/>
                          <a:latin typeface="Microsoft YaHei" panose="020B0503020204020204" pitchFamily="34" charset="-122"/>
                          <a:ea typeface="Microsoft YaHei" panose="020B0503020204020204" pitchFamily="34" charset="-122"/>
                        </a:rPr>
                        <a:t>These white-box tests primarily verify the logic of target units. Limited unit tests are run manually on the development environments, XCode or Android Studio, using tools such as </a:t>
                      </a:r>
                      <a:r>
                        <a:rPr lang="en-GB" sz="2800" u="none" strike="noStrike" dirty="0" err="1">
                          <a:effectLst/>
                          <a:latin typeface="Microsoft YaHei" panose="020B0503020204020204" pitchFamily="34" charset="-122"/>
                          <a:ea typeface="Microsoft YaHei" panose="020B0503020204020204" pitchFamily="34" charset="-122"/>
                        </a:rPr>
                        <a:t>XCTest</a:t>
                      </a:r>
                      <a:r>
                        <a:rPr lang="en-GB" sz="2800" u="none" strike="noStrike" dirty="0">
                          <a:effectLst/>
                          <a:latin typeface="Microsoft YaHei" panose="020B0503020204020204" pitchFamily="34" charset="-122"/>
                          <a:ea typeface="Microsoft YaHei" panose="020B0503020204020204" pitchFamily="34" charset="-122"/>
                        </a:rPr>
                        <a:t> [11], JUnit [12], or </a:t>
                      </a:r>
                      <a:r>
                        <a:rPr lang="en-GB" sz="2800" u="none" strike="noStrike" dirty="0" err="1">
                          <a:effectLst/>
                          <a:latin typeface="Microsoft YaHei" panose="020B0503020204020204" pitchFamily="34" charset="-122"/>
                          <a:ea typeface="Microsoft YaHei" panose="020B0503020204020204" pitchFamily="34" charset="-122"/>
                        </a:rPr>
                        <a:t>Robolectric</a:t>
                      </a:r>
                      <a:r>
                        <a:rPr lang="en-GB" sz="2800" u="none" strike="noStrike" dirty="0">
                          <a:effectLst/>
                          <a:latin typeface="Microsoft YaHei" panose="020B0503020204020204" pitchFamily="34" charset="-122"/>
                          <a:ea typeface="Microsoft YaHei" panose="020B0503020204020204" pitchFamily="34" charset="-122"/>
                        </a:rPr>
                        <a:t> [13]. More extensive as well as automated unit tests are run on server- based simulators. </a:t>
                      </a:r>
                      <a:endParaRPr lang="en-GB" sz="2800" b="0" i="0" u="none" strike="noStrike" dirty="0">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ctr"/>
                </a:tc>
              </a:tr>
              <a:tr h="1180882">
                <a:tc>
                  <a:txBody>
                    <a:bodyPr/>
                    <a:lstStyle/>
                    <a:p>
                      <a:pPr algn="l" fontAlgn="ctr"/>
                      <a:r>
                        <a:rPr lang="en-GB" sz="2800" u="none" strike="noStrike">
                          <a:effectLst/>
                          <a:latin typeface="Microsoft YaHei" panose="020B0503020204020204" pitchFamily="34" charset="-122"/>
                          <a:ea typeface="Microsoft YaHei" panose="020B0503020204020204" pitchFamily="34" charset="-122"/>
                        </a:rPr>
                        <a:t>Static analysis: </a:t>
                      </a:r>
                      <a:endParaRPr lang="en-GB" sz="2800" b="0" i="0" u="none" strike="noStrike">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ctr"/>
                </a:tc>
                <a:tc>
                  <a:txBody>
                    <a:bodyPr/>
                    <a:lstStyle/>
                    <a:p>
                      <a:pPr algn="l" fontAlgn="ctr"/>
                      <a:r>
                        <a:rPr lang="en-GB" sz="2800" u="none" strike="noStrike" dirty="0">
                          <a:effectLst/>
                          <a:latin typeface="Microsoft YaHei" panose="020B0503020204020204" pitchFamily="34" charset="-122"/>
                          <a:ea typeface="Microsoft YaHei" panose="020B0503020204020204" pitchFamily="34" charset="-122"/>
                        </a:rPr>
                        <a:t>This analysis identifies potential null-pointer dereferences, resource leaks, and memory leaks. Be- cause exceptions are often the root cause of resource leaks, the tool is careful to identify where these particular leaks might occur. </a:t>
                      </a:r>
                      <a:endParaRPr lang="en-GB" sz="2800" b="0" i="0" u="none" strike="noStrike" dirty="0">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ctr"/>
                </a:tc>
              </a:tr>
              <a:tr h="610255">
                <a:tc>
                  <a:txBody>
                    <a:bodyPr/>
                    <a:lstStyle/>
                    <a:p>
                      <a:pPr algn="l" fontAlgn="ctr"/>
                      <a:r>
                        <a:rPr lang="en-GB" sz="2800" u="none" strike="noStrike">
                          <a:effectLst/>
                          <a:latin typeface="Microsoft YaHei" panose="020B0503020204020204" pitchFamily="34" charset="-122"/>
                          <a:ea typeface="Microsoft YaHei" panose="020B0503020204020204" pitchFamily="34" charset="-122"/>
                        </a:rPr>
                        <a:t>Build tests: </a:t>
                      </a:r>
                      <a:endParaRPr lang="en-GB" sz="2800" b="0" i="0" u="none" strike="noStrike">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ctr"/>
                </a:tc>
                <a:tc>
                  <a:txBody>
                    <a:bodyPr/>
                    <a:lstStyle/>
                    <a:p>
                      <a:pPr algn="l" fontAlgn="ctr"/>
                      <a:r>
                        <a:rPr lang="en-GB" sz="2800" u="none" strike="noStrike" dirty="0">
                          <a:effectLst/>
                          <a:latin typeface="Microsoft YaHei" panose="020B0503020204020204" pitchFamily="34" charset="-122"/>
                          <a:ea typeface="Microsoft YaHei" panose="020B0503020204020204" pitchFamily="34" charset="-122"/>
                        </a:rPr>
                        <a:t>These tests determine whether the code builds properly. </a:t>
                      </a:r>
                      <a:endParaRPr lang="en-GB" sz="2800" b="0" i="0" u="none" strike="noStrike" dirty="0">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ctr"/>
                </a:tc>
              </a:tr>
              <a:tr h="610255">
                <a:tc>
                  <a:txBody>
                    <a:bodyPr/>
                    <a:lstStyle/>
                    <a:p>
                      <a:pPr algn="l" fontAlgn="ctr"/>
                      <a:r>
                        <a:rPr lang="en-GB" sz="2800" u="none" strike="noStrike">
                          <a:effectLst/>
                          <a:latin typeface="Microsoft YaHei" panose="020B0503020204020204" pitchFamily="34" charset="-122"/>
                          <a:ea typeface="Microsoft YaHei" panose="020B0503020204020204" pitchFamily="34" charset="-122"/>
                        </a:rPr>
                        <a:t>Snapshot tests: </a:t>
                      </a:r>
                      <a:endParaRPr lang="en-GB" sz="2800" b="0" i="0" u="none" strike="noStrike">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ctr"/>
                </a:tc>
                <a:tc>
                  <a:txBody>
                    <a:bodyPr/>
                    <a:lstStyle/>
                    <a:p>
                      <a:pPr algn="l" fontAlgn="ctr"/>
                      <a:r>
                        <a:rPr lang="en-GB" sz="2800" u="none" strike="noStrike" dirty="0">
                          <a:effectLst/>
                          <a:latin typeface="Microsoft YaHei" panose="020B0503020204020204" pitchFamily="34" charset="-122"/>
                          <a:ea typeface="Microsoft YaHei" panose="020B0503020204020204" pitchFamily="34" charset="-122"/>
                        </a:rPr>
                        <a:t>These tests generate images of screen views and components, which are then compared, pixel by pixel, to previous snapshot versions [14, 15]. </a:t>
                      </a:r>
                      <a:endParaRPr lang="en-GB" sz="2800" b="0" i="0" u="none" strike="noStrike" dirty="0">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ctr"/>
                </a:tc>
              </a:tr>
              <a:tr h="2322137">
                <a:tc>
                  <a:txBody>
                    <a:bodyPr/>
                    <a:lstStyle/>
                    <a:p>
                      <a:pPr algn="l" fontAlgn="ctr"/>
                      <a:r>
                        <a:rPr lang="en-GB" sz="2800" u="none" strike="noStrike">
                          <a:effectLst/>
                          <a:latin typeface="Microsoft YaHei" panose="020B0503020204020204" pitchFamily="34" charset="-122"/>
                          <a:ea typeface="Microsoft YaHei" panose="020B0503020204020204" pitchFamily="34" charset="-122"/>
                        </a:rPr>
                        <a:t>Integration tests: </a:t>
                      </a:r>
                      <a:endParaRPr lang="en-GB" sz="2800" b="0" i="0" u="none" strike="noStrike">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ctr"/>
                </a:tc>
                <a:tc>
                  <a:txBody>
                    <a:bodyPr/>
                    <a:lstStyle/>
                    <a:p>
                      <a:pPr algn="l" fontAlgn="ctr"/>
                      <a:r>
                        <a:rPr lang="en-GB" sz="2800" u="none" strike="noStrike" dirty="0">
                          <a:effectLst/>
                          <a:latin typeface="Microsoft YaHei" panose="020B0503020204020204" pitchFamily="34" charset="-122"/>
                          <a:ea typeface="Microsoft YaHei" panose="020B0503020204020204" pitchFamily="34" charset="-122"/>
                        </a:rPr>
                        <a:t>These standard (</a:t>
                      </a:r>
                      <a:r>
                        <a:rPr lang="en-GB" sz="2800" u="none" strike="noStrike" dirty="0" err="1">
                          <a:effectLst/>
                          <a:latin typeface="Microsoft YaHei" panose="020B0503020204020204" pitchFamily="34" charset="-122"/>
                          <a:ea typeface="Microsoft YaHei" panose="020B0503020204020204" pitchFamily="34" charset="-122"/>
                        </a:rPr>
                        <a:t>blackbox</a:t>
                      </a:r>
                      <a:r>
                        <a:rPr lang="en-GB" sz="2800" u="none" strike="noStrike" dirty="0">
                          <a:effectLst/>
                          <a:latin typeface="Microsoft YaHei" panose="020B0503020204020204" pitchFamily="34" charset="-122"/>
                          <a:ea typeface="Microsoft YaHei" panose="020B0503020204020204" pitchFamily="34" charset="-122"/>
                        </a:rPr>
                        <a:t>) regression tests test key features and key flows of the app. They typically run on simulators and are not necessarily device specific. Moreover they employ degrees of scope: “smoke tests” primarily target specific changes to the code (diffs) or target high-level functionality; long-tail integration tests run the full suite of regression tests and run against a live server so that they also cover client-server integration. </a:t>
                      </a:r>
                      <a:endParaRPr lang="en-GB" sz="2800" b="0" i="0" u="none" strike="noStrike" dirty="0">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ctr"/>
                </a:tc>
              </a:tr>
              <a:tr h="610255">
                <a:tc>
                  <a:txBody>
                    <a:bodyPr/>
                    <a:lstStyle/>
                    <a:p>
                      <a:pPr algn="l" fontAlgn="ctr"/>
                      <a:r>
                        <a:rPr lang="en-GB" sz="2800" u="none" strike="noStrike">
                          <a:effectLst/>
                          <a:latin typeface="Microsoft YaHei" panose="020B0503020204020204" pitchFamily="34" charset="-122"/>
                          <a:ea typeface="Microsoft YaHei" panose="020B0503020204020204" pitchFamily="34" charset="-122"/>
                        </a:rPr>
                        <a:t>Performance tests: </a:t>
                      </a:r>
                      <a:endParaRPr lang="en-GB" sz="2800" b="0" i="0" u="none" strike="noStrike">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ctr"/>
                </a:tc>
                <a:tc>
                  <a:txBody>
                    <a:bodyPr/>
                    <a:lstStyle/>
                    <a:p>
                      <a:pPr algn="l" fontAlgn="ctr"/>
                      <a:r>
                        <a:rPr lang="en-GB" sz="2800" u="none" strike="noStrike">
                          <a:effectLst/>
                          <a:latin typeface="Microsoft YaHei" panose="020B0503020204020204" pitchFamily="34" charset="-122"/>
                          <a:ea typeface="Microsoft YaHei" panose="020B0503020204020204" pitchFamily="34" charset="-122"/>
                        </a:rPr>
                        <a:t>These tests run at the mobile lab to triage performance and resource usage regressions as described above. </a:t>
                      </a:r>
                      <a:endParaRPr lang="en-GB" sz="2800" b="0" i="0" u="none" strike="noStrike">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ctr"/>
                </a:tc>
              </a:tr>
              <a:tr h="610255">
                <a:tc>
                  <a:txBody>
                    <a:bodyPr/>
                    <a:lstStyle/>
                    <a:p>
                      <a:pPr algn="l" fontAlgn="ctr"/>
                      <a:r>
                        <a:rPr lang="en-GB" sz="2800" u="none" strike="noStrike">
                          <a:effectLst/>
                          <a:latin typeface="Microsoft YaHei" panose="020B0503020204020204" pitchFamily="34" charset="-122"/>
                          <a:ea typeface="Microsoft YaHei" panose="020B0503020204020204" pitchFamily="34" charset="-122"/>
                        </a:rPr>
                        <a:t>Capacity tests: </a:t>
                      </a:r>
                      <a:endParaRPr lang="en-GB" sz="2800" b="0" i="0" u="none" strike="noStrike">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ctr"/>
                </a:tc>
                <a:tc>
                  <a:txBody>
                    <a:bodyPr/>
                    <a:lstStyle/>
                    <a:p>
                      <a:pPr algn="l" fontAlgn="ctr"/>
                      <a:r>
                        <a:rPr lang="en-GB" sz="2800" u="none" strike="noStrike" dirty="0">
                          <a:effectLst/>
                          <a:latin typeface="Microsoft YaHei" panose="020B0503020204020204" pitchFamily="34" charset="-122"/>
                          <a:ea typeface="Microsoft YaHei" panose="020B0503020204020204" pitchFamily="34" charset="-122"/>
                        </a:rPr>
                        <a:t>These tests verify that the app does not exceed various specified capacity limits. </a:t>
                      </a:r>
                      <a:endParaRPr lang="en-GB" sz="2800" b="0" i="0" u="none" strike="noStrike" dirty="0">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ctr"/>
                </a:tc>
              </a:tr>
              <a:tr h="610255">
                <a:tc>
                  <a:txBody>
                    <a:bodyPr/>
                    <a:lstStyle/>
                    <a:p>
                      <a:pPr algn="l" fontAlgn="ctr"/>
                      <a:r>
                        <a:rPr lang="en-GB" sz="2800" u="none" strike="noStrike">
                          <a:effectLst/>
                          <a:latin typeface="Microsoft YaHei" panose="020B0503020204020204" pitchFamily="34" charset="-122"/>
                          <a:ea typeface="Microsoft YaHei" panose="020B0503020204020204" pitchFamily="34" charset="-122"/>
                        </a:rPr>
                        <a:t>Conformance tests: </a:t>
                      </a:r>
                      <a:endParaRPr lang="en-GB" sz="2800" b="0" i="0" u="none" strike="noStrike">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ctr"/>
                </a:tc>
                <a:tc>
                  <a:txBody>
                    <a:bodyPr/>
                    <a:lstStyle/>
                    <a:p>
                      <a:pPr algn="l" fontAlgn="ctr"/>
                      <a:r>
                        <a:rPr lang="en-GB" sz="2800" u="none" strike="noStrike" dirty="0">
                          <a:effectLst/>
                          <a:latin typeface="Microsoft YaHei" panose="020B0503020204020204" pitchFamily="34" charset="-122"/>
                          <a:ea typeface="Microsoft YaHei" panose="020B0503020204020204" pitchFamily="34" charset="-122"/>
                        </a:rPr>
                        <a:t>These tests verify that the app conforms to various requirements.  </a:t>
                      </a:r>
                      <a:endParaRPr lang="en-GB" sz="2800" b="0" i="0" u="none" strike="noStrike" dirty="0">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ctr"/>
                </a:tc>
              </a:tr>
            </a:tbl>
          </a:graphicData>
        </a:graphic>
      </p:graphicFrame>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5205" y="1006475"/>
            <a:ext cx="18093690" cy="923330"/>
          </a:xfrm>
        </p:spPr>
        <p:txBody>
          <a:bodyPr wrap="square" lIns="0" tIns="0" rIns="0" bIns="0">
            <a:spAutoFit/>
          </a:bodyPr>
          <a:lstStyle/>
          <a:p>
            <a:r>
              <a:rPr lang="en-GB" altLang="zh-CN" sz="6000" dirty="0"/>
              <a:t>Tests and when they are run </a:t>
            </a:r>
            <a:endParaRPr lang="en-GB" altLang="zh-CN" sz="6000" dirty="0"/>
          </a:p>
        </p:txBody>
      </p:sp>
      <p:sp>
        <p:nvSpPr>
          <p:cNvPr id="3" name="矩形 2"/>
          <p:cNvSpPr/>
          <p:nvPr/>
        </p:nvSpPr>
        <p:spPr>
          <a:xfrm>
            <a:off x="1289050" y="3216275"/>
            <a:ext cx="17526000" cy="5232202"/>
          </a:xfrm>
          <a:prstGeom prst="rect">
            <a:avLst/>
          </a:prstGeom>
        </p:spPr>
        <p:txBody>
          <a:bodyPr wrap="square">
            <a:spAutoFit/>
          </a:bodyPr>
          <a:lstStyle/>
          <a:p>
            <a:pPr marL="571500" indent="-571500">
              <a:buFont typeface="Arial" panose="020B0604020202090204" pitchFamily="34" charset="0"/>
              <a:buChar char="•"/>
            </a:pPr>
            <a:r>
              <a:rPr lang="en-GB" altLang="zh-CN" sz="4000" dirty="0">
                <a:solidFill>
                  <a:schemeClr val="bg1"/>
                </a:solidFill>
                <a:latin typeface="Microsoft YaHei" panose="020B0503020204020204" pitchFamily="34" charset="-122"/>
                <a:ea typeface="Microsoft YaHei" panose="020B0503020204020204" pitchFamily="34" charset="-122"/>
              </a:rPr>
              <a:t>Pre-Push Testing </a:t>
            </a:r>
            <a:endParaRPr lang="en-GB" altLang="zh-CN" sz="4000" dirty="0">
              <a:solidFill>
                <a:schemeClr val="bg1"/>
              </a:solidFill>
              <a:latin typeface="Microsoft YaHei" panose="020B0503020204020204" pitchFamily="34" charset="-122"/>
              <a:ea typeface="Microsoft YaHei" panose="020B0503020204020204" pitchFamily="34" charset="-122"/>
            </a:endParaRPr>
          </a:p>
          <a:p>
            <a:pPr marL="571500" indent="-571500">
              <a:buFont typeface="Arial" panose="020B0604020202090204" pitchFamily="34" charset="0"/>
              <a:buChar char="•"/>
            </a:pPr>
            <a:r>
              <a:rPr lang="en-GB" altLang="zh-CN" sz="4000" dirty="0">
                <a:solidFill>
                  <a:schemeClr val="bg1"/>
                </a:solidFill>
                <a:latin typeface="Microsoft YaHei" panose="020B0503020204020204" pitchFamily="34" charset="-122"/>
                <a:ea typeface="Microsoft YaHei" panose="020B0503020204020204" pitchFamily="34" charset="-122"/>
              </a:rPr>
              <a:t>On Push </a:t>
            </a:r>
            <a:endParaRPr lang="en-GB" altLang="zh-CN" sz="4000" dirty="0">
              <a:solidFill>
                <a:schemeClr val="bg1"/>
              </a:solidFill>
              <a:latin typeface="Microsoft YaHei" panose="020B0503020204020204" pitchFamily="34" charset="-122"/>
              <a:ea typeface="Microsoft YaHei" panose="020B0503020204020204" pitchFamily="34" charset="-122"/>
            </a:endParaRPr>
          </a:p>
          <a:p>
            <a:pPr marL="571500" indent="-571500">
              <a:buFont typeface="Arial" panose="020B0604020202090204" pitchFamily="34" charset="0"/>
              <a:buChar char="•"/>
            </a:pPr>
            <a:r>
              <a:rPr lang="en-GB" altLang="zh-CN" sz="4000" dirty="0">
                <a:solidFill>
                  <a:schemeClr val="bg1"/>
                </a:solidFill>
                <a:latin typeface="Microsoft YaHei" panose="020B0503020204020204" pitchFamily="34" charset="-122"/>
                <a:ea typeface="Microsoft YaHei" panose="020B0503020204020204" pitchFamily="34" charset="-122"/>
              </a:rPr>
              <a:t>Continuous testing on Master and Release branch. </a:t>
            </a:r>
            <a:endParaRPr lang="en-GB" altLang="zh-CN" sz="4000" dirty="0">
              <a:solidFill>
                <a:schemeClr val="bg1"/>
              </a:solidFill>
              <a:latin typeface="Microsoft YaHei" panose="020B0503020204020204" pitchFamily="34" charset="-122"/>
              <a:ea typeface="Microsoft YaHei" panose="020B0503020204020204" pitchFamily="34" charset="-122"/>
            </a:endParaRPr>
          </a:p>
          <a:p>
            <a:pPr marL="571500" indent="-571500">
              <a:buFont typeface="Arial" panose="020B0604020202090204" pitchFamily="34" charset="0"/>
              <a:buChar char="•"/>
            </a:pPr>
            <a:r>
              <a:rPr lang="en-GB" altLang="zh-CN" sz="4000" dirty="0">
                <a:solidFill>
                  <a:schemeClr val="bg1"/>
                </a:solidFill>
                <a:latin typeface="Microsoft YaHei" panose="020B0503020204020204" pitchFamily="34" charset="-122"/>
                <a:ea typeface="Microsoft YaHei" panose="020B0503020204020204" pitchFamily="34" charset="-122"/>
              </a:rPr>
              <a:t>Manual testing </a:t>
            </a:r>
            <a:endParaRPr lang="en-GB" altLang="zh-CN" sz="4000" dirty="0">
              <a:solidFill>
                <a:schemeClr val="bg1"/>
              </a:solidFill>
              <a:latin typeface="Microsoft YaHei" panose="020B0503020204020204" pitchFamily="34" charset="-122"/>
              <a:ea typeface="Microsoft YaHei" panose="020B0503020204020204" pitchFamily="34" charset="-122"/>
            </a:endParaRPr>
          </a:p>
          <a:p>
            <a:r>
              <a:rPr lang="en-GB" altLang="zh-CN" sz="4000" dirty="0">
                <a:solidFill>
                  <a:schemeClr val="bg1"/>
                </a:solidFill>
                <a:latin typeface="Microsoft YaHei" panose="020B0503020204020204" pitchFamily="34" charset="-122"/>
                <a:ea typeface="Microsoft YaHei" panose="020B0503020204020204" pitchFamily="34" charset="-122"/>
              </a:rPr>
              <a:t> </a:t>
            </a:r>
            <a:endParaRPr lang="en-GB" altLang="zh-CN" sz="4000" dirty="0">
              <a:solidFill>
                <a:schemeClr val="bg1"/>
              </a:solidFill>
              <a:latin typeface="Microsoft YaHei" panose="020B0503020204020204" pitchFamily="34" charset="-122"/>
              <a:ea typeface="Microsoft YaHei" panose="020B0503020204020204" pitchFamily="34" charset="-122"/>
            </a:endParaRPr>
          </a:p>
          <a:p>
            <a:pPr marL="571500" indent="-571500">
              <a:buFont typeface="Arial" panose="020B0604020202090204" pitchFamily="34" charset="0"/>
              <a:buChar char="•"/>
            </a:pPr>
            <a:endParaRPr lang="en-GB" altLang="zh-CN" sz="4000" dirty="0">
              <a:solidFill>
                <a:schemeClr val="bg1"/>
              </a:solidFill>
              <a:latin typeface="Microsoft YaHei" panose="020B0503020204020204" pitchFamily="34" charset="-122"/>
              <a:ea typeface="Microsoft YaHei" panose="020B0503020204020204" pitchFamily="34" charset="-122"/>
            </a:endParaRPr>
          </a:p>
          <a:p>
            <a:pPr marL="571500" indent="-571500">
              <a:buFont typeface="Arial" panose="020B0604020202090204" pitchFamily="34" charset="0"/>
              <a:buChar char="•"/>
            </a:pPr>
            <a:endParaRPr lang="en-GB" altLang="zh-CN" sz="4000" dirty="0">
              <a:solidFill>
                <a:schemeClr val="bg1"/>
              </a:solidFill>
              <a:latin typeface="Microsoft YaHei" panose="020B0503020204020204" pitchFamily="34" charset="-122"/>
              <a:ea typeface="Microsoft YaHei" panose="020B0503020204020204" pitchFamily="34" charset="-122"/>
            </a:endParaRPr>
          </a:p>
          <a:p>
            <a:endParaRPr lang="en-GB" altLang="zh-CN" sz="5400" dirty="0">
              <a:solidFill>
                <a:schemeClr val="bg1"/>
              </a:solidFill>
              <a:latin typeface="Microsoft YaHei" panose="020B0503020204020204" pitchFamily="34" charset="-122"/>
              <a:ea typeface="Microsoft YaHei" panose="020B0503020204020204" pitchFamily="34" charset="-122"/>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5205" y="1006475"/>
            <a:ext cx="18093690" cy="923330"/>
          </a:xfrm>
        </p:spPr>
        <p:txBody>
          <a:bodyPr wrap="square" lIns="0" tIns="0" rIns="0" bIns="0">
            <a:spAutoFit/>
          </a:bodyPr>
          <a:lstStyle/>
          <a:p>
            <a:r>
              <a:rPr lang="en-GB" altLang="zh-CN" sz="6000" dirty="0"/>
              <a:t>Tests and when they are run </a:t>
            </a:r>
            <a:endParaRPr lang="en-GB" altLang="zh-CN" sz="6000" dirty="0"/>
          </a:p>
        </p:txBody>
      </p:sp>
      <p:pic>
        <p:nvPicPr>
          <p:cNvPr id="5" name="图片 4"/>
          <p:cNvPicPr>
            <a:picLocks noChangeAspect="1"/>
          </p:cNvPicPr>
          <p:nvPr/>
        </p:nvPicPr>
        <p:blipFill>
          <a:blip r:embed="rId1"/>
          <a:stretch>
            <a:fillRect/>
          </a:stretch>
        </p:blipFill>
        <p:spPr>
          <a:xfrm>
            <a:off x="3103365" y="2682875"/>
            <a:ext cx="13202247" cy="7391399"/>
          </a:xfrm>
          <a:prstGeom prst="rect">
            <a:avLst/>
          </a:prstGeom>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a:xfrm>
            <a:off x="3879850" y="2979753"/>
            <a:ext cx="12420599" cy="2616101"/>
          </a:xfrm>
        </p:spPr>
        <p:txBody>
          <a:bodyPr/>
          <a:lstStyle/>
          <a:p>
            <a:r>
              <a:rPr kumimoji="1" lang="en-US" altLang="zh-CN" dirty="0" err="1"/>
              <a:t>FaceBook</a:t>
            </a:r>
            <a:r>
              <a:rPr kumimoji="1" lang="zh-CN" altLang="en-US" dirty="0"/>
              <a:t>的其他内容</a:t>
            </a:r>
            <a:br>
              <a:rPr kumimoji="1" lang="en-US" altLang="zh-CN" dirty="0"/>
            </a:br>
            <a:r>
              <a:rPr kumimoji="1" lang="zh-CN" altLang="en-US" sz="7200" dirty="0"/>
              <a:t>亮点，教训，经验及其他</a:t>
            </a:r>
            <a:endParaRPr kumimoji="1" lang="zh-CN" altLang="en-US" dirty="0"/>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5205" y="1006475"/>
            <a:ext cx="18093690" cy="923330"/>
          </a:xfrm>
        </p:spPr>
        <p:txBody>
          <a:bodyPr wrap="square" lIns="0" tIns="0" rIns="0" bIns="0">
            <a:spAutoFit/>
          </a:bodyPr>
          <a:lstStyle/>
          <a:p>
            <a:r>
              <a:rPr lang="zh-CN" altLang="en-US" sz="6000" dirty="0"/>
              <a:t>什么制约了</a:t>
            </a:r>
            <a:r>
              <a:rPr lang="en-US" altLang="zh-CN" sz="6000" dirty="0"/>
              <a:t>Facebook</a:t>
            </a:r>
            <a:r>
              <a:rPr lang="zh-CN" altLang="en-US" sz="6000" dirty="0"/>
              <a:t>？</a:t>
            </a:r>
            <a:endParaRPr lang="zh-CN" altLang="en-US" sz="6000" dirty="0"/>
          </a:p>
        </p:txBody>
      </p:sp>
      <p:sp>
        <p:nvSpPr>
          <p:cNvPr id="3" name="Text Placeholder 2"/>
          <p:cNvSpPr>
            <a:spLocks noGrp="1"/>
          </p:cNvSpPr>
          <p:nvPr>
            <p:ph type="body" idx="1"/>
          </p:nvPr>
        </p:nvSpPr>
        <p:spPr>
          <a:xfrm>
            <a:off x="1005204" y="2911475"/>
            <a:ext cx="18093691" cy="6354560"/>
          </a:xfrm>
        </p:spPr>
        <p:txBody>
          <a:bodyPr/>
          <a:lstStyle/>
          <a:p>
            <a:pPr>
              <a:lnSpc>
                <a:spcPct val="150000"/>
              </a:lnSpc>
            </a:pPr>
            <a:r>
              <a:rPr lang="zh-CN" altLang="en-US" sz="4000" dirty="0"/>
              <a:t>影响</a:t>
            </a:r>
            <a:r>
              <a:rPr lang="en-US" altLang="zh-CN" sz="4000" dirty="0"/>
              <a:t>Facebook</a:t>
            </a:r>
            <a:r>
              <a:rPr lang="zh-CN" altLang="en-US" sz="4000" dirty="0"/>
              <a:t>股价的绝对不只是</a:t>
            </a:r>
            <a:r>
              <a:rPr lang="en-US" altLang="zh-CN" sz="4000" dirty="0"/>
              <a:t>2018</a:t>
            </a:r>
            <a:r>
              <a:rPr lang="zh-CN" altLang="en-US" sz="4000" dirty="0"/>
              <a:t>年的隐私门事件，前面提到，</a:t>
            </a:r>
            <a:r>
              <a:rPr lang="en-US" altLang="zh-CN" sz="4000" dirty="0"/>
              <a:t>Facebook</a:t>
            </a:r>
            <a:r>
              <a:rPr lang="zh-CN" altLang="en-US" sz="4000" dirty="0"/>
              <a:t>用户增长瓶颈已经很明显，收入依然非常依赖广告，三季度占比</a:t>
            </a:r>
            <a:r>
              <a:rPr lang="en-US" altLang="zh-CN" sz="4000" dirty="0"/>
              <a:t>98%</a:t>
            </a:r>
            <a:r>
              <a:rPr lang="zh-CN" altLang="en-US" sz="4000" dirty="0"/>
              <a:t>，比所有互联网公司都更依赖广告，掣肘</a:t>
            </a:r>
            <a:r>
              <a:rPr lang="en-US" altLang="zh-CN" sz="4000" dirty="0"/>
              <a:t>Facebook</a:t>
            </a:r>
            <a:r>
              <a:rPr lang="zh-CN" altLang="en-US" sz="4000" dirty="0"/>
              <a:t>的不是旗下</a:t>
            </a:r>
            <a:r>
              <a:rPr lang="en-US" altLang="zh-CN" sz="4000" dirty="0"/>
              <a:t>App</a:t>
            </a:r>
            <a:r>
              <a:rPr lang="zh-CN" altLang="en-US" sz="4000" dirty="0"/>
              <a:t>是否整合，抑或消息是否互通，而是有多重原因：</a:t>
            </a:r>
            <a:endParaRPr lang="en-US" altLang="zh-CN" sz="4000" dirty="0"/>
          </a:p>
          <a:p>
            <a:pPr>
              <a:lnSpc>
                <a:spcPct val="150000"/>
              </a:lnSpc>
            </a:pPr>
            <a:r>
              <a:rPr lang="en-US" altLang="zh-CN" sz="4000" dirty="0"/>
              <a:t>1</a:t>
            </a:r>
            <a:r>
              <a:rPr lang="zh-CN" altLang="en-US" sz="4000" dirty="0"/>
              <a:t>、</a:t>
            </a:r>
            <a:r>
              <a:rPr lang="zh-CN" altLang="en-US" sz="4000" b="1" dirty="0"/>
              <a:t>首先，</a:t>
            </a:r>
            <a:r>
              <a:rPr lang="en-US" altLang="zh-CN" sz="4000" b="1" dirty="0"/>
              <a:t>Facebook</a:t>
            </a:r>
            <a:r>
              <a:rPr lang="zh-CN" altLang="en-US" sz="4000" b="1" dirty="0"/>
              <a:t>没有足够强的创新机制；</a:t>
            </a:r>
            <a:endParaRPr lang="en-US" altLang="zh-CN" sz="4000" b="1" dirty="0"/>
          </a:p>
          <a:p>
            <a:pPr>
              <a:lnSpc>
                <a:spcPct val="150000"/>
              </a:lnSpc>
            </a:pPr>
            <a:r>
              <a:rPr lang="en-US" altLang="zh-CN" sz="4000" b="1" dirty="0"/>
              <a:t>2</a:t>
            </a:r>
            <a:r>
              <a:rPr lang="zh-CN" altLang="en-US" sz="4000" b="1" dirty="0"/>
              <a:t>、其次，</a:t>
            </a:r>
            <a:r>
              <a:rPr lang="en-US" altLang="zh-CN" sz="4000" b="1" dirty="0"/>
              <a:t>Facebook</a:t>
            </a:r>
            <a:r>
              <a:rPr lang="zh-CN" altLang="en-US" sz="4000" b="1" dirty="0"/>
              <a:t>没有繁荣的开放生态。</a:t>
            </a:r>
            <a:endParaRPr lang="en-US" altLang="zh-CN" sz="4000" b="1" dirty="0"/>
          </a:p>
          <a:p>
            <a:pPr>
              <a:lnSpc>
                <a:spcPct val="150000"/>
              </a:lnSpc>
            </a:pPr>
            <a:r>
              <a:rPr lang="en-US" altLang="zh-CN" sz="4000" b="1" dirty="0"/>
              <a:t>3</a:t>
            </a:r>
            <a:r>
              <a:rPr lang="zh-CN" altLang="en-US" sz="4000" b="1" dirty="0"/>
              <a:t>、最后，</a:t>
            </a:r>
            <a:r>
              <a:rPr lang="en-US" altLang="zh-CN" sz="4000" b="1" dirty="0"/>
              <a:t>Facebook</a:t>
            </a:r>
            <a:r>
              <a:rPr lang="zh-CN" altLang="en-US" sz="4000" b="1" dirty="0"/>
              <a:t>没有足够多的内容体系。</a:t>
            </a:r>
            <a:endParaRPr lang="zh-CN" altLang="en-US" sz="4000" dirty="0"/>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05205" y="1006475"/>
            <a:ext cx="18093690" cy="923330"/>
          </a:xfrm>
        </p:spPr>
        <p:txBody>
          <a:bodyPr wrap="square" lIns="0" tIns="0" rIns="0" bIns="0">
            <a:spAutoFit/>
          </a:bodyPr>
          <a:lstStyle/>
          <a:p>
            <a:r>
              <a:rPr lang="zh-CN" altLang="en-US" sz="6000" dirty="0"/>
              <a:t>扎克伯格对中国市场的野心</a:t>
            </a:r>
            <a:endParaRPr lang="zh-CN" altLang="en-US" sz="6000" dirty="0"/>
          </a:p>
        </p:txBody>
      </p:sp>
      <p:sp>
        <p:nvSpPr>
          <p:cNvPr id="3" name="文本占位符 2"/>
          <p:cNvSpPr>
            <a:spLocks noGrp="1"/>
          </p:cNvSpPr>
          <p:nvPr>
            <p:ph type="body" idx="1"/>
          </p:nvPr>
        </p:nvSpPr>
        <p:spPr>
          <a:xfrm>
            <a:off x="1005204" y="2911475"/>
            <a:ext cx="18093691" cy="6085640"/>
          </a:xfrm>
        </p:spPr>
        <p:txBody>
          <a:bodyPr/>
          <a:lstStyle/>
          <a:p>
            <a:pPr>
              <a:lnSpc>
                <a:spcPct val="150000"/>
              </a:lnSpc>
            </a:pPr>
            <a:r>
              <a:rPr lang="en-US" altLang="zh-CN" dirty="0" smtClean="0"/>
              <a:t>2005</a:t>
            </a:r>
            <a:r>
              <a:rPr lang="zh-CN" altLang="en-US" dirty="0" smtClean="0"/>
              <a:t>年，</a:t>
            </a:r>
            <a:r>
              <a:rPr lang="en-US" altLang="zh-CN" dirty="0" smtClean="0"/>
              <a:t>Facebook</a:t>
            </a:r>
            <a:r>
              <a:rPr lang="zh-CN" altLang="en-US" dirty="0" smtClean="0"/>
              <a:t>注册了“</a:t>
            </a:r>
            <a:r>
              <a:rPr lang="en-US" altLang="zh-CN" dirty="0" smtClean="0"/>
              <a:t>.</a:t>
            </a:r>
            <a:r>
              <a:rPr lang="en-US" altLang="zh-CN" dirty="0" err="1" smtClean="0"/>
              <a:t>cn</a:t>
            </a:r>
            <a:r>
              <a:rPr lang="zh-CN" altLang="en-US" dirty="0" smtClean="0"/>
              <a:t>”的域名；</a:t>
            </a:r>
            <a:endParaRPr lang="en-US" altLang="zh-CN" dirty="0" smtClean="0"/>
          </a:p>
          <a:p>
            <a:pPr>
              <a:lnSpc>
                <a:spcPct val="150000"/>
              </a:lnSpc>
            </a:pPr>
            <a:r>
              <a:rPr lang="en-US" altLang="zh-CN" dirty="0" smtClean="0"/>
              <a:t>2008</a:t>
            </a:r>
            <a:r>
              <a:rPr lang="zh-CN" altLang="en-US" dirty="0" smtClean="0"/>
              <a:t>年，</a:t>
            </a:r>
            <a:r>
              <a:rPr lang="en-US" altLang="zh-CN" dirty="0" smtClean="0"/>
              <a:t>Facebook</a:t>
            </a:r>
            <a:r>
              <a:rPr lang="zh-CN" altLang="en-US" dirty="0" smtClean="0"/>
              <a:t>推出了简体中文版本；</a:t>
            </a:r>
            <a:endParaRPr lang="en-US" altLang="zh-CN" dirty="0" smtClean="0"/>
          </a:p>
          <a:p>
            <a:pPr>
              <a:lnSpc>
                <a:spcPct val="150000"/>
              </a:lnSpc>
            </a:pPr>
            <a:r>
              <a:rPr lang="en-US" altLang="zh-CN" dirty="0" smtClean="0"/>
              <a:t>2010</a:t>
            </a:r>
            <a:r>
              <a:rPr lang="zh-CN" altLang="en-US" dirty="0" smtClean="0"/>
              <a:t>年：</a:t>
            </a:r>
            <a:r>
              <a:rPr lang="en-US" altLang="zh-CN" dirty="0" err="1" smtClean="0"/>
              <a:t>facebook</a:t>
            </a:r>
            <a:r>
              <a:rPr lang="zh-CN" altLang="en-US" dirty="0" smtClean="0"/>
              <a:t>开设香港办事处。</a:t>
            </a:r>
            <a:endParaRPr lang="en-US" altLang="zh-CN" dirty="0" smtClean="0"/>
          </a:p>
          <a:p>
            <a:pPr>
              <a:lnSpc>
                <a:spcPct val="150000"/>
              </a:lnSpc>
            </a:pPr>
            <a:r>
              <a:rPr lang="en-US" altLang="zh-CN" dirty="0" smtClean="0"/>
              <a:t>2010</a:t>
            </a:r>
            <a:r>
              <a:rPr lang="zh-CN" altLang="en-US" dirty="0" smtClean="0"/>
              <a:t>年：扎克伯格带华裔女友中国独假。</a:t>
            </a:r>
            <a:endParaRPr lang="en-US" altLang="zh-CN" dirty="0" smtClean="0"/>
          </a:p>
          <a:p>
            <a:pPr>
              <a:lnSpc>
                <a:spcPct val="150000"/>
              </a:lnSpc>
            </a:pPr>
            <a:r>
              <a:rPr lang="en-US" altLang="zh-CN" dirty="0" smtClean="0"/>
              <a:t>2010</a:t>
            </a:r>
            <a:r>
              <a:rPr lang="zh-CN" altLang="en-US" dirty="0" smtClean="0"/>
              <a:t>年，扎克伯格的挑战是学习中文。</a:t>
            </a:r>
            <a:endParaRPr lang="zh-CN" altLang="en-US" dirty="0"/>
          </a:p>
        </p:txBody>
      </p:sp>
      <p:pic>
        <p:nvPicPr>
          <p:cNvPr id="4" name="图片 3"/>
          <p:cNvPicPr>
            <a:picLocks noChangeAspect="1"/>
          </p:cNvPicPr>
          <p:nvPr/>
        </p:nvPicPr>
        <p:blipFill>
          <a:blip r:embed="rId1"/>
          <a:stretch>
            <a:fillRect/>
          </a:stretch>
        </p:blipFill>
        <p:spPr>
          <a:xfrm>
            <a:off x="15309850" y="5787825"/>
            <a:ext cx="2819400" cy="3947160"/>
          </a:xfrm>
          <a:prstGeom prst="rect">
            <a:avLst/>
          </a:prstGeom>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05205" y="1006475"/>
            <a:ext cx="18093690" cy="923330"/>
          </a:xfrm>
        </p:spPr>
        <p:txBody>
          <a:bodyPr wrap="square" lIns="0" tIns="0" rIns="0" bIns="0">
            <a:spAutoFit/>
          </a:bodyPr>
          <a:lstStyle/>
          <a:p>
            <a:r>
              <a:rPr lang="zh-CN" altLang="en-US" sz="6000" dirty="0"/>
              <a:t>为何中国社交出海这么难？</a:t>
            </a:r>
            <a:endParaRPr lang="zh-CN" altLang="en-US" sz="6000" dirty="0"/>
          </a:p>
        </p:txBody>
      </p:sp>
      <p:sp>
        <p:nvSpPr>
          <p:cNvPr id="3" name="文本占位符 2"/>
          <p:cNvSpPr>
            <a:spLocks noGrp="1"/>
          </p:cNvSpPr>
          <p:nvPr>
            <p:ph type="body" idx="1"/>
          </p:nvPr>
        </p:nvSpPr>
        <p:spPr>
          <a:xfrm>
            <a:off x="1005204" y="2911475"/>
            <a:ext cx="18093691" cy="7478970"/>
          </a:xfrm>
        </p:spPr>
        <p:txBody>
          <a:bodyPr/>
          <a:lstStyle/>
          <a:p>
            <a:pPr>
              <a:lnSpc>
                <a:spcPct val="150000"/>
              </a:lnSpc>
            </a:pPr>
            <a:r>
              <a:rPr lang="zh-CN" altLang="en-US" dirty="0"/>
              <a:t>在出海的能力方面，我们认为一个互联网企业如果要出海需要具备至少三种能力。</a:t>
            </a:r>
            <a:endParaRPr lang="zh-CN" altLang="en-US" dirty="0"/>
          </a:p>
          <a:p>
            <a:pPr>
              <a:lnSpc>
                <a:spcPct val="150000"/>
              </a:lnSpc>
            </a:pPr>
            <a:r>
              <a:rPr lang="zh-CN" altLang="en-US" dirty="0"/>
              <a:t>第一是全球化的视野；</a:t>
            </a:r>
            <a:endParaRPr lang="en-US" altLang="zh-CN" dirty="0"/>
          </a:p>
          <a:p>
            <a:pPr>
              <a:lnSpc>
                <a:spcPct val="150000"/>
              </a:lnSpc>
            </a:pPr>
            <a:r>
              <a:rPr lang="zh-CN" altLang="en-US" dirty="0"/>
              <a:t>第二是本地化运营的能力；</a:t>
            </a:r>
            <a:endParaRPr lang="en-US" altLang="zh-CN" dirty="0"/>
          </a:p>
          <a:p>
            <a:pPr>
              <a:lnSpc>
                <a:spcPct val="150000"/>
              </a:lnSpc>
            </a:pPr>
            <a:r>
              <a:rPr lang="zh-CN" altLang="en-US" dirty="0"/>
              <a:t>第三是要有一个专业的互联网团队。</a:t>
            </a:r>
            <a:endParaRPr lang="zh-CN" altLang="en-US" dirty="0"/>
          </a:p>
          <a:p>
            <a:pPr>
              <a:lnSpc>
                <a:spcPct val="150000"/>
              </a:lnSpc>
            </a:pPr>
            <a:endParaRPr lang="zh-CN" altLang="en-US" dirty="0"/>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a:xfrm>
            <a:off x="3879850" y="2979753"/>
            <a:ext cx="12420599" cy="1508105"/>
          </a:xfrm>
        </p:spPr>
        <p:txBody>
          <a:bodyPr/>
          <a:lstStyle/>
          <a:p>
            <a:r>
              <a:rPr kumimoji="1" lang="zh-CN" altLang="en-US" dirty="0"/>
              <a:t>案例研究结束语</a:t>
            </a:r>
            <a:endParaRPr kumimoji="1" lang="zh-CN" altLang="en-US" dirty="0"/>
          </a:p>
        </p:txBody>
      </p:sp>
      <p:sp>
        <p:nvSpPr>
          <p:cNvPr id="6" name="副标题 5"/>
          <p:cNvSpPr>
            <a:spLocks noGrp="1"/>
          </p:cNvSpPr>
          <p:nvPr>
            <p:ph type="subTitle" idx="4"/>
          </p:nvPr>
        </p:nvSpPr>
        <p:spPr/>
        <p:txBody>
          <a:bodyPr/>
          <a:lstStyle/>
          <a:p>
            <a:endParaRPr kumimoji="1" lang="zh-CN" altLang="en-US"/>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zh-CN" altLang="en-US"/>
          </a:p>
        </p:txBody>
      </p:sp>
      <p:sp>
        <p:nvSpPr>
          <p:cNvPr id="3" name="Text Placeholder 2"/>
          <p:cNvSpPr>
            <a:spLocks noGrp="1"/>
          </p:cNvSpPr>
          <p:nvPr>
            <p:ph type="body" idx="1"/>
          </p:nvPr>
        </p:nvSpPr>
        <p:spPr/>
        <p:txBody>
          <a:bodyPr/>
          <a:lstStyle/>
          <a:p>
            <a:endParaRPr lang="zh-CN" alt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创业的故事</a:t>
            </a:r>
            <a:endParaRPr lang="zh-CN" altLang="en-US" dirty="0"/>
          </a:p>
        </p:txBody>
      </p:sp>
      <p:pic>
        <p:nvPicPr>
          <p:cNvPr id="4" name="图片 3"/>
          <p:cNvPicPr>
            <a:picLocks noChangeAspect="1"/>
          </p:cNvPicPr>
          <p:nvPr/>
        </p:nvPicPr>
        <p:blipFill>
          <a:blip r:embed="rId1"/>
          <a:stretch>
            <a:fillRect/>
          </a:stretch>
        </p:blipFill>
        <p:spPr>
          <a:xfrm>
            <a:off x="2051050" y="2606675"/>
            <a:ext cx="14249400" cy="7810341"/>
          </a:xfrm>
          <a:prstGeom prst="rect">
            <a:avLst/>
          </a:prstGeom>
        </p:spPr>
      </p:pic>
      <p:sp>
        <p:nvSpPr>
          <p:cNvPr id="3" name="文本框 2"/>
          <p:cNvSpPr txBox="1"/>
          <p:nvPr/>
        </p:nvSpPr>
        <p:spPr>
          <a:xfrm>
            <a:off x="374650" y="10824686"/>
            <a:ext cx="12420600" cy="369332"/>
          </a:xfrm>
          <a:prstGeom prst="rect">
            <a:avLst/>
          </a:prstGeom>
          <a:noFill/>
        </p:spPr>
        <p:txBody>
          <a:bodyPr wrap="square" rtlCol="0" anchor="ctr">
            <a:spAutoFit/>
          </a:bodyPr>
          <a:lstStyle/>
          <a:p>
            <a:r>
              <a:rPr lang="zh-CN" altLang="en-US" i="1" dirty="0">
                <a:solidFill>
                  <a:srgbClr val="FFC000"/>
                </a:solidFill>
                <a:latin typeface="微软雅黑" panose="020B0503020204020204" pitchFamily="34" charset="-122"/>
                <a:ea typeface="微软雅黑" panose="020B0503020204020204" pitchFamily="34" charset="-122"/>
              </a:rPr>
              <a:t>图片来源：在</a:t>
            </a:r>
            <a:r>
              <a:rPr lang="zh-CN" altLang="en-US" i="1" dirty="0">
                <a:solidFill>
                  <a:srgbClr val="FFC000"/>
                </a:solidFill>
                <a:latin typeface="微软雅黑" panose="020B0503020204020204" pitchFamily="34" charset="-122"/>
                <a:ea typeface="微软雅黑" panose="020B0503020204020204" pitchFamily="34" charset="-122"/>
                <a:hlinkClick r:id="rId2"/>
              </a:rPr>
              <a:t> </a:t>
            </a:r>
            <a:r>
              <a:rPr lang="en-US" altLang="zh-CN" i="1" dirty="0" err="1">
                <a:solidFill>
                  <a:srgbClr val="FFC000"/>
                </a:solidFill>
                <a:latin typeface="微软雅黑" panose="020B0503020204020204" pitchFamily="34" charset="-122"/>
                <a:ea typeface="微软雅黑" panose="020B0503020204020204" pitchFamily="34" charset="-122"/>
                <a:hlinkClick r:id="rId2"/>
              </a:rPr>
              <a:t>QCon</a:t>
            </a:r>
            <a:r>
              <a:rPr lang="en-US" altLang="zh-CN" i="1" dirty="0">
                <a:solidFill>
                  <a:srgbClr val="FFC000"/>
                </a:solidFill>
                <a:latin typeface="微软雅黑" panose="020B0503020204020204" pitchFamily="34" charset="-122"/>
                <a:ea typeface="微软雅黑" panose="020B0503020204020204" pitchFamily="34" charset="-122"/>
                <a:hlinkClick r:id="rId2"/>
              </a:rPr>
              <a:t> </a:t>
            </a:r>
            <a:r>
              <a:rPr lang="zh-CN" altLang="en-US" i="1" dirty="0">
                <a:solidFill>
                  <a:srgbClr val="FFC000"/>
                </a:solidFill>
                <a:latin typeface="微软雅黑" panose="020B0503020204020204" pitchFamily="34" charset="-122"/>
                <a:ea typeface="微软雅黑" panose="020B0503020204020204" pitchFamily="34" charset="-122"/>
                <a:hlinkClick r:id="rId2"/>
              </a:rPr>
              <a:t>上海 </a:t>
            </a:r>
            <a:r>
              <a:rPr lang="en-US" altLang="zh-CN" i="1" dirty="0">
                <a:solidFill>
                  <a:srgbClr val="FFC000"/>
                </a:solidFill>
                <a:latin typeface="微软雅黑" panose="020B0503020204020204" pitchFamily="34" charset="-122"/>
                <a:ea typeface="微软雅黑" panose="020B0503020204020204" pitchFamily="34" charset="-122"/>
                <a:hlinkClick r:id="rId2"/>
              </a:rPr>
              <a:t>2018 </a:t>
            </a:r>
            <a:r>
              <a:rPr lang="zh-CN" altLang="en-US" i="1" dirty="0">
                <a:solidFill>
                  <a:srgbClr val="FFC000"/>
                </a:solidFill>
                <a:latin typeface="微软雅黑" panose="020B0503020204020204" pitchFamily="34" charset="-122"/>
                <a:ea typeface="微软雅黑" panose="020B0503020204020204" pitchFamily="34" charset="-122"/>
                <a:hlinkClick r:id="rId2"/>
              </a:rPr>
              <a:t>大会</a:t>
            </a:r>
            <a:r>
              <a:rPr lang="zh-CN" altLang="en-US" i="1" dirty="0">
                <a:solidFill>
                  <a:srgbClr val="FFC000"/>
                </a:solidFill>
                <a:latin typeface="微软雅黑" panose="020B0503020204020204" pitchFamily="34" charset="-122"/>
                <a:ea typeface="微软雅黑" panose="020B0503020204020204" pitchFamily="34" charset="-122"/>
              </a:rPr>
              <a:t>上，施磊讲师做了</a:t>
            </a:r>
            <a:r>
              <a:rPr lang="en-US" altLang="zh-CN" i="1" dirty="0">
                <a:solidFill>
                  <a:srgbClr val="FFC000"/>
                </a:solidFill>
                <a:latin typeface="微软雅黑" panose="020B0503020204020204" pitchFamily="34" charset="-122"/>
                <a:ea typeface="微软雅黑" panose="020B0503020204020204" pitchFamily="34" charset="-122"/>
              </a:rPr>
              <a:t>《</a:t>
            </a:r>
            <a:r>
              <a:rPr lang="zh-CN" altLang="en-US" i="1" dirty="0">
                <a:solidFill>
                  <a:srgbClr val="FFC000"/>
                </a:solidFill>
                <a:latin typeface="微软雅黑" panose="020B0503020204020204" pitchFamily="34" charset="-122"/>
                <a:ea typeface="微软雅黑" panose="020B0503020204020204" pitchFamily="34" charset="-122"/>
              </a:rPr>
              <a:t>增长黑客</a:t>
            </a:r>
            <a:r>
              <a:rPr lang="en-US" altLang="zh-CN" i="1" dirty="0">
                <a:solidFill>
                  <a:srgbClr val="FFC000"/>
                </a:solidFill>
                <a:latin typeface="微软雅黑" panose="020B0503020204020204" pitchFamily="34" charset="-122"/>
                <a:ea typeface="微软雅黑" panose="020B0503020204020204" pitchFamily="34" charset="-122"/>
              </a:rPr>
              <a:t>——</a:t>
            </a:r>
            <a:r>
              <a:rPr lang="zh-CN" altLang="en-US" i="1" dirty="0">
                <a:solidFill>
                  <a:srgbClr val="FFC000"/>
                </a:solidFill>
                <a:latin typeface="微软雅黑" panose="020B0503020204020204" pitchFamily="34" charset="-122"/>
                <a:ea typeface="微软雅黑" panose="020B0503020204020204" pitchFamily="34" charset="-122"/>
              </a:rPr>
              <a:t>工作在 </a:t>
            </a:r>
            <a:r>
              <a:rPr lang="en-US" altLang="zh-CN" i="1" dirty="0" err="1">
                <a:solidFill>
                  <a:srgbClr val="FFC000"/>
                </a:solidFill>
                <a:latin typeface="微软雅黑" panose="020B0503020204020204" pitchFamily="34" charset="-122"/>
                <a:ea typeface="微软雅黑" panose="020B0503020204020204" pitchFamily="34" charset="-122"/>
              </a:rPr>
              <a:t>Airbnb</a:t>
            </a:r>
            <a:r>
              <a:rPr lang="en-US" altLang="zh-CN" i="1" dirty="0">
                <a:solidFill>
                  <a:srgbClr val="FFC000"/>
                </a:solidFill>
                <a:latin typeface="微软雅黑" panose="020B0503020204020204" pitchFamily="34" charset="-122"/>
                <a:ea typeface="微软雅黑" panose="020B0503020204020204" pitchFamily="34" charset="-122"/>
              </a:rPr>
              <a:t> </a:t>
            </a:r>
            <a:r>
              <a:rPr lang="zh-CN" altLang="en-US" i="1" dirty="0">
                <a:solidFill>
                  <a:srgbClr val="FFC000"/>
                </a:solidFill>
                <a:latin typeface="微软雅黑" panose="020B0503020204020204" pitchFamily="34" charset="-122"/>
                <a:ea typeface="微软雅黑" panose="020B0503020204020204" pitchFamily="34" charset="-122"/>
              </a:rPr>
              <a:t>和 </a:t>
            </a:r>
            <a:r>
              <a:rPr lang="en-US" altLang="zh-CN" i="1" dirty="0">
                <a:solidFill>
                  <a:srgbClr val="FFC000"/>
                </a:solidFill>
                <a:latin typeface="微软雅黑" panose="020B0503020204020204" pitchFamily="34" charset="-122"/>
                <a:ea typeface="微软雅黑" panose="020B0503020204020204" pitchFamily="34" charset="-122"/>
              </a:rPr>
              <a:t>Facebook </a:t>
            </a:r>
            <a:r>
              <a:rPr lang="zh-CN" altLang="en-US" i="1" dirty="0">
                <a:solidFill>
                  <a:srgbClr val="FFC000"/>
                </a:solidFill>
                <a:latin typeface="微软雅黑" panose="020B0503020204020204" pitchFamily="34" charset="-122"/>
                <a:ea typeface="微软雅黑" panose="020B0503020204020204" pitchFamily="34" charset="-122"/>
              </a:rPr>
              <a:t>的经历</a:t>
            </a:r>
            <a:r>
              <a:rPr lang="en-US" altLang="zh-CN" i="1" dirty="0">
                <a:solidFill>
                  <a:srgbClr val="FFC000"/>
                </a:solidFill>
                <a:latin typeface="微软雅黑" panose="020B0503020204020204" pitchFamily="34" charset="-122"/>
                <a:ea typeface="微软雅黑" panose="020B0503020204020204" pitchFamily="34" charset="-122"/>
              </a:rPr>
              <a:t>》</a:t>
            </a:r>
            <a:r>
              <a:rPr lang="zh-CN" altLang="en-US" i="1" dirty="0">
                <a:solidFill>
                  <a:srgbClr val="FFC000"/>
                </a:solidFill>
                <a:latin typeface="微软雅黑" panose="020B0503020204020204" pitchFamily="34" charset="-122"/>
                <a:ea typeface="微软雅黑" panose="020B0503020204020204" pitchFamily="34" charset="-122"/>
              </a:rPr>
              <a:t>主题</a:t>
            </a:r>
            <a:r>
              <a:rPr lang="zh-CN" altLang="en-US" i="1" dirty="0" smtClean="0">
                <a:solidFill>
                  <a:srgbClr val="FFC000"/>
                </a:solidFill>
                <a:latin typeface="微软雅黑" panose="020B0503020204020204" pitchFamily="34" charset="-122"/>
                <a:ea typeface="微软雅黑" panose="020B0503020204020204" pitchFamily="34" charset="-122"/>
              </a:rPr>
              <a:t>演讲</a:t>
            </a:r>
            <a:endParaRPr lang="en-US" altLang="zh-CN" i="1" dirty="0">
              <a:solidFill>
                <a:srgbClr val="FFC000"/>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05205" y="1006475"/>
            <a:ext cx="18093690" cy="923330"/>
          </a:xfrm>
        </p:spPr>
        <p:txBody>
          <a:bodyPr/>
          <a:lstStyle/>
          <a:p>
            <a:r>
              <a:rPr lang="zh-CN" altLang="en-US" sz="6000" dirty="0"/>
              <a:t>如何像黑客一样创业</a:t>
            </a:r>
            <a:endParaRPr lang="zh-CN" altLang="en-US" sz="6000" dirty="0"/>
          </a:p>
        </p:txBody>
      </p:sp>
      <p:grpSp>
        <p:nvGrpSpPr>
          <p:cNvPr id="21" name="组合 20"/>
          <p:cNvGrpSpPr/>
          <p:nvPr/>
        </p:nvGrpSpPr>
        <p:grpSpPr>
          <a:xfrm>
            <a:off x="2736850" y="2149475"/>
            <a:ext cx="12731115" cy="5997575"/>
            <a:chOff x="4712335" y="4686300"/>
            <a:chExt cx="8291830" cy="4067175"/>
          </a:xfrm>
        </p:grpSpPr>
        <p:sp>
          <p:nvSpPr>
            <p:cNvPr id="3" name="矩形 2"/>
            <p:cNvSpPr/>
            <p:nvPr/>
          </p:nvSpPr>
          <p:spPr>
            <a:xfrm>
              <a:off x="4712335" y="6247130"/>
              <a:ext cx="2955290" cy="1048790"/>
            </a:xfrm>
            <a:prstGeom prst="rect">
              <a:avLst/>
            </a:prstGeom>
          </p:spPr>
          <p:txBody>
            <a:bodyPr wrap="square" lIns="68580" tIns="34290" rIns="68580" bIns="34290">
              <a:spAutoFit/>
            </a:bodyPr>
            <a:lstStyle/>
            <a:p>
              <a:pPr>
                <a:spcBef>
                  <a:spcPts val="400"/>
                </a:spcBef>
              </a:pPr>
              <a:r>
                <a:rPr lang="zh-CN" altLang="en-US" sz="2400" dirty="0">
                  <a:solidFill>
                    <a:schemeClr val="bg1"/>
                  </a:solidFill>
                  <a:latin typeface="Verdana" panose="020B0604030504040204" pitchFamily="34" charset="0"/>
                  <a:ea typeface="Verdana" panose="020B0604030504040204" pitchFamily="34" charset="0"/>
                  <a:cs typeface="Verdana" panose="020B0604030504040204" pitchFamily="34" charset="0"/>
                </a:rPr>
                <a:t>“我最为自豪的事情之一是我们的测试框架</a:t>
              </a:r>
              <a:r>
                <a:rPr lang="en-US" altLang="zh-CN" sz="2400" dirty="0">
                  <a:solidFill>
                    <a:schemeClr val="bg1"/>
                  </a:solidFill>
                  <a:latin typeface="Verdana" panose="020B0604030504040204" pitchFamily="34" charset="0"/>
                  <a:ea typeface="Verdana" panose="020B0604030504040204" pitchFamily="34" charset="0"/>
                  <a:cs typeface="Verdana" panose="020B0604030504040204" pitchFamily="34" charset="0"/>
                </a:rPr>
                <a:t>……</a:t>
              </a:r>
              <a:r>
                <a:rPr lang="zh-CN" altLang="en-US" sz="2400" dirty="0">
                  <a:solidFill>
                    <a:schemeClr val="bg1"/>
                  </a:solidFill>
                  <a:latin typeface="Verdana" panose="020B0604030504040204" pitchFamily="34" charset="0"/>
                  <a:ea typeface="Verdana" panose="020B0604030504040204" pitchFamily="34" charset="0"/>
                  <a:cs typeface="Verdana" panose="020B0604030504040204" pitchFamily="34" charset="0"/>
                </a:rPr>
                <a:t>在任何时候，都不只有一个</a:t>
              </a:r>
              <a:r>
                <a:rPr lang="en-US" altLang="zh-CN" sz="2400" dirty="0">
                  <a:solidFill>
                    <a:schemeClr val="bg1"/>
                  </a:solidFill>
                  <a:latin typeface="Verdana" panose="020B0604030504040204" pitchFamily="34" charset="0"/>
                  <a:ea typeface="Verdana" panose="020B0604030504040204" pitchFamily="34" charset="0"/>
                  <a:cs typeface="Verdana" panose="020B0604030504040204" pitchFamily="34" charset="0"/>
                </a:rPr>
                <a:t>Facebook</a:t>
              </a:r>
              <a:r>
                <a:rPr lang="zh-CN" altLang="en-US" sz="2400" dirty="0">
                  <a:solidFill>
                    <a:schemeClr val="bg1"/>
                  </a:solidFill>
                  <a:latin typeface="Verdana" panose="020B0604030504040204" pitchFamily="34" charset="0"/>
                  <a:ea typeface="Verdana" panose="020B0604030504040204" pitchFamily="34" charset="0"/>
                  <a:cs typeface="Verdana" panose="020B0604030504040204" pitchFamily="34" charset="0"/>
                </a:rPr>
                <a:t>版本正在运行，而是一万个左右。”</a:t>
              </a:r>
              <a:endParaRPr lang="en-US" altLang="zh-CN" sz="2400"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
          <p:nvSpPr>
            <p:cNvPr id="4" name="TextBox 28"/>
            <p:cNvSpPr txBox="1"/>
            <p:nvPr/>
          </p:nvSpPr>
          <p:spPr>
            <a:xfrm>
              <a:off x="4712335" y="5932805"/>
              <a:ext cx="1900555" cy="339161"/>
            </a:xfrm>
            <a:prstGeom prst="rect">
              <a:avLst/>
            </a:prstGeom>
            <a:noFill/>
          </p:spPr>
          <p:txBody>
            <a:bodyPr wrap="square" lIns="68580" tIns="34290" rIns="68580" bIns="34290"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srgbClr val="10FBFE"/>
                  </a:solidFill>
                  <a:effectLst/>
                  <a:uLnTx/>
                  <a:uFillTx/>
                  <a:latin typeface="+mn-ea"/>
                  <a:cs typeface="+mn-cs"/>
                  <a:sym typeface="+mn-ea"/>
                </a:rPr>
                <a:t>大量实验</a:t>
              </a:r>
              <a:endParaRPr kumimoji="0" lang="zh-CN" altLang="en-US" sz="3600" b="1" i="0" u="none" strike="noStrike" kern="1200" cap="none" spc="0" normalizeH="0" baseline="0" noProof="0" dirty="0">
                <a:ln>
                  <a:noFill/>
                </a:ln>
                <a:solidFill>
                  <a:prstClr val="white"/>
                </a:solidFill>
                <a:effectLst/>
                <a:uLnTx/>
                <a:uFillTx/>
                <a:latin typeface="+mn-ea"/>
                <a:cs typeface="+mn-cs"/>
              </a:endParaRPr>
            </a:p>
          </p:txBody>
        </p:sp>
        <p:grpSp>
          <p:nvGrpSpPr>
            <p:cNvPr id="5" name="组合 4"/>
            <p:cNvGrpSpPr/>
            <p:nvPr/>
          </p:nvGrpSpPr>
          <p:grpSpPr>
            <a:xfrm>
              <a:off x="8832850" y="7635875"/>
              <a:ext cx="1003300" cy="992505"/>
              <a:chOff x="4305571" y="3574858"/>
              <a:chExt cx="890588" cy="881062"/>
            </a:xfrm>
            <a:solidFill>
              <a:srgbClr val="6AE7FF">
                <a:alpha val="20000"/>
              </a:srgbClr>
            </a:solidFill>
          </p:grpSpPr>
          <p:sp>
            <p:nvSpPr>
              <p:cNvPr id="6" name="Freeform 15"/>
              <p:cNvSpPr>
                <a:spLocks noEditPoints="1"/>
              </p:cNvSpPr>
              <p:nvPr/>
            </p:nvSpPr>
            <p:spPr bwMode="auto">
              <a:xfrm>
                <a:off x="4305571" y="3574858"/>
                <a:ext cx="890588" cy="881062"/>
              </a:xfrm>
              <a:custGeom>
                <a:avLst/>
                <a:gdLst>
                  <a:gd name="T0" fmla="*/ 54 w 95"/>
                  <a:gd name="T1" fmla="*/ 94 h 94"/>
                  <a:gd name="T2" fmla="*/ 56 w 95"/>
                  <a:gd name="T3" fmla="*/ 81 h 94"/>
                  <a:gd name="T4" fmla="*/ 66 w 95"/>
                  <a:gd name="T5" fmla="*/ 78 h 94"/>
                  <a:gd name="T6" fmla="*/ 76 w 95"/>
                  <a:gd name="T7" fmla="*/ 85 h 94"/>
                  <a:gd name="T8" fmla="*/ 86 w 95"/>
                  <a:gd name="T9" fmla="*/ 75 h 94"/>
                  <a:gd name="T10" fmla="*/ 78 w 95"/>
                  <a:gd name="T11" fmla="*/ 65 h 94"/>
                  <a:gd name="T12" fmla="*/ 82 w 95"/>
                  <a:gd name="T13" fmla="*/ 56 h 94"/>
                  <a:gd name="T14" fmla="*/ 95 w 95"/>
                  <a:gd name="T15" fmla="*/ 54 h 94"/>
                  <a:gd name="T16" fmla="*/ 95 w 95"/>
                  <a:gd name="T17" fmla="*/ 40 h 94"/>
                  <a:gd name="T18" fmla="*/ 82 w 95"/>
                  <a:gd name="T19" fmla="*/ 38 h 94"/>
                  <a:gd name="T20" fmla="*/ 82 w 95"/>
                  <a:gd name="T21" fmla="*/ 37 h 94"/>
                  <a:gd name="T22" fmla="*/ 82 w 95"/>
                  <a:gd name="T23" fmla="*/ 37 h 94"/>
                  <a:gd name="T24" fmla="*/ 80 w 95"/>
                  <a:gd name="T25" fmla="*/ 33 h 94"/>
                  <a:gd name="T26" fmla="*/ 80 w 95"/>
                  <a:gd name="T27" fmla="*/ 31 h 94"/>
                  <a:gd name="T28" fmla="*/ 80 w 95"/>
                  <a:gd name="T29" fmla="*/ 31 h 94"/>
                  <a:gd name="T30" fmla="*/ 78 w 95"/>
                  <a:gd name="T31" fmla="*/ 29 h 94"/>
                  <a:gd name="T32" fmla="*/ 86 w 95"/>
                  <a:gd name="T33" fmla="*/ 18 h 94"/>
                  <a:gd name="T34" fmla="*/ 76 w 95"/>
                  <a:gd name="T35" fmla="*/ 9 h 94"/>
                  <a:gd name="T36" fmla="*/ 66 w 95"/>
                  <a:gd name="T37" fmla="*/ 16 h 94"/>
                  <a:gd name="T38" fmla="*/ 56 w 95"/>
                  <a:gd name="T39" fmla="*/ 12 h 94"/>
                  <a:gd name="T40" fmla="*/ 54 w 95"/>
                  <a:gd name="T41" fmla="*/ 0 h 94"/>
                  <a:gd name="T42" fmla="*/ 41 w 95"/>
                  <a:gd name="T43" fmla="*/ 0 h 94"/>
                  <a:gd name="T44" fmla="*/ 38 w 95"/>
                  <a:gd name="T45" fmla="*/ 12 h 94"/>
                  <a:gd name="T46" fmla="*/ 29 w 95"/>
                  <a:gd name="T47" fmla="*/ 16 h 94"/>
                  <a:gd name="T48" fmla="*/ 19 w 95"/>
                  <a:gd name="T49" fmla="*/ 9 h 94"/>
                  <a:gd name="T50" fmla="*/ 9 w 95"/>
                  <a:gd name="T51" fmla="*/ 18 h 94"/>
                  <a:gd name="T52" fmla="*/ 17 w 95"/>
                  <a:gd name="T53" fmla="*/ 29 h 94"/>
                  <a:gd name="T54" fmla="*/ 13 w 95"/>
                  <a:gd name="T55" fmla="*/ 38 h 94"/>
                  <a:gd name="T56" fmla="*/ 0 w 95"/>
                  <a:gd name="T57" fmla="*/ 40 h 94"/>
                  <a:gd name="T58" fmla="*/ 0 w 95"/>
                  <a:gd name="T59" fmla="*/ 54 h 94"/>
                  <a:gd name="T60" fmla="*/ 13 w 95"/>
                  <a:gd name="T61" fmla="*/ 56 h 94"/>
                  <a:gd name="T62" fmla="*/ 16 w 95"/>
                  <a:gd name="T63" fmla="*/ 65 h 94"/>
                  <a:gd name="T64" fmla="*/ 9 w 95"/>
                  <a:gd name="T65" fmla="*/ 75 h 94"/>
                  <a:gd name="T66" fmla="*/ 19 w 95"/>
                  <a:gd name="T67" fmla="*/ 85 h 94"/>
                  <a:gd name="T68" fmla="*/ 29 w 95"/>
                  <a:gd name="T69" fmla="*/ 78 h 94"/>
                  <a:gd name="T70" fmla="*/ 38 w 95"/>
                  <a:gd name="T71" fmla="*/ 82 h 94"/>
                  <a:gd name="T72" fmla="*/ 41 w 95"/>
                  <a:gd name="T73" fmla="*/ 94 h 94"/>
                  <a:gd name="T74" fmla="*/ 54 w 95"/>
                  <a:gd name="T75" fmla="*/ 94 h 94"/>
                  <a:gd name="T76" fmla="*/ 72 w 95"/>
                  <a:gd name="T77" fmla="*/ 43 h 94"/>
                  <a:gd name="T78" fmla="*/ 51 w 95"/>
                  <a:gd name="T79" fmla="*/ 72 h 94"/>
                  <a:gd name="T80" fmla="*/ 22 w 95"/>
                  <a:gd name="T81" fmla="*/ 50 h 94"/>
                  <a:gd name="T82" fmla="*/ 44 w 95"/>
                  <a:gd name="T83" fmla="*/ 22 h 94"/>
                  <a:gd name="T84" fmla="*/ 56 w 95"/>
                  <a:gd name="T85" fmla="*/ 23 h 94"/>
                  <a:gd name="T86" fmla="*/ 56 w 95"/>
                  <a:gd name="T87" fmla="*/ 23 h 94"/>
                  <a:gd name="T88" fmla="*/ 65 w 95"/>
                  <a:gd name="T89" fmla="*/ 29 h 94"/>
                  <a:gd name="T90" fmla="*/ 69 w 95"/>
                  <a:gd name="T91" fmla="*/ 34 h 94"/>
                  <a:gd name="T92" fmla="*/ 72 w 95"/>
                  <a:gd name="T93" fmla="*/ 43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95" h="94">
                    <a:moveTo>
                      <a:pt x="54" y="94"/>
                    </a:moveTo>
                    <a:cubicBezTo>
                      <a:pt x="56" y="81"/>
                      <a:pt x="56" y="81"/>
                      <a:pt x="56" y="81"/>
                    </a:cubicBezTo>
                    <a:cubicBezTo>
                      <a:pt x="66" y="78"/>
                      <a:pt x="66" y="78"/>
                      <a:pt x="66" y="78"/>
                    </a:cubicBezTo>
                    <a:cubicBezTo>
                      <a:pt x="76" y="85"/>
                      <a:pt x="76" y="85"/>
                      <a:pt x="76" y="85"/>
                    </a:cubicBezTo>
                    <a:cubicBezTo>
                      <a:pt x="86" y="75"/>
                      <a:pt x="86" y="75"/>
                      <a:pt x="86" y="75"/>
                    </a:cubicBezTo>
                    <a:cubicBezTo>
                      <a:pt x="78" y="65"/>
                      <a:pt x="78" y="65"/>
                      <a:pt x="78" y="65"/>
                    </a:cubicBezTo>
                    <a:cubicBezTo>
                      <a:pt x="82" y="56"/>
                      <a:pt x="82" y="56"/>
                      <a:pt x="82" y="56"/>
                    </a:cubicBezTo>
                    <a:cubicBezTo>
                      <a:pt x="95" y="54"/>
                      <a:pt x="95" y="54"/>
                      <a:pt x="95" y="54"/>
                    </a:cubicBezTo>
                    <a:cubicBezTo>
                      <a:pt x="95" y="40"/>
                      <a:pt x="95" y="40"/>
                      <a:pt x="95" y="40"/>
                    </a:cubicBezTo>
                    <a:cubicBezTo>
                      <a:pt x="82" y="38"/>
                      <a:pt x="82" y="38"/>
                      <a:pt x="82" y="38"/>
                    </a:cubicBezTo>
                    <a:cubicBezTo>
                      <a:pt x="82" y="37"/>
                      <a:pt x="82" y="37"/>
                      <a:pt x="82" y="37"/>
                    </a:cubicBezTo>
                    <a:cubicBezTo>
                      <a:pt x="82" y="37"/>
                      <a:pt x="82" y="37"/>
                      <a:pt x="82" y="37"/>
                    </a:cubicBezTo>
                    <a:cubicBezTo>
                      <a:pt x="80" y="33"/>
                      <a:pt x="80" y="33"/>
                      <a:pt x="80" y="33"/>
                    </a:cubicBezTo>
                    <a:cubicBezTo>
                      <a:pt x="80" y="31"/>
                      <a:pt x="80" y="31"/>
                      <a:pt x="80" y="31"/>
                    </a:cubicBezTo>
                    <a:cubicBezTo>
                      <a:pt x="80" y="31"/>
                      <a:pt x="80" y="31"/>
                      <a:pt x="80" y="31"/>
                    </a:cubicBezTo>
                    <a:cubicBezTo>
                      <a:pt x="78" y="29"/>
                      <a:pt x="78" y="29"/>
                      <a:pt x="78" y="29"/>
                    </a:cubicBezTo>
                    <a:cubicBezTo>
                      <a:pt x="86" y="18"/>
                      <a:pt x="86" y="18"/>
                      <a:pt x="86" y="18"/>
                    </a:cubicBezTo>
                    <a:cubicBezTo>
                      <a:pt x="76" y="9"/>
                      <a:pt x="76" y="9"/>
                      <a:pt x="76" y="9"/>
                    </a:cubicBezTo>
                    <a:cubicBezTo>
                      <a:pt x="66" y="16"/>
                      <a:pt x="66" y="16"/>
                      <a:pt x="66" y="16"/>
                    </a:cubicBezTo>
                    <a:cubicBezTo>
                      <a:pt x="56" y="12"/>
                      <a:pt x="56" y="12"/>
                      <a:pt x="56" y="12"/>
                    </a:cubicBezTo>
                    <a:cubicBezTo>
                      <a:pt x="54" y="0"/>
                      <a:pt x="54" y="0"/>
                      <a:pt x="54" y="0"/>
                    </a:cubicBezTo>
                    <a:cubicBezTo>
                      <a:pt x="41" y="0"/>
                      <a:pt x="41" y="0"/>
                      <a:pt x="41" y="0"/>
                    </a:cubicBezTo>
                    <a:cubicBezTo>
                      <a:pt x="38" y="12"/>
                      <a:pt x="38" y="12"/>
                      <a:pt x="38" y="12"/>
                    </a:cubicBezTo>
                    <a:cubicBezTo>
                      <a:pt x="29" y="16"/>
                      <a:pt x="29" y="16"/>
                      <a:pt x="29" y="16"/>
                    </a:cubicBezTo>
                    <a:cubicBezTo>
                      <a:pt x="19" y="9"/>
                      <a:pt x="19" y="9"/>
                      <a:pt x="19" y="9"/>
                    </a:cubicBezTo>
                    <a:cubicBezTo>
                      <a:pt x="9" y="18"/>
                      <a:pt x="9" y="18"/>
                      <a:pt x="9" y="18"/>
                    </a:cubicBezTo>
                    <a:cubicBezTo>
                      <a:pt x="17" y="29"/>
                      <a:pt x="17" y="29"/>
                      <a:pt x="17" y="29"/>
                    </a:cubicBezTo>
                    <a:cubicBezTo>
                      <a:pt x="13" y="38"/>
                      <a:pt x="13" y="38"/>
                      <a:pt x="13" y="38"/>
                    </a:cubicBezTo>
                    <a:cubicBezTo>
                      <a:pt x="0" y="40"/>
                      <a:pt x="0" y="40"/>
                      <a:pt x="0" y="40"/>
                    </a:cubicBezTo>
                    <a:cubicBezTo>
                      <a:pt x="0" y="54"/>
                      <a:pt x="0" y="54"/>
                      <a:pt x="0" y="54"/>
                    </a:cubicBezTo>
                    <a:cubicBezTo>
                      <a:pt x="13" y="56"/>
                      <a:pt x="13" y="56"/>
                      <a:pt x="13" y="56"/>
                    </a:cubicBezTo>
                    <a:cubicBezTo>
                      <a:pt x="16" y="65"/>
                      <a:pt x="16" y="65"/>
                      <a:pt x="16" y="65"/>
                    </a:cubicBezTo>
                    <a:cubicBezTo>
                      <a:pt x="9" y="75"/>
                      <a:pt x="9" y="75"/>
                      <a:pt x="9" y="75"/>
                    </a:cubicBezTo>
                    <a:cubicBezTo>
                      <a:pt x="19" y="85"/>
                      <a:pt x="19" y="85"/>
                      <a:pt x="19" y="85"/>
                    </a:cubicBezTo>
                    <a:cubicBezTo>
                      <a:pt x="29" y="78"/>
                      <a:pt x="29" y="78"/>
                      <a:pt x="29" y="78"/>
                    </a:cubicBezTo>
                    <a:cubicBezTo>
                      <a:pt x="38" y="82"/>
                      <a:pt x="38" y="82"/>
                      <a:pt x="38" y="82"/>
                    </a:cubicBezTo>
                    <a:cubicBezTo>
                      <a:pt x="41" y="94"/>
                      <a:pt x="41" y="94"/>
                      <a:pt x="41" y="94"/>
                    </a:cubicBezTo>
                    <a:cubicBezTo>
                      <a:pt x="54" y="94"/>
                      <a:pt x="54" y="94"/>
                      <a:pt x="54" y="94"/>
                    </a:cubicBezTo>
                    <a:close/>
                    <a:moveTo>
                      <a:pt x="72" y="43"/>
                    </a:moveTo>
                    <a:cubicBezTo>
                      <a:pt x="74" y="57"/>
                      <a:pt x="65" y="70"/>
                      <a:pt x="51" y="72"/>
                    </a:cubicBezTo>
                    <a:cubicBezTo>
                      <a:pt x="37" y="74"/>
                      <a:pt x="24" y="64"/>
                      <a:pt x="22" y="50"/>
                    </a:cubicBezTo>
                    <a:cubicBezTo>
                      <a:pt x="21" y="36"/>
                      <a:pt x="30" y="24"/>
                      <a:pt x="44" y="22"/>
                    </a:cubicBezTo>
                    <a:cubicBezTo>
                      <a:pt x="48" y="21"/>
                      <a:pt x="52" y="22"/>
                      <a:pt x="56" y="23"/>
                    </a:cubicBezTo>
                    <a:cubicBezTo>
                      <a:pt x="56" y="23"/>
                      <a:pt x="56" y="23"/>
                      <a:pt x="56" y="23"/>
                    </a:cubicBezTo>
                    <a:cubicBezTo>
                      <a:pt x="59" y="24"/>
                      <a:pt x="63" y="26"/>
                      <a:pt x="65" y="29"/>
                    </a:cubicBezTo>
                    <a:cubicBezTo>
                      <a:pt x="67" y="30"/>
                      <a:pt x="68" y="32"/>
                      <a:pt x="69" y="34"/>
                    </a:cubicBezTo>
                    <a:cubicBezTo>
                      <a:pt x="71" y="37"/>
                      <a:pt x="72" y="40"/>
                      <a:pt x="72" y="43"/>
                    </a:cubicBezTo>
                    <a:close/>
                  </a:path>
                </a:pathLst>
              </a:custGeom>
              <a:grpFill/>
              <a:ln>
                <a:noFill/>
              </a:ln>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white">
                      <a:lumMod val="65000"/>
                    </a:prstClr>
                  </a:solidFill>
                  <a:effectLst/>
                  <a:uLnTx/>
                  <a:uFillTx/>
                  <a:latin typeface="+mn-ea"/>
                  <a:cs typeface="+mn-cs"/>
                </a:endParaRPr>
              </a:p>
            </p:txBody>
          </p:sp>
          <p:sp>
            <p:nvSpPr>
              <p:cNvPr id="7" name="Freeform 16"/>
              <p:cNvSpPr>
                <a:spLocks noEditPoints="1"/>
              </p:cNvSpPr>
              <p:nvPr/>
            </p:nvSpPr>
            <p:spPr bwMode="auto">
              <a:xfrm>
                <a:off x="4605608" y="3836795"/>
                <a:ext cx="290513" cy="328612"/>
              </a:xfrm>
              <a:custGeom>
                <a:avLst/>
                <a:gdLst>
                  <a:gd name="T0" fmla="*/ 15 w 31"/>
                  <a:gd name="T1" fmla="*/ 0 h 35"/>
                  <a:gd name="T2" fmla="*/ 24 w 31"/>
                  <a:gd name="T3" fmla="*/ 8 h 35"/>
                  <a:gd name="T4" fmla="*/ 15 w 31"/>
                  <a:gd name="T5" fmla="*/ 17 h 35"/>
                  <a:gd name="T6" fmla="*/ 7 w 31"/>
                  <a:gd name="T7" fmla="*/ 8 h 35"/>
                  <a:gd name="T8" fmla="*/ 15 w 31"/>
                  <a:gd name="T9" fmla="*/ 0 h 35"/>
                  <a:gd name="T10" fmla="*/ 6 w 31"/>
                  <a:gd name="T11" fmla="*/ 19 h 35"/>
                  <a:gd name="T12" fmla="*/ 10 w 31"/>
                  <a:gd name="T13" fmla="*/ 19 h 35"/>
                  <a:gd name="T14" fmla="*/ 14 w 31"/>
                  <a:gd name="T15" fmla="*/ 24 h 35"/>
                  <a:gd name="T16" fmla="*/ 17 w 31"/>
                  <a:gd name="T17" fmla="*/ 24 h 35"/>
                  <a:gd name="T18" fmla="*/ 21 w 31"/>
                  <a:gd name="T19" fmla="*/ 19 h 35"/>
                  <a:gd name="T20" fmla="*/ 24 w 31"/>
                  <a:gd name="T21" fmla="*/ 19 h 35"/>
                  <a:gd name="T22" fmla="*/ 31 w 31"/>
                  <a:gd name="T23" fmla="*/ 25 h 35"/>
                  <a:gd name="T24" fmla="*/ 31 w 31"/>
                  <a:gd name="T25" fmla="*/ 35 h 35"/>
                  <a:gd name="T26" fmla="*/ 0 w 31"/>
                  <a:gd name="T27" fmla="*/ 35 h 35"/>
                  <a:gd name="T28" fmla="*/ 0 w 31"/>
                  <a:gd name="T29" fmla="*/ 25 h 35"/>
                  <a:gd name="T30" fmla="*/ 6 w 31"/>
                  <a:gd name="T31" fmla="*/ 19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 h="35">
                    <a:moveTo>
                      <a:pt x="15" y="0"/>
                    </a:moveTo>
                    <a:cubicBezTo>
                      <a:pt x="20" y="0"/>
                      <a:pt x="24" y="4"/>
                      <a:pt x="24" y="8"/>
                    </a:cubicBezTo>
                    <a:cubicBezTo>
                      <a:pt x="24" y="13"/>
                      <a:pt x="20" y="17"/>
                      <a:pt x="15" y="17"/>
                    </a:cubicBezTo>
                    <a:cubicBezTo>
                      <a:pt x="11" y="17"/>
                      <a:pt x="7" y="13"/>
                      <a:pt x="7" y="8"/>
                    </a:cubicBezTo>
                    <a:cubicBezTo>
                      <a:pt x="7" y="4"/>
                      <a:pt x="11" y="0"/>
                      <a:pt x="15" y="0"/>
                    </a:cubicBezTo>
                    <a:close/>
                    <a:moveTo>
                      <a:pt x="6" y="19"/>
                    </a:moveTo>
                    <a:cubicBezTo>
                      <a:pt x="10" y="19"/>
                      <a:pt x="10" y="19"/>
                      <a:pt x="10" y="19"/>
                    </a:cubicBezTo>
                    <a:cubicBezTo>
                      <a:pt x="14" y="24"/>
                      <a:pt x="14" y="24"/>
                      <a:pt x="14" y="24"/>
                    </a:cubicBezTo>
                    <a:cubicBezTo>
                      <a:pt x="15" y="26"/>
                      <a:pt x="16" y="26"/>
                      <a:pt x="17" y="24"/>
                    </a:cubicBezTo>
                    <a:cubicBezTo>
                      <a:pt x="21" y="19"/>
                      <a:pt x="21" y="19"/>
                      <a:pt x="21" y="19"/>
                    </a:cubicBezTo>
                    <a:cubicBezTo>
                      <a:pt x="24" y="19"/>
                      <a:pt x="24" y="19"/>
                      <a:pt x="24" y="19"/>
                    </a:cubicBezTo>
                    <a:cubicBezTo>
                      <a:pt x="28" y="19"/>
                      <a:pt x="31" y="21"/>
                      <a:pt x="31" y="25"/>
                    </a:cubicBezTo>
                    <a:cubicBezTo>
                      <a:pt x="31" y="35"/>
                      <a:pt x="31" y="35"/>
                      <a:pt x="31" y="35"/>
                    </a:cubicBezTo>
                    <a:cubicBezTo>
                      <a:pt x="26" y="35"/>
                      <a:pt x="5" y="35"/>
                      <a:pt x="0" y="35"/>
                    </a:cubicBezTo>
                    <a:cubicBezTo>
                      <a:pt x="0" y="25"/>
                      <a:pt x="0" y="25"/>
                      <a:pt x="0" y="25"/>
                    </a:cubicBezTo>
                    <a:cubicBezTo>
                      <a:pt x="0" y="21"/>
                      <a:pt x="3" y="19"/>
                      <a:pt x="6" y="19"/>
                    </a:cubicBezTo>
                    <a:close/>
                  </a:path>
                </a:pathLst>
              </a:custGeom>
              <a:grpFill/>
              <a:ln>
                <a:noFill/>
              </a:ln>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white">
                      <a:lumMod val="65000"/>
                    </a:prstClr>
                  </a:solidFill>
                  <a:effectLst/>
                  <a:uLnTx/>
                  <a:uFillTx/>
                  <a:latin typeface="+mn-ea"/>
                  <a:cs typeface="+mn-cs"/>
                </a:endParaRPr>
              </a:p>
            </p:txBody>
          </p:sp>
        </p:grpSp>
        <p:grpSp>
          <p:nvGrpSpPr>
            <p:cNvPr id="8" name="组合 7"/>
            <p:cNvGrpSpPr/>
            <p:nvPr/>
          </p:nvGrpSpPr>
          <p:grpSpPr>
            <a:xfrm>
              <a:off x="8832850" y="5374005"/>
              <a:ext cx="992505" cy="1005205"/>
              <a:chOff x="4305571" y="1566670"/>
              <a:chExt cx="881063" cy="892175"/>
            </a:xfrm>
            <a:solidFill>
              <a:srgbClr val="6AE7FF">
                <a:alpha val="20000"/>
              </a:srgbClr>
            </a:solidFill>
          </p:grpSpPr>
          <p:sp>
            <p:nvSpPr>
              <p:cNvPr id="9" name="Freeform 17"/>
              <p:cNvSpPr>
                <a:spLocks noEditPoints="1"/>
              </p:cNvSpPr>
              <p:nvPr/>
            </p:nvSpPr>
            <p:spPr bwMode="auto">
              <a:xfrm>
                <a:off x="4305571" y="1566670"/>
                <a:ext cx="881063" cy="892175"/>
              </a:xfrm>
              <a:custGeom>
                <a:avLst/>
                <a:gdLst>
                  <a:gd name="T0" fmla="*/ 54 w 94"/>
                  <a:gd name="T1" fmla="*/ 95 h 95"/>
                  <a:gd name="T2" fmla="*/ 56 w 94"/>
                  <a:gd name="T3" fmla="*/ 82 h 95"/>
                  <a:gd name="T4" fmla="*/ 65 w 94"/>
                  <a:gd name="T5" fmla="*/ 78 h 95"/>
                  <a:gd name="T6" fmla="*/ 75 w 94"/>
                  <a:gd name="T7" fmla="*/ 86 h 95"/>
                  <a:gd name="T8" fmla="*/ 85 w 94"/>
                  <a:gd name="T9" fmla="*/ 76 h 95"/>
                  <a:gd name="T10" fmla="*/ 78 w 94"/>
                  <a:gd name="T11" fmla="*/ 66 h 95"/>
                  <a:gd name="T12" fmla="*/ 82 w 94"/>
                  <a:gd name="T13" fmla="*/ 56 h 95"/>
                  <a:gd name="T14" fmla="*/ 94 w 94"/>
                  <a:gd name="T15" fmla="*/ 54 h 95"/>
                  <a:gd name="T16" fmla="*/ 94 w 94"/>
                  <a:gd name="T17" fmla="*/ 41 h 95"/>
                  <a:gd name="T18" fmla="*/ 82 w 94"/>
                  <a:gd name="T19" fmla="*/ 38 h 95"/>
                  <a:gd name="T20" fmla="*/ 81 w 94"/>
                  <a:gd name="T21" fmla="*/ 37 h 95"/>
                  <a:gd name="T22" fmla="*/ 81 w 94"/>
                  <a:gd name="T23" fmla="*/ 37 h 95"/>
                  <a:gd name="T24" fmla="*/ 80 w 94"/>
                  <a:gd name="T25" fmla="*/ 34 h 95"/>
                  <a:gd name="T26" fmla="*/ 79 w 94"/>
                  <a:gd name="T27" fmla="*/ 32 h 95"/>
                  <a:gd name="T28" fmla="*/ 79 w 94"/>
                  <a:gd name="T29" fmla="*/ 32 h 95"/>
                  <a:gd name="T30" fmla="*/ 78 w 94"/>
                  <a:gd name="T31" fmla="*/ 29 h 95"/>
                  <a:gd name="T32" fmla="*/ 85 w 94"/>
                  <a:gd name="T33" fmla="*/ 19 h 95"/>
                  <a:gd name="T34" fmla="*/ 75 w 94"/>
                  <a:gd name="T35" fmla="*/ 9 h 95"/>
                  <a:gd name="T36" fmla="*/ 65 w 94"/>
                  <a:gd name="T37" fmla="*/ 16 h 95"/>
                  <a:gd name="T38" fmla="*/ 56 w 94"/>
                  <a:gd name="T39" fmla="*/ 13 h 95"/>
                  <a:gd name="T40" fmla="*/ 54 w 94"/>
                  <a:gd name="T41" fmla="*/ 0 h 95"/>
                  <a:gd name="T42" fmla="*/ 40 w 94"/>
                  <a:gd name="T43" fmla="*/ 0 h 95"/>
                  <a:gd name="T44" fmla="*/ 38 w 94"/>
                  <a:gd name="T45" fmla="*/ 13 h 95"/>
                  <a:gd name="T46" fmla="*/ 29 w 94"/>
                  <a:gd name="T47" fmla="*/ 16 h 95"/>
                  <a:gd name="T48" fmla="*/ 18 w 94"/>
                  <a:gd name="T49" fmla="*/ 9 h 95"/>
                  <a:gd name="T50" fmla="*/ 9 w 94"/>
                  <a:gd name="T51" fmla="*/ 19 h 95"/>
                  <a:gd name="T52" fmla="*/ 16 w 94"/>
                  <a:gd name="T53" fmla="*/ 29 h 95"/>
                  <a:gd name="T54" fmla="*/ 12 w 94"/>
                  <a:gd name="T55" fmla="*/ 38 h 95"/>
                  <a:gd name="T56" fmla="*/ 0 w 94"/>
                  <a:gd name="T57" fmla="*/ 41 h 95"/>
                  <a:gd name="T58" fmla="*/ 0 w 94"/>
                  <a:gd name="T59" fmla="*/ 54 h 95"/>
                  <a:gd name="T60" fmla="*/ 12 w 94"/>
                  <a:gd name="T61" fmla="*/ 56 h 95"/>
                  <a:gd name="T62" fmla="*/ 16 w 94"/>
                  <a:gd name="T63" fmla="*/ 66 h 95"/>
                  <a:gd name="T64" fmla="*/ 9 w 94"/>
                  <a:gd name="T65" fmla="*/ 76 h 95"/>
                  <a:gd name="T66" fmla="*/ 18 w 94"/>
                  <a:gd name="T67" fmla="*/ 86 h 95"/>
                  <a:gd name="T68" fmla="*/ 29 w 94"/>
                  <a:gd name="T69" fmla="*/ 78 h 95"/>
                  <a:gd name="T70" fmla="*/ 38 w 94"/>
                  <a:gd name="T71" fmla="*/ 82 h 95"/>
                  <a:gd name="T72" fmla="*/ 40 w 94"/>
                  <a:gd name="T73" fmla="*/ 95 h 95"/>
                  <a:gd name="T74" fmla="*/ 54 w 94"/>
                  <a:gd name="T75" fmla="*/ 95 h 95"/>
                  <a:gd name="T76" fmla="*/ 72 w 94"/>
                  <a:gd name="T77" fmla="*/ 44 h 95"/>
                  <a:gd name="T78" fmla="*/ 50 w 94"/>
                  <a:gd name="T79" fmla="*/ 72 h 95"/>
                  <a:gd name="T80" fmla="*/ 22 w 94"/>
                  <a:gd name="T81" fmla="*/ 51 h 95"/>
                  <a:gd name="T82" fmla="*/ 44 w 94"/>
                  <a:gd name="T83" fmla="*/ 22 h 95"/>
                  <a:gd name="T84" fmla="*/ 55 w 94"/>
                  <a:gd name="T85" fmla="*/ 24 h 95"/>
                  <a:gd name="T86" fmla="*/ 55 w 94"/>
                  <a:gd name="T87" fmla="*/ 24 h 95"/>
                  <a:gd name="T88" fmla="*/ 65 w 94"/>
                  <a:gd name="T89" fmla="*/ 30 h 95"/>
                  <a:gd name="T90" fmla="*/ 69 w 94"/>
                  <a:gd name="T91" fmla="*/ 35 h 95"/>
                  <a:gd name="T92" fmla="*/ 72 w 94"/>
                  <a:gd name="T93" fmla="*/ 44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94" h="95">
                    <a:moveTo>
                      <a:pt x="54" y="95"/>
                    </a:moveTo>
                    <a:cubicBezTo>
                      <a:pt x="56" y="82"/>
                      <a:pt x="56" y="82"/>
                      <a:pt x="56" y="82"/>
                    </a:cubicBezTo>
                    <a:cubicBezTo>
                      <a:pt x="65" y="78"/>
                      <a:pt x="65" y="78"/>
                      <a:pt x="65" y="78"/>
                    </a:cubicBezTo>
                    <a:cubicBezTo>
                      <a:pt x="75" y="86"/>
                      <a:pt x="75" y="86"/>
                      <a:pt x="75" y="86"/>
                    </a:cubicBezTo>
                    <a:cubicBezTo>
                      <a:pt x="85" y="76"/>
                      <a:pt x="85" y="76"/>
                      <a:pt x="85" y="76"/>
                    </a:cubicBezTo>
                    <a:cubicBezTo>
                      <a:pt x="78" y="66"/>
                      <a:pt x="78" y="66"/>
                      <a:pt x="78" y="66"/>
                    </a:cubicBezTo>
                    <a:cubicBezTo>
                      <a:pt x="82" y="56"/>
                      <a:pt x="82" y="56"/>
                      <a:pt x="82" y="56"/>
                    </a:cubicBezTo>
                    <a:cubicBezTo>
                      <a:pt x="94" y="54"/>
                      <a:pt x="94" y="54"/>
                      <a:pt x="94" y="54"/>
                    </a:cubicBezTo>
                    <a:cubicBezTo>
                      <a:pt x="94" y="41"/>
                      <a:pt x="94" y="41"/>
                      <a:pt x="94" y="41"/>
                    </a:cubicBezTo>
                    <a:cubicBezTo>
                      <a:pt x="82" y="38"/>
                      <a:pt x="82" y="38"/>
                      <a:pt x="82" y="38"/>
                    </a:cubicBezTo>
                    <a:cubicBezTo>
                      <a:pt x="81" y="37"/>
                      <a:pt x="81" y="37"/>
                      <a:pt x="81" y="37"/>
                    </a:cubicBezTo>
                    <a:cubicBezTo>
                      <a:pt x="81" y="37"/>
                      <a:pt x="81" y="37"/>
                      <a:pt x="81" y="37"/>
                    </a:cubicBezTo>
                    <a:cubicBezTo>
                      <a:pt x="80" y="34"/>
                      <a:pt x="80" y="34"/>
                      <a:pt x="80" y="34"/>
                    </a:cubicBezTo>
                    <a:cubicBezTo>
                      <a:pt x="79" y="32"/>
                      <a:pt x="79" y="32"/>
                      <a:pt x="79" y="32"/>
                    </a:cubicBezTo>
                    <a:cubicBezTo>
                      <a:pt x="79" y="32"/>
                      <a:pt x="79" y="32"/>
                      <a:pt x="79" y="32"/>
                    </a:cubicBezTo>
                    <a:cubicBezTo>
                      <a:pt x="78" y="29"/>
                      <a:pt x="78" y="29"/>
                      <a:pt x="78" y="29"/>
                    </a:cubicBezTo>
                    <a:cubicBezTo>
                      <a:pt x="85" y="19"/>
                      <a:pt x="85" y="19"/>
                      <a:pt x="85" y="19"/>
                    </a:cubicBezTo>
                    <a:cubicBezTo>
                      <a:pt x="75" y="9"/>
                      <a:pt x="75" y="9"/>
                      <a:pt x="75" y="9"/>
                    </a:cubicBezTo>
                    <a:cubicBezTo>
                      <a:pt x="65" y="16"/>
                      <a:pt x="65" y="16"/>
                      <a:pt x="65" y="16"/>
                    </a:cubicBezTo>
                    <a:cubicBezTo>
                      <a:pt x="56" y="13"/>
                      <a:pt x="56" y="13"/>
                      <a:pt x="56" y="13"/>
                    </a:cubicBezTo>
                    <a:cubicBezTo>
                      <a:pt x="54" y="0"/>
                      <a:pt x="54" y="0"/>
                      <a:pt x="54" y="0"/>
                    </a:cubicBezTo>
                    <a:cubicBezTo>
                      <a:pt x="40" y="0"/>
                      <a:pt x="40" y="0"/>
                      <a:pt x="40" y="0"/>
                    </a:cubicBezTo>
                    <a:cubicBezTo>
                      <a:pt x="38" y="13"/>
                      <a:pt x="38" y="13"/>
                      <a:pt x="38" y="13"/>
                    </a:cubicBezTo>
                    <a:cubicBezTo>
                      <a:pt x="29" y="16"/>
                      <a:pt x="29" y="16"/>
                      <a:pt x="29" y="16"/>
                    </a:cubicBezTo>
                    <a:cubicBezTo>
                      <a:pt x="18" y="9"/>
                      <a:pt x="18" y="9"/>
                      <a:pt x="18" y="9"/>
                    </a:cubicBezTo>
                    <a:cubicBezTo>
                      <a:pt x="9" y="19"/>
                      <a:pt x="9" y="19"/>
                      <a:pt x="9" y="19"/>
                    </a:cubicBezTo>
                    <a:cubicBezTo>
                      <a:pt x="16" y="29"/>
                      <a:pt x="16" y="29"/>
                      <a:pt x="16" y="29"/>
                    </a:cubicBezTo>
                    <a:cubicBezTo>
                      <a:pt x="12" y="38"/>
                      <a:pt x="12" y="38"/>
                      <a:pt x="12" y="38"/>
                    </a:cubicBezTo>
                    <a:cubicBezTo>
                      <a:pt x="0" y="41"/>
                      <a:pt x="0" y="41"/>
                      <a:pt x="0" y="41"/>
                    </a:cubicBezTo>
                    <a:cubicBezTo>
                      <a:pt x="0" y="54"/>
                      <a:pt x="0" y="54"/>
                      <a:pt x="0" y="54"/>
                    </a:cubicBezTo>
                    <a:cubicBezTo>
                      <a:pt x="12" y="56"/>
                      <a:pt x="12" y="56"/>
                      <a:pt x="12" y="56"/>
                    </a:cubicBezTo>
                    <a:cubicBezTo>
                      <a:pt x="16" y="66"/>
                      <a:pt x="16" y="66"/>
                      <a:pt x="16" y="66"/>
                    </a:cubicBezTo>
                    <a:cubicBezTo>
                      <a:pt x="9" y="76"/>
                      <a:pt x="9" y="76"/>
                      <a:pt x="9" y="76"/>
                    </a:cubicBezTo>
                    <a:cubicBezTo>
                      <a:pt x="18" y="86"/>
                      <a:pt x="18" y="86"/>
                      <a:pt x="18" y="86"/>
                    </a:cubicBezTo>
                    <a:cubicBezTo>
                      <a:pt x="29" y="78"/>
                      <a:pt x="29" y="78"/>
                      <a:pt x="29" y="78"/>
                    </a:cubicBezTo>
                    <a:cubicBezTo>
                      <a:pt x="38" y="82"/>
                      <a:pt x="38" y="82"/>
                      <a:pt x="38" y="82"/>
                    </a:cubicBezTo>
                    <a:cubicBezTo>
                      <a:pt x="40" y="95"/>
                      <a:pt x="40" y="95"/>
                      <a:pt x="40" y="95"/>
                    </a:cubicBezTo>
                    <a:cubicBezTo>
                      <a:pt x="54" y="95"/>
                      <a:pt x="54" y="95"/>
                      <a:pt x="54" y="95"/>
                    </a:cubicBezTo>
                    <a:close/>
                    <a:moveTo>
                      <a:pt x="72" y="44"/>
                    </a:moveTo>
                    <a:cubicBezTo>
                      <a:pt x="74" y="58"/>
                      <a:pt x="64" y="71"/>
                      <a:pt x="50" y="72"/>
                    </a:cubicBezTo>
                    <a:cubicBezTo>
                      <a:pt x="37" y="74"/>
                      <a:pt x="24" y="65"/>
                      <a:pt x="22" y="51"/>
                    </a:cubicBezTo>
                    <a:cubicBezTo>
                      <a:pt x="20" y="37"/>
                      <a:pt x="30" y="24"/>
                      <a:pt x="44" y="22"/>
                    </a:cubicBezTo>
                    <a:cubicBezTo>
                      <a:pt x="48" y="22"/>
                      <a:pt x="52" y="22"/>
                      <a:pt x="55" y="24"/>
                    </a:cubicBezTo>
                    <a:cubicBezTo>
                      <a:pt x="55" y="24"/>
                      <a:pt x="55" y="24"/>
                      <a:pt x="55" y="24"/>
                    </a:cubicBezTo>
                    <a:cubicBezTo>
                      <a:pt x="59" y="25"/>
                      <a:pt x="62" y="27"/>
                      <a:pt x="65" y="30"/>
                    </a:cubicBezTo>
                    <a:cubicBezTo>
                      <a:pt x="66" y="31"/>
                      <a:pt x="68" y="33"/>
                      <a:pt x="69" y="35"/>
                    </a:cubicBezTo>
                    <a:cubicBezTo>
                      <a:pt x="70" y="38"/>
                      <a:pt x="72" y="41"/>
                      <a:pt x="72" y="44"/>
                    </a:cubicBezTo>
                    <a:close/>
                  </a:path>
                </a:pathLst>
              </a:custGeom>
              <a:grpFill/>
              <a:ln>
                <a:noFill/>
              </a:ln>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white">
                      <a:lumMod val="65000"/>
                    </a:prstClr>
                  </a:solidFill>
                  <a:effectLst/>
                  <a:uLnTx/>
                  <a:uFillTx/>
                  <a:latin typeface="+mn-ea"/>
                  <a:cs typeface="+mn-cs"/>
                </a:endParaRPr>
              </a:p>
            </p:txBody>
          </p:sp>
          <p:sp>
            <p:nvSpPr>
              <p:cNvPr id="10" name="Freeform 18"/>
              <p:cNvSpPr>
                <a:spLocks noEditPoints="1"/>
              </p:cNvSpPr>
              <p:nvPr/>
            </p:nvSpPr>
            <p:spPr bwMode="auto">
              <a:xfrm>
                <a:off x="4605608" y="1839720"/>
                <a:ext cx="280988" cy="327025"/>
              </a:xfrm>
              <a:custGeom>
                <a:avLst/>
                <a:gdLst>
                  <a:gd name="T0" fmla="*/ 15 w 30"/>
                  <a:gd name="T1" fmla="*/ 0 h 35"/>
                  <a:gd name="T2" fmla="*/ 23 w 30"/>
                  <a:gd name="T3" fmla="*/ 8 h 35"/>
                  <a:gd name="T4" fmla="*/ 15 w 30"/>
                  <a:gd name="T5" fmla="*/ 16 h 35"/>
                  <a:gd name="T6" fmla="*/ 7 w 30"/>
                  <a:gd name="T7" fmla="*/ 8 h 35"/>
                  <a:gd name="T8" fmla="*/ 15 w 30"/>
                  <a:gd name="T9" fmla="*/ 0 h 35"/>
                  <a:gd name="T10" fmla="*/ 6 w 30"/>
                  <a:gd name="T11" fmla="*/ 18 h 35"/>
                  <a:gd name="T12" fmla="*/ 10 w 30"/>
                  <a:gd name="T13" fmla="*/ 18 h 35"/>
                  <a:gd name="T14" fmla="*/ 13 w 30"/>
                  <a:gd name="T15" fmla="*/ 24 h 35"/>
                  <a:gd name="T16" fmla="*/ 17 w 30"/>
                  <a:gd name="T17" fmla="*/ 24 h 35"/>
                  <a:gd name="T18" fmla="*/ 20 w 30"/>
                  <a:gd name="T19" fmla="*/ 18 h 35"/>
                  <a:gd name="T20" fmla="*/ 24 w 30"/>
                  <a:gd name="T21" fmla="*/ 18 h 35"/>
                  <a:gd name="T22" fmla="*/ 30 w 30"/>
                  <a:gd name="T23" fmla="*/ 25 h 35"/>
                  <a:gd name="T24" fmla="*/ 30 w 30"/>
                  <a:gd name="T25" fmla="*/ 35 h 35"/>
                  <a:gd name="T26" fmla="*/ 0 w 30"/>
                  <a:gd name="T27" fmla="*/ 35 h 35"/>
                  <a:gd name="T28" fmla="*/ 0 w 30"/>
                  <a:gd name="T29" fmla="*/ 25 h 35"/>
                  <a:gd name="T30" fmla="*/ 6 w 30"/>
                  <a:gd name="T31" fmla="*/ 18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 h="35">
                    <a:moveTo>
                      <a:pt x="15" y="0"/>
                    </a:moveTo>
                    <a:cubicBezTo>
                      <a:pt x="20" y="0"/>
                      <a:pt x="23" y="3"/>
                      <a:pt x="23" y="8"/>
                    </a:cubicBezTo>
                    <a:cubicBezTo>
                      <a:pt x="23" y="13"/>
                      <a:pt x="20" y="16"/>
                      <a:pt x="15" y="16"/>
                    </a:cubicBezTo>
                    <a:cubicBezTo>
                      <a:pt x="10" y="16"/>
                      <a:pt x="7" y="13"/>
                      <a:pt x="7" y="8"/>
                    </a:cubicBezTo>
                    <a:cubicBezTo>
                      <a:pt x="7" y="3"/>
                      <a:pt x="10" y="0"/>
                      <a:pt x="15" y="0"/>
                    </a:cubicBezTo>
                    <a:close/>
                    <a:moveTo>
                      <a:pt x="6" y="18"/>
                    </a:moveTo>
                    <a:cubicBezTo>
                      <a:pt x="10" y="18"/>
                      <a:pt x="10" y="18"/>
                      <a:pt x="10" y="18"/>
                    </a:cubicBezTo>
                    <a:cubicBezTo>
                      <a:pt x="13" y="24"/>
                      <a:pt x="13" y="24"/>
                      <a:pt x="13" y="24"/>
                    </a:cubicBezTo>
                    <a:cubicBezTo>
                      <a:pt x="14" y="26"/>
                      <a:pt x="16" y="26"/>
                      <a:pt x="17" y="24"/>
                    </a:cubicBezTo>
                    <a:cubicBezTo>
                      <a:pt x="20" y="18"/>
                      <a:pt x="20" y="18"/>
                      <a:pt x="20" y="18"/>
                    </a:cubicBezTo>
                    <a:cubicBezTo>
                      <a:pt x="24" y="18"/>
                      <a:pt x="24" y="18"/>
                      <a:pt x="24" y="18"/>
                    </a:cubicBezTo>
                    <a:cubicBezTo>
                      <a:pt x="27" y="18"/>
                      <a:pt x="30" y="21"/>
                      <a:pt x="30" y="25"/>
                    </a:cubicBezTo>
                    <a:cubicBezTo>
                      <a:pt x="30" y="35"/>
                      <a:pt x="30" y="35"/>
                      <a:pt x="30" y="35"/>
                    </a:cubicBezTo>
                    <a:cubicBezTo>
                      <a:pt x="25" y="35"/>
                      <a:pt x="5" y="35"/>
                      <a:pt x="0" y="35"/>
                    </a:cubicBezTo>
                    <a:cubicBezTo>
                      <a:pt x="0" y="25"/>
                      <a:pt x="0" y="25"/>
                      <a:pt x="0" y="25"/>
                    </a:cubicBezTo>
                    <a:cubicBezTo>
                      <a:pt x="0" y="21"/>
                      <a:pt x="3" y="18"/>
                      <a:pt x="6" y="18"/>
                    </a:cubicBezTo>
                    <a:close/>
                  </a:path>
                </a:pathLst>
              </a:custGeom>
              <a:grpFill/>
              <a:ln>
                <a:noFill/>
              </a:ln>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white">
                      <a:lumMod val="65000"/>
                    </a:prstClr>
                  </a:solidFill>
                  <a:effectLst/>
                  <a:uLnTx/>
                  <a:uFillTx/>
                  <a:latin typeface="+mn-ea"/>
                  <a:cs typeface="+mn-cs"/>
                </a:endParaRPr>
              </a:p>
            </p:txBody>
          </p:sp>
        </p:grpSp>
        <p:grpSp>
          <p:nvGrpSpPr>
            <p:cNvPr id="11" name="组合 10"/>
            <p:cNvGrpSpPr/>
            <p:nvPr/>
          </p:nvGrpSpPr>
          <p:grpSpPr>
            <a:xfrm>
              <a:off x="7791450" y="6176645"/>
              <a:ext cx="1647190" cy="1649095"/>
              <a:chOff x="3381108" y="2279458"/>
              <a:chExt cx="1462088" cy="1463675"/>
            </a:xfrm>
            <a:solidFill>
              <a:srgbClr val="6AE7FF">
                <a:alpha val="50000"/>
              </a:srgbClr>
            </a:solidFill>
          </p:grpSpPr>
          <p:sp>
            <p:nvSpPr>
              <p:cNvPr id="12" name="Freeform 19"/>
              <p:cNvSpPr>
                <a:spLocks noEditPoints="1"/>
              </p:cNvSpPr>
              <p:nvPr/>
            </p:nvSpPr>
            <p:spPr bwMode="auto">
              <a:xfrm>
                <a:off x="3381108" y="2279458"/>
                <a:ext cx="1462088" cy="1463675"/>
              </a:xfrm>
              <a:custGeom>
                <a:avLst/>
                <a:gdLst>
                  <a:gd name="T0" fmla="*/ 89 w 156"/>
                  <a:gd name="T1" fmla="*/ 156 h 156"/>
                  <a:gd name="T2" fmla="*/ 93 w 156"/>
                  <a:gd name="T3" fmla="*/ 135 h 156"/>
                  <a:gd name="T4" fmla="*/ 108 w 156"/>
                  <a:gd name="T5" fmla="*/ 129 h 156"/>
                  <a:gd name="T6" fmla="*/ 125 w 156"/>
                  <a:gd name="T7" fmla="*/ 141 h 156"/>
                  <a:gd name="T8" fmla="*/ 141 w 156"/>
                  <a:gd name="T9" fmla="*/ 125 h 156"/>
                  <a:gd name="T10" fmla="*/ 129 w 156"/>
                  <a:gd name="T11" fmla="*/ 108 h 156"/>
                  <a:gd name="T12" fmla="*/ 135 w 156"/>
                  <a:gd name="T13" fmla="*/ 93 h 156"/>
                  <a:gd name="T14" fmla="*/ 156 w 156"/>
                  <a:gd name="T15" fmla="*/ 89 h 156"/>
                  <a:gd name="T16" fmla="*/ 156 w 156"/>
                  <a:gd name="T17" fmla="*/ 67 h 156"/>
                  <a:gd name="T18" fmla="*/ 135 w 156"/>
                  <a:gd name="T19" fmla="*/ 63 h 156"/>
                  <a:gd name="T20" fmla="*/ 135 w 156"/>
                  <a:gd name="T21" fmla="*/ 62 h 156"/>
                  <a:gd name="T22" fmla="*/ 135 w 156"/>
                  <a:gd name="T23" fmla="*/ 62 h 156"/>
                  <a:gd name="T24" fmla="*/ 132 w 156"/>
                  <a:gd name="T25" fmla="*/ 56 h 156"/>
                  <a:gd name="T26" fmla="*/ 131 w 156"/>
                  <a:gd name="T27" fmla="*/ 53 h 156"/>
                  <a:gd name="T28" fmla="*/ 131 w 156"/>
                  <a:gd name="T29" fmla="*/ 53 h 156"/>
                  <a:gd name="T30" fmla="*/ 129 w 156"/>
                  <a:gd name="T31" fmla="*/ 48 h 156"/>
                  <a:gd name="T32" fmla="*/ 141 w 156"/>
                  <a:gd name="T33" fmla="*/ 31 h 156"/>
                  <a:gd name="T34" fmla="*/ 125 w 156"/>
                  <a:gd name="T35" fmla="*/ 15 h 156"/>
                  <a:gd name="T36" fmla="*/ 108 w 156"/>
                  <a:gd name="T37" fmla="*/ 27 h 156"/>
                  <a:gd name="T38" fmla="*/ 93 w 156"/>
                  <a:gd name="T39" fmla="*/ 21 h 156"/>
                  <a:gd name="T40" fmla="*/ 89 w 156"/>
                  <a:gd name="T41" fmla="*/ 0 h 156"/>
                  <a:gd name="T42" fmla="*/ 67 w 156"/>
                  <a:gd name="T43" fmla="*/ 0 h 156"/>
                  <a:gd name="T44" fmla="*/ 63 w 156"/>
                  <a:gd name="T45" fmla="*/ 21 h 156"/>
                  <a:gd name="T46" fmla="*/ 48 w 156"/>
                  <a:gd name="T47" fmla="*/ 27 h 156"/>
                  <a:gd name="T48" fmla="*/ 31 w 156"/>
                  <a:gd name="T49" fmla="*/ 15 h 156"/>
                  <a:gd name="T50" fmla="*/ 15 w 156"/>
                  <a:gd name="T51" fmla="*/ 31 h 156"/>
                  <a:gd name="T52" fmla="*/ 27 w 156"/>
                  <a:gd name="T53" fmla="*/ 48 h 156"/>
                  <a:gd name="T54" fmla="*/ 21 w 156"/>
                  <a:gd name="T55" fmla="*/ 63 h 156"/>
                  <a:gd name="T56" fmla="*/ 0 w 156"/>
                  <a:gd name="T57" fmla="*/ 67 h 156"/>
                  <a:gd name="T58" fmla="*/ 0 w 156"/>
                  <a:gd name="T59" fmla="*/ 89 h 156"/>
                  <a:gd name="T60" fmla="*/ 21 w 156"/>
                  <a:gd name="T61" fmla="*/ 93 h 156"/>
                  <a:gd name="T62" fmla="*/ 27 w 156"/>
                  <a:gd name="T63" fmla="*/ 108 h 156"/>
                  <a:gd name="T64" fmla="*/ 15 w 156"/>
                  <a:gd name="T65" fmla="*/ 125 h 156"/>
                  <a:gd name="T66" fmla="*/ 31 w 156"/>
                  <a:gd name="T67" fmla="*/ 141 h 156"/>
                  <a:gd name="T68" fmla="*/ 48 w 156"/>
                  <a:gd name="T69" fmla="*/ 129 h 156"/>
                  <a:gd name="T70" fmla="*/ 63 w 156"/>
                  <a:gd name="T71" fmla="*/ 135 h 156"/>
                  <a:gd name="T72" fmla="*/ 67 w 156"/>
                  <a:gd name="T73" fmla="*/ 156 h 156"/>
                  <a:gd name="T74" fmla="*/ 89 w 156"/>
                  <a:gd name="T75" fmla="*/ 156 h 156"/>
                  <a:gd name="T76" fmla="*/ 119 w 156"/>
                  <a:gd name="T77" fmla="*/ 72 h 156"/>
                  <a:gd name="T78" fmla="*/ 84 w 156"/>
                  <a:gd name="T79" fmla="*/ 119 h 156"/>
                  <a:gd name="T80" fmla="*/ 37 w 156"/>
                  <a:gd name="T81" fmla="*/ 84 h 156"/>
                  <a:gd name="T82" fmla="*/ 72 w 156"/>
                  <a:gd name="T83" fmla="*/ 37 h 156"/>
                  <a:gd name="T84" fmla="*/ 92 w 156"/>
                  <a:gd name="T85" fmla="*/ 39 h 156"/>
                  <a:gd name="T86" fmla="*/ 92 w 156"/>
                  <a:gd name="T87" fmla="*/ 39 h 156"/>
                  <a:gd name="T88" fmla="*/ 107 w 156"/>
                  <a:gd name="T89" fmla="*/ 49 h 156"/>
                  <a:gd name="T90" fmla="*/ 114 w 156"/>
                  <a:gd name="T91" fmla="*/ 57 h 156"/>
                  <a:gd name="T92" fmla="*/ 119 w 156"/>
                  <a:gd name="T93" fmla="*/ 72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56" h="156">
                    <a:moveTo>
                      <a:pt x="89" y="156"/>
                    </a:moveTo>
                    <a:cubicBezTo>
                      <a:pt x="93" y="135"/>
                      <a:pt x="93" y="135"/>
                      <a:pt x="93" y="135"/>
                    </a:cubicBezTo>
                    <a:cubicBezTo>
                      <a:pt x="108" y="129"/>
                      <a:pt x="108" y="129"/>
                      <a:pt x="108" y="129"/>
                    </a:cubicBezTo>
                    <a:cubicBezTo>
                      <a:pt x="125" y="141"/>
                      <a:pt x="125" y="141"/>
                      <a:pt x="125" y="141"/>
                    </a:cubicBezTo>
                    <a:cubicBezTo>
                      <a:pt x="141" y="125"/>
                      <a:pt x="141" y="125"/>
                      <a:pt x="141" y="125"/>
                    </a:cubicBezTo>
                    <a:cubicBezTo>
                      <a:pt x="129" y="108"/>
                      <a:pt x="129" y="108"/>
                      <a:pt x="129" y="108"/>
                    </a:cubicBezTo>
                    <a:cubicBezTo>
                      <a:pt x="135" y="93"/>
                      <a:pt x="135" y="93"/>
                      <a:pt x="135" y="93"/>
                    </a:cubicBezTo>
                    <a:cubicBezTo>
                      <a:pt x="156" y="89"/>
                      <a:pt x="156" y="89"/>
                      <a:pt x="156" y="89"/>
                    </a:cubicBezTo>
                    <a:cubicBezTo>
                      <a:pt x="156" y="67"/>
                      <a:pt x="156" y="67"/>
                      <a:pt x="156" y="67"/>
                    </a:cubicBezTo>
                    <a:cubicBezTo>
                      <a:pt x="135" y="63"/>
                      <a:pt x="135" y="63"/>
                      <a:pt x="135" y="63"/>
                    </a:cubicBezTo>
                    <a:cubicBezTo>
                      <a:pt x="135" y="62"/>
                      <a:pt x="135" y="62"/>
                      <a:pt x="135" y="62"/>
                    </a:cubicBezTo>
                    <a:cubicBezTo>
                      <a:pt x="135" y="62"/>
                      <a:pt x="135" y="62"/>
                      <a:pt x="135" y="62"/>
                    </a:cubicBezTo>
                    <a:cubicBezTo>
                      <a:pt x="132" y="56"/>
                      <a:pt x="132" y="56"/>
                      <a:pt x="132" y="56"/>
                    </a:cubicBezTo>
                    <a:cubicBezTo>
                      <a:pt x="131" y="53"/>
                      <a:pt x="131" y="53"/>
                      <a:pt x="131" y="53"/>
                    </a:cubicBezTo>
                    <a:cubicBezTo>
                      <a:pt x="131" y="53"/>
                      <a:pt x="131" y="53"/>
                      <a:pt x="131" y="53"/>
                    </a:cubicBezTo>
                    <a:cubicBezTo>
                      <a:pt x="129" y="48"/>
                      <a:pt x="129" y="48"/>
                      <a:pt x="129" y="48"/>
                    </a:cubicBezTo>
                    <a:cubicBezTo>
                      <a:pt x="141" y="31"/>
                      <a:pt x="141" y="31"/>
                      <a:pt x="141" y="31"/>
                    </a:cubicBezTo>
                    <a:cubicBezTo>
                      <a:pt x="125" y="15"/>
                      <a:pt x="125" y="15"/>
                      <a:pt x="125" y="15"/>
                    </a:cubicBezTo>
                    <a:cubicBezTo>
                      <a:pt x="108" y="27"/>
                      <a:pt x="108" y="27"/>
                      <a:pt x="108" y="27"/>
                    </a:cubicBezTo>
                    <a:cubicBezTo>
                      <a:pt x="93" y="21"/>
                      <a:pt x="93" y="21"/>
                      <a:pt x="93" y="21"/>
                    </a:cubicBezTo>
                    <a:cubicBezTo>
                      <a:pt x="89" y="0"/>
                      <a:pt x="89" y="0"/>
                      <a:pt x="89" y="0"/>
                    </a:cubicBezTo>
                    <a:cubicBezTo>
                      <a:pt x="67" y="0"/>
                      <a:pt x="67" y="0"/>
                      <a:pt x="67" y="0"/>
                    </a:cubicBezTo>
                    <a:cubicBezTo>
                      <a:pt x="63" y="21"/>
                      <a:pt x="63" y="21"/>
                      <a:pt x="63" y="21"/>
                    </a:cubicBezTo>
                    <a:cubicBezTo>
                      <a:pt x="48" y="27"/>
                      <a:pt x="48" y="27"/>
                      <a:pt x="48" y="27"/>
                    </a:cubicBezTo>
                    <a:cubicBezTo>
                      <a:pt x="31" y="15"/>
                      <a:pt x="31" y="15"/>
                      <a:pt x="31" y="15"/>
                    </a:cubicBezTo>
                    <a:cubicBezTo>
                      <a:pt x="15" y="31"/>
                      <a:pt x="15" y="31"/>
                      <a:pt x="15" y="31"/>
                    </a:cubicBezTo>
                    <a:cubicBezTo>
                      <a:pt x="27" y="48"/>
                      <a:pt x="27" y="48"/>
                      <a:pt x="27" y="48"/>
                    </a:cubicBezTo>
                    <a:cubicBezTo>
                      <a:pt x="21" y="63"/>
                      <a:pt x="21" y="63"/>
                      <a:pt x="21" y="63"/>
                    </a:cubicBezTo>
                    <a:cubicBezTo>
                      <a:pt x="0" y="67"/>
                      <a:pt x="0" y="67"/>
                      <a:pt x="0" y="67"/>
                    </a:cubicBezTo>
                    <a:cubicBezTo>
                      <a:pt x="0" y="89"/>
                      <a:pt x="0" y="89"/>
                      <a:pt x="0" y="89"/>
                    </a:cubicBezTo>
                    <a:cubicBezTo>
                      <a:pt x="21" y="93"/>
                      <a:pt x="21" y="93"/>
                      <a:pt x="21" y="93"/>
                    </a:cubicBezTo>
                    <a:cubicBezTo>
                      <a:pt x="27" y="108"/>
                      <a:pt x="27" y="108"/>
                      <a:pt x="27" y="108"/>
                    </a:cubicBezTo>
                    <a:cubicBezTo>
                      <a:pt x="15" y="125"/>
                      <a:pt x="15" y="125"/>
                      <a:pt x="15" y="125"/>
                    </a:cubicBezTo>
                    <a:cubicBezTo>
                      <a:pt x="31" y="141"/>
                      <a:pt x="31" y="141"/>
                      <a:pt x="31" y="141"/>
                    </a:cubicBezTo>
                    <a:cubicBezTo>
                      <a:pt x="48" y="129"/>
                      <a:pt x="48" y="129"/>
                      <a:pt x="48" y="129"/>
                    </a:cubicBezTo>
                    <a:cubicBezTo>
                      <a:pt x="63" y="135"/>
                      <a:pt x="63" y="135"/>
                      <a:pt x="63" y="135"/>
                    </a:cubicBezTo>
                    <a:cubicBezTo>
                      <a:pt x="67" y="156"/>
                      <a:pt x="67" y="156"/>
                      <a:pt x="67" y="156"/>
                    </a:cubicBezTo>
                    <a:cubicBezTo>
                      <a:pt x="89" y="156"/>
                      <a:pt x="89" y="156"/>
                      <a:pt x="89" y="156"/>
                    </a:cubicBezTo>
                    <a:close/>
                    <a:moveTo>
                      <a:pt x="119" y="72"/>
                    </a:moveTo>
                    <a:cubicBezTo>
                      <a:pt x="122" y="95"/>
                      <a:pt x="106" y="116"/>
                      <a:pt x="84" y="119"/>
                    </a:cubicBezTo>
                    <a:cubicBezTo>
                      <a:pt x="61" y="122"/>
                      <a:pt x="40" y="106"/>
                      <a:pt x="37" y="84"/>
                    </a:cubicBezTo>
                    <a:cubicBezTo>
                      <a:pt x="34" y="61"/>
                      <a:pt x="50" y="40"/>
                      <a:pt x="72" y="37"/>
                    </a:cubicBezTo>
                    <a:cubicBezTo>
                      <a:pt x="79" y="36"/>
                      <a:pt x="86" y="37"/>
                      <a:pt x="92" y="39"/>
                    </a:cubicBezTo>
                    <a:cubicBezTo>
                      <a:pt x="92" y="39"/>
                      <a:pt x="92" y="39"/>
                      <a:pt x="92" y="39"/>
                    </a:cubicBezTo>
                    <a:cubicBezTo>
                      <a:pt x="98" y="41"/>
                      <a:pt x="103" y="44"/>
                      <a:pt x="107" y="49"/>
                    </a:cubicBezTo>
                    <a:cubicBezTo>
                      <a:pt x="110" y="51"/>
                      <a:pt x="112" y="54"/>
                      <a:pt x="114" y="57"/>
                    </a:cubicBezTo>
                    <a:cubicBezTo>
                      <a:pt x="117" y="62"/>
                      <a:pt x="119" y="67"/>
                      <a:pt x="119" y="72"/>
                    </a:cubicBezTo>
                    <a:close/>
                  </a:path>
                </a:pathLst>
              </a:custGeom>
              <a:grpFill/>
              <a:ln>
                <a:noFill/>
              </a:ln>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white">
                      <a:lumMod val="65000"/>
                    </a:prstClr>
                  </a:solidFill>
                  <a:effectLst/>
                  <a:uLnTx/>
                  <a:uFillTx/>
                  <a:latin typeface="+mn-ea"/>
                  <a:cs typeface="+mn-cs"/>
                </a:endParaRPr>
              </a:p>
            </p:txBody>
          </p:sp>
          <p:sp>
            <p:nvSpPr>
              <p:cNvPr id="13" name="Freeform 20"/>
              <p:cNvSpPr>
                <a:spLocks noEditPoints="1"/>
              </p:cNvSpPr>
              <p:nvPr/>
            </p:nvSpPr>
            <p:spPr bwMode="auto">
              <a:xfrm>
                <a:off x="3877996" y="2720783"/>
                <a:ext cx="468313" cy="544512"/>
              </a:xfrm>
              <a:custGeom>
                <a:avLst/>
                <a:gdLst>
                  <a:gd name="T0" fmla="*/ 25 w 50"/>
                  <a:gd name="T1" fmla="*/ 0 h 58"/>
                  <a:gd name="T2" fmla="*/ 39 w 50"/>
                  <a:gd name="T3" fmla="*/ 14 h 58"/>
                  <a:gd name="T4" fmla="*/ 25 w 50"/>
                  <a:gd name="T5" fmla="*/ 28 h 58"/>
                  <a:gd name="T6" fmla="*/ 11 w 50"/>
                  <a:gd name="T7" fmla="*/ 14 h 58"/>
                  <a:gd name="T8" fmla="*/ 25 w 50"/>
                  <a:gd name="T9" fmla="*/ 0 h 58"/>
                  <a:gd name="T10" fmla="*/ 10 w 50"/>
                  <a:gd name="T11" fmla="*/ 31 h 58"/>
                  <a:gd name="T12" fmla="*/ 16 w 50"/>
                  <a:gd name="T13" fmla="*/ 31 h 58"/>
                  <a:gd name="T14" fmla="*/ 22 w 50"/>
                  <a:gd name="T15" fmla="*/ 40 h 58"/>
                  <a:gd name="T16" fmla="*/ 28 w 50"/>
                  <a:gd name="T17" fmla="*/ 40 h 58"/>
                  <a:gd name="T18" fmla="*/ 34 w 50"/>
                  <a:gd name="T19" fmla="*/ 31 h 58"/>
                  <a:gd name="T20" fmla="*/ 40 w 50"/>
                  <a:gd name="T21" fmla="*/ 31 h 58"/>
                  <a:gd name="T22" fmla="*/ 50 w 50"/>
                  <a:gd name="T23" fmla="*/ 41 h 58"/>
                  <a:gd name="T24" fmla="*/ 50 w 50"/>
                  <a:gd name="T25" fmla="*/ 58 h 58"/>
                  <a:gd name="T26" fmla="*/ 0 w 50"/>
                  <a:gd name="T27" fmla="*/ 58 h 58"/>
                  <a:gd name="T28" fmla="*/ 0 w 50"/>
                  <a:gd name="T29" fmla="*/ 41 h 58"/>
                  <a:gd name="T30" fmla="*/ 10 w 50"/>
                  <a:gd name="T31" fmla="*/ 31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0" h="58">
                    <a:moveTo>
                      <a:pt x="25" y="0"/>
                    </a:moveTo>
                    <a:cubicBezTo>
                      <a:pt x="33" y="0"/>
                      <a:pt x="39" y="6"/>
                      <a:pt x="39" y="14"/>
                    </a:cubicBezTo>
                    <a:cubicBezTo>
                      <a:pt x="39" y="21"/>
                      <a:pt x="33" y="28"/>
                      <a:pt x="25" y="28"/>
                    </a:cubicBezTo>
                    <a:cubicBezTo>
                      <a:pt x="17" y="28"/>
                      <a:pt x="11" y="21"/>
                      <a:pt x="11" y="14"/>
                    </a:cubicBezTo>
                    <a:cubicBezTo>
                      <a:pt x="11" y="6"/>
                      <a:pt x="17" y="0"/>
                      <a:pt x="25" y="0"/>
                    </a:cubicBezTo>
                    <a:close/>
                    <a:moveTo>
                      <a:pt x="10" y="31"/>
                    </a:moveTo>
                    <a:cubicBezTo>
                      <a:pt x="16" y="31"/>
                      <a:pt x="16" y="31"/>
                      <a:pt x="16" y="31"/>
                    </a:cubicBezTo>
                    <a:cubicBezTo>
                      <a:pt x="22" y="40"/>
                      <a:pt x="22" y="40"/>
                      <a:pt x="22" y="40"/>
                    </a:cubicBezTo>
                    <a:cubicBezTo>
                      <a:pt x="24" y="43"/>
                      <a:pt x="26" y="43"/>
                      <a:pt x="28" y="40"/>
                    </a:cubicBezTo>
                    <a:cubicBezTo>
                      <a:pt x="34" y="31"/>
                      <a:pt x="34" y="31"/>
                      <a:pt x="34" y="31"/>
                    </a:cubicBezTo>
                    <a:cubicBezTo>
                      <a:pt x="40" y="31"/>
                      <a:pt x="40" y="31"/>
                      <a:pt x="40" y="31"/>
                    </a:cubicBezTo>
                    <a:cubicBezTo>
                      <a:pt x="45" y="31"/>
                      <a:pt x="50" y="36"/>
                      <a:pt x="50" y="41"/>
                    </a:cubicBezTo>
                    <a:cubicBezTo>
                      <a:pt x="50" y="58"/>
                      <a:pt x="50" y="58"/>
                      <a:pt x="50" y="58"/>
                    </a:cubicBezTo>
                    <a:cubicBezTo>
                      <a:pt x="42" y="58"/>
                      <a:pt x="8" y="58"/>
                      <a:pt x="0" y="58"/>
                    </a:cubicBezTo>
                    <a:cubicBezTo>
                      <a:pt x="0" y="41"/>
                      <a:pt x="0" y="41"/>
                      <a:pt x="0" y="41"/>
                    </a:cubicBezTo>
                    <a:cubicBezTo>
                      <a:pt x="0" y="36"/>
                      <a:pt x="5" y="31"/>
                      <a:pt x="10" y="31"/>
                    </a:cubicBezTo>
                    <a:close/>
                  </a:path>
                </a:pathLst>
              </a:custGeom>
              <a:grpFill/>
              <a:ln>
                <a:noFill/>
              </a:ln>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white">
                      <a:lumMod val="65000"/>
                    </a:prstClr>
                  </a:solidFill>
                  <a:effectLst/>
                  <a:uLnTx/>
                  <a:uFillTx/>
                  <a:latin typeface="+mn-ea"/>
                  <a:cs typeface="+mn-cs"/>
                </a:endParaRPr>
              </a:p>
            </p:txBody>
          </p:sp>
        </p:grpSp>
        <p:sp>
          <p:nvSpPr>
            <p:cNvPr id="14" name="任意多边形 138"/>
            <p:cNvSpPr/>
            <p:nvPr/>
          </p:nvSpPr>
          <p:spPr>
            <a:xfrm>
              <a:off x="9756140" y="6049645"/>
              <a:ext cx="3189605" cy="255905"/>
            </a:xfrm>
            <a:custGeom>
              <a:avLst/>
              <a:gdLst>
                <a:gd name="connsiteX0" fmla="*/ 0 w 3575098"/>
                <a:gd name="connsiteY0" fmla="*/ 0 h 226882"/>
                <a:gd name="connsiteX1" fmla="*/ 226882 w 3575098"/>
                <a:gd name="connsiteY1" fmla="*/ 226882 h 226882"/>
                <a:gd name="connsiteX2" fmla="*/ 3575098 w 3575098"/>
                <a:gd name="connsiteY2" fmla="*/ 226882 h 226882"/>
              </a:gdLst>
              <a:ahLst/>
              <a:cxnLst>
                <a:cxn ang="0">
                  <a:pos x="connsiteX0" y="connsiteY0"/>
                </a:cxn>
                <a:cxn ang="0">
                  <a:pos x="connsiteX1" y="connsiteY1"/>
                </a:cxn>
                <a:cxn ang="0">
                  <a:pos x="connsiteX2" y="connsiteY2"/>
                </a:cxn>
              </a:cxnLst>
              <a:rect l="l" t="t" r="r" b="b"/>
              <a:pathLst>
                <a:path w="3575098" h="226882">
                  <a:moveTo>
                    <a:pt x="0" y="0"/>
                  </a:moveTo>
                  <a:lnTo>
                    <a:pt x="226882" y="226882"/>
                  </a:lnTo>
                  <a:lnTo>
                    <a:pt x="3575098" y="226882"/>
                  </a:lnTo>
                </a:path>
              </a:pathLst>
            </a:custGeom>
            <a:ln>
              <a:solidFill>
                <a:srgbClr val="6AE7FF"/>
              </a:solidFill>
            </a:ln>
          </p:spPr>
          <p:style>
            <a:lnRef idx="1">
              <a:schemeClr val="accent1"/>
            </a:lnRef>
            <a:fillRef idx="0">
              <a:schemeClr val="accent1"/>
            </a:fillRef>
            <a:effectRef idx="0">
              <a:schemeClr val="accent1"/>
            </a:effectRef>
            <a:fontRef idx="minor">
              <a:schemeClr val="tx1"/>
            </a:fontRef>
          </p:style>
          <p:txBody>
            <a:bodyPr lIns="68580" tIns="34290" rIns="68580" bIns="34290"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white">
                    <a:lumMod val="65000"/>
                  </a:prstClr>
                </a:solidFill>
                <a:effectLst/>
                <a:uLnTx/>
                <a:uFillTx/>
                <a:latin typeface="+mn-ea"/>
                <a:cs typeface="+mn-cs"/>
              </a:endParaRPr>
            </a:p>
          </p:txBody>
        </p:sp>
        <p:sp>
          <p:nvSpPr>
            <p:cNvPr id="15" name="任意多边形 139"/>
            <p:cNvSpPr/>
            <p:nvPr/>
          </p:nvSpPr>
          <p:spPr>
            <a:xfrm>
              <a:off x="9756140" y="8497570"/>
              <a:ext cx="3189605" cy="255905"/>
            </a:xfrm>
            <a:custGeom>
              <a:avLst/>
              <a:gdLst>
                <a:gd name="connsiteX0" fmla="*/ 0 w 3575098"/>
                <a:gd name="connsiteY0" fmla="*/ 0 h 226882"/>
                <a:gd name="connsiteX1" fmla="*/ 226882 w 3575098"/>
                <a:gd name="connsiteY1" fmla="*/ 226882 h 226882"/>
                <a:gd name="connsiteX2" fmla="*/ 3575098 w 3575098"/>
                <a:gd name="connsiteY2" fmla="*/ 226882 h 226882"/>
              </a:gdLst>
              <a:ahLst/>
              <a:cxnLst>
                <a:cxn ang="0">
                  <a:pos x="connsiteX0" y="connsiteY0"/>
                </a:cxn>
                <a:cxn ang="0">
                  <a:pos x="connsiteX1" y="connsiteY1"/>
                </a:cxn>
                <a:cxn ang="0">
                  <a:pos x="connsiteX2" y="connsiteY2"/>
                </a:cxn>
              </a:cxnLst>
              <a:rect l="l" t="t" r="r" b="b"/>
              <a:pathLst>
                <a:path w="3575098" h="226882">
                  <a:moveTo>
                    <a:pt x="0" y="0"/>
                  </a:moveTo>
                  <a:lnTo>
                    <a:pt x="226882" y="226882"/>
                  </a:lnTo>
                  <a:lnTo>
                    <a:pt x="3575098" y="226882"/>
                  </a:lnTo>
                </a:path>
              </a:pathLst>
            </a:custGeom>
            <a:ln>
              <a:solidFill>
                <a:srgbClr val="6AE7FF"/>
              </a:solidFill>
            </a:ln>
          </p:spPr>
          <p:style>
            <a:lnRef idx="1">
              <a:schemeClr val="accent1"/>
            </a:lnRef>
            <a:fillRef idx="0">
              <a:schemeClr val="accent1"/>
            </a:fillRef>
            <a:effectRef idx="0">
              <a:schemeClr val="accent1"/>
            </a:effectRef>
            <a:fontRef idx="minor">
              <a:schemeClr val="tx1"/>
            </a:fontRef>
          </p:style>
          <p:txBody>
            <a:bodyPr lIns="68580" tIns="34290" rIns="68580" bIns="34290"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white">
                    <a:lumMod val="65000"/>
                  </a:prstClr>
                </a:solidFill>
                <a:effectLst/>
                <a:uLnTx/>
                <a:uFillTx/>
                <a:latin typeface="+mn-ea"/>
                <a:cs typeface="+mn-cs"/>
              </a:endParaRPr>
            </a:p>
          </p:txBody>
        </p:sp>
        <p:sp>
          <p:nvSpPr>
            <p:cNvPr id="16" name="任意多边形 140"/>
            <p:cNvSpPr/>
            <p:nvPr/>
          </p:nvSpPr>
          <p:spPr>
            <a:xfrm flipH="1">
              <a:off x="4712335" y="7237095"/>
              <a:ext cx="3242945" cy="288290"/>
            </a:xfrm>
            <a:custGeom>
              <a:avLst/>
              <a:gdLst>
                <a:gd name="connsiteX0" fmla="*/ 0 w 3575098"/>
                <a:gd name="connsiteY0" fmla="*/ 0 h 226882"/>
                <a:gd name="connsiteX1" fmla="*/ 226882 w 3575098"/>
                <a:gd name="connsiteY1" fmla="*/ 226882 h 226882"/>
                <a:gd name="connsiteX2" fmla="*/ 3575098 w 3575098"/>
                <a:gd name="connsiteY2" fmla="*/ 226882 h 226882"/>
              </a:gdLst>
              <a:ahLst/>
              <a:cxnLst>
                <a:cxn ang="0">
                  <a:pos x="connsiteX0" y="connsiteY0"/>
                </a:cxn>
                <a:cxn ang="0">
                  <a:pos x="connsiteX1" y="connsiteY1"/>
                </a:cxn>
                <a:cxn ang="0">
                  <a:pos x="connsiteX2" y="connsiteY2"/>
                </a:cxn>
              </a:cxnLst>
              <a:rect l="l" t="t" r="r" b="b"/>
              <a:pathLst>
                <a:path w="3575098" h="226882">
                  <a:moveTo>
                    <a:pt x="0" y="0"/>
                  </a:moveTo>
                  <a:lnTo>
                    <a:pt x="226882" y="226882"/>
                  </a:lnTo>
                  <a:lnTo>
                    <a:pt x="3575098" y="226882"/>
                  </a:lnTo>
                </a:path>
              </a:pathLst>
            </a:custGeom>
            <a:ln>
              <a:solidFill>
                <a:srgbClr val="6AE7FF"/>
              </a:solidFill>
            </a:ln>
          </p:spPr>
          <p:style>
            <a:lnRef idx="1">
              <a:schemeClr val="accent1"/>
            </a:lnRef>
            <a:fillRef idx="0">
              <a:schemeClr val="accent1"/>
            </a:fillRef>
            <a:effectRef idx="0">
              <a:schemeClr val="accent1"/>
            </a:effectRef>
            <a:fontRef idx="minor">
              <a:schemeClr val="tx1"/>
            </a:fontRef>
          </p:style>
          <p:txBody>
            <a:bodyPr lIns="68580" tIns="34290" rIns="68580" bIns="34290"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white">
                    <a:lumMod val="65000"/>
                  </a:prstClr>
                </a:solidFill>
                <a:effectLst/>
                <a:uLnTx/>
                <a:uFillTx/>
                <a:latin typeface="+mn-ea"/>
                <a:cs typeface="+mn-cs"/>
              </a:endParaRPr>
            </a:p>
          </p:txBody>
        </p:sp>
        <p:sp>
          <p:nvSpPr>
            <p:cNvPr id="17" name="矩形 16"/>
            <p:cNvSpPr/>
            <p:nvPr/>
          </p:nvSpPr>
          <p:spPr>
            <a:xfrm>
              <a:off x="10048875" y="5000625"/>
              <a:ext cx="2955290" cy="833119"/>
            </a:xfrm>
            <a:prstGeom prst="rect">
              <a:avLst/>
            </a:prstGeom>
          </p:spPr>
          <p:txBody>
            <a:bodyPr wrap="square" lIns="68580" tIns="34290" rIns="68580" bIns="34290">
              <a:spAutoFit/>
            </a:bodyPr>
            <a:lstStyle/>
            <a:p>
              <a:pPr>
                <a:spcBef>
                  <a:spcPts val="400"/>
                </a:spcBef>
              </a:pPr>
              <a:r>
                <a:rPr lang="en-US" altLang="zh-CN" sz="2400" dirty="0">
                  <a:solidFill>
                    <a:schemeClr val="bg1"/>
                  </a:solidFill>
                  <a:latin typeface="Verdana" panose="020B0604030504040204" pitchFamily="34" charset="0"/>
                  <a:ea typeface="Verdana" panose="020B0604030504040204" pitchFamily="34" charset="0"/>
                  <a:cs typeface="Verdana" panose="020B0604030504040204" pitchFamily="34" charset="0"/>
                </a:rPr>
                <a:t>Move fast and break things</a:t>
              </a:r>
              <a:endParaRPr lang="en-US" altLang="zh-CN" sz="2400" dirty="0">
                <a:solidFill>
                  <a:schemeClr val="bg1"/>
                </a:solidFill>
                <a:latin typeface="Verdana" panose="020B0604030504040204" pitchFamily="34" charset="0"/>
                <a:ea typeface="Verdana" panose="020B0604030504040204" pitchFamily="34" charset="0"/>
                <a:cs typeface="Verdana" panose="020B0604030504040204" pitchFamily="34" charset="0"/>
              </a:endParaRPr>
            </a:p>
            <a:p>
              <a:pPr>
                <a:spcBef>
                  <a:spcPts val="400"/>
                </a:spcBef>
              </a:pPr>
              <a:r>
                <a:rPr lang="zh-CN" altLang="en-US" sz="2400" dirty="0">
                  <a:solidFill>
                    <a:schemeClr val="bg1"/>
                  </a:solidFill>
                  <a:latin typeface="Verdana" panose="020B0604030504040204" pitchFamily="34" charset="0"/>
                  <a:ea typeface="微软雅黑" panose="020B0503020204020204" pitchFamily="34" charset="-122"/>
                  <a:cs typeface="Verdana" panose="020B0604030504040204" pitchFamily="34" charset="0"/>
                </a:rPr>
                <a:t>如果你没有犯错，那说明你的行动还不够快</a:t>
              </a:r>
              <a:endParaRPr lang="en-US" altLang="zh-CN" sz="2400"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
          <p:nvSpPr>
            <p:cNvPr id="18" name="TextBox 54"/>
            <p:cNvSpPr txBox="1"/>
            <p:nvPr/>
          </p:nvSpPr>
          <p:spPr>
            <a:xfrm>
              <a:off x="10048875" y="4686300"/>
              <a:ext cx="1900555" cy="297418"/>
            </a:xfrm>
            <a:prstGeom prst="rect">
              <a:avLst/>
            </a:prstGeom>
            <a:noFill/>
          </p:spPr>
          <p:txBody>
            <a:bodyPr wrap="square" lIns="68580" tIns="34290" rIns="68580" bIns="34290"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srgbClr val="FFC000"/>
                  </a:solidFill>
                  <a:effectLst/>
                  <a:uLnTx/>
                  <a:uFillTx/>
                  <a:latin typeface="+mn-ea"/>
                  <a:cs typeface="+mn-cs"/>
                  <a:sym typeface="+mn-ea"/>
                </a:rPr>
                <a:t>快速行动</a:t>
              </a:r>
              <a:endParaRPr kumimoji="0" lang="zh-CN" altLang="en-US" sz="3200" b="1" i="0" u="none" strike="noStrike" kern="1200" cap="none" spc="0" normalizeH="0" baseline="0" noProof="0" dirty="0">
                <a:ln>
                  <a:noFill/>
                </a:ln>
                <a:solidFill>
                  <a:srgbClr val="FFC000"/>
                </a:solidFill>
                <a:effectLst/>
                <a:uLnTx/>
                <a:uFillTx/>
                <a:latin typeface="+mn-ea"/>
                <a:cs typeface="+mn-cs"/>
              </a:endParaRPr>
            </a:p>
          </p:txBody>
        </p:sp>
        <p:sp>
          <p:nvSpPr>
            <p:cNvPr id="19" name="矩形 18"/>
            <p:cNvSpPr/>
            <p:nvPr/>
          </p:nvSpPr>
          <p:spPr>
            <a:xfrm>
              <a:off x="10048875" y="7423150"/>
              <a:ext cx="2955290" cy="798333"/>
            </a:xfrm>
            <a:prstGeom prst="rect">
              <a:avLst/>
            </a:prstGeom>
          </p:spPr>
          <p:txBody>
            <a:bodyPr wrap="square" lIns="68580" tIns="34290" rIns="68580" bIns="34290">
              <a:spAutoFit/>
            </a:bodyPr>
            <a:lstStyle/>
            <a:p>
              <a:pPr>
                <a:spcBef>
                  <a:spcPts val="400"/>
                </a:spcBef>
              </a:pPr>
              <a:r>
                <a:rPr lang="zh-CN" altLang="en-US" sz="2400" dirty="0">
                  <a:solidFill>
                    <a:schemeClr val="bg1"/>
                  </a:solidFill>
                  <a:latin typeface="Verdana" panose="020B0604030504040204" pitchFamily="34" charset="0"/>
                  <a:ea typeface="Verdana" panose="020B0604030504040204" pitchFamily="34" charset="0"/>
                  <a:cs typeface="Verdana" panose="020B0604030504040204" pitchFamily="34" charset="0"/>
                </a:rPr>
                <a:t>要像一个真正的黑客一样，追求和坚持那些真正重要的事情，而不是被质疑左右自己的情绪</a:t>
              </a:r>
              <a:endParaRPr lang="en-US" altLang="zh-CN" sz="2400"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
          <p:nvSpPr>
            <p:cNvPr id="20" name="TextBox 54"/>
            <p:cNvSpPr txBox="1"/>
            <p:nvPr/>
          </p:nvSpPr>
          <p:spPr>
            <a:xfrm>
              <a:off x="10048875" y="7108825"/>
              <a:ext cx="1900555" cy="297418"/>
            </a:xfrm>
            <a:prstGeom prst="rect">
              <a:avLst/>
            </a:prstGeom>
            <a:noFill/>
          </p:spPr>
          <p:txBody>
            <a:bodyPr wrap="square" lIns="68580" tIns="34290" rIns="68580" bIns="34290"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srgbClr val="FFC000"/>
                  </a:solidFill>
                  <a:effectLst/>
                  <a:uLnTx/>
                  <a:uFillTx/>
                  <a:latin typeface="+mn-ea"/>
                  <a:cs typeface="+mn-cs"/>
                  <a:sym typeface="+mn-ea"/>
                </a:rPr>
                <a:t>保持专注</a:t>
              </a:r>
              <a:endParaRPr kumimoji="0" lang="zh-CN" altLang="en-US" sz="3200" b="1" i="0" u="none" strike="noStrike" kern="1200" cap="none" spc="0" normalizeH="0" baseline="0" noProof="0" dirty="0">
                <a:ln>
                  <a:noFill/>
                </a:ln>
                <a:solidFill>
                  <a:srgbClr val="FFC000"/>
                </a:solidFill>
                <a:effectLst/>
                <a:uLnTx/>
                <a:uFillTx/>
                <a:latin typeface="+mn-ea"/>
                <a:cs typeface="+mn-cs"/>
              </a:endParaRPr>
            </a:p>
          </p:txBody>
        </p:sp>
      </p:grpSp>
      <p:pic>
        <p:nvPicPr>
          <p:cNvPr id="22" name="图片 21"/>
          <p:cNvPicPr>
            <a:picLocks noChangeAspect="1"/>
          </p:cNvPicPr>
          <p:nvPr/>
        </p:nvPicPr>
        <p:blipFill>
          <a:blip r:embed="rId1"/>
          <a:stretch>
            <a:fillRect/>
          </a:stretch>
        </p:blipFill>
        <p:spPr>
          <a:xfrm>
            <a:off x="16717612" y="7149185"/>
            <a:ext cx="2359693" cy="3301809"/>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12051</Words>
  <Application>WPS 表格</Application>
  <PresentationFormat>自定义</PresentationFormat>
  <Paragraphs>665</Paragraphs>
  <Slides>78</Slides>
  <Notes>78</Notes>
  <HiddenSlides>0</HiddenSlides>
  <MMClips>0</MMClips>
  <ScaleCrop>false</ScaleCrop>
  <HeadingPairs>
    <vt:vector size="6" baseType="variant">
      <vt:variant>
        <vt:lpstr>已用的字体</vt:lpstr>
      </vt:variant>
      <vt:variant>
        <vt:i4>27</vt:i4>
      </vt:variant>
      <vt:variant>
        <vt:lpstr>主题</vt:lpstr>
      </vt:variant>
      <vt:variant>
        <vt:i4>1</vt:i4>
      </vt:variant>
      <vt:variant>
        <vt:lpstr>幻灯片标题</vt:lpstr>
      </vt:variant>
      <vt:variant>
        <vt:i4>78</vt:i4>
      </vt:variant>
    </vt:vector>
  </HeadingPairs>
  <TitlesOfParts>
    <vt:vector size="106" baseType="lpstr">
      <vt:lpstr>Arial</vt:lpstr>
      <vt:lpstr>方正书宋_GBK</vt:lpstr>
      <vt:lpstr>Wingdings</vt:lpstr>
      <vt:lpstr>PingFang-SC-Heavy</vt:lpstr>
      <vt:lpstr>Microsoft YaHei</vt:lpstr>
      <vt:lpstr>苹方</vt:lpstr>
      <vt:lpstr>微软雅黑</vt:lpstr>
      <vt:lpstr>Verdana</vt:lpstr>
      <vt:lpstr>Bebas Neue</vt:lpstr>
      <vt:lpstr>微软雅黑</vt:lpstr>
      <vt:lpstr>Calibri Light</vt:lpstr>
      <vt:lpstr>Segoe UI</vt:lpstr>
      <vt:lpstr>Tahoma</vt:lpstr>
      <vt:lpstr>Calibri</vt:lpstr>
      <vt:lpstr>Calibri</vt:lpstr>
      <vt:lpstr>黑体</vt:lpstr>
      <vt:lpstr>Times New Roman</vt:lpstr>
      <vt:lpstr>汉仪旗黑KW</vt:lpstr>
      <vt:lpstr>Helvetica Neue</vt:lpstr>
      <vt:lpstr>宋体</vt:lpstr>
      <vt:lpstr>Arial Unicode MS</vt:lpstr>
      <vt:lpstr>Thonburi</vt:lpstr>
      <vt:lpstr>汉仪书宋二KW</vt:lpstr>
      <vt:lpstr>苹方-简</vt:lpstr>
      <vt:lpstr>Apple Color Emoji</vt:lpstr>
      <vt:lpstr>冬青黑体简体中文</vt:lpstr>
      <vt:lpstr>汉仪中黑KW</vt:lpstr>
      <vt:lpstr>Office Theme</vt:lpstr>
      <vt:lpstr>PowerPoint 演示文稿</vt:lpstr>
      <vt:lpstr>案例研究者（以姓氏拼音排序）</vt:lpstr>
      <vt:lpstr>案例研究的自组织规则</vt:lpstr>
      <vt:lpstr>案例使用许可协议</vt:lpstr>
      <vt:lpstr>Agenda</vt:lpstr>
      <vt:lpstr>一、FaceBook创业的故事</vt:lpstr>
      <vt:lpstr>PowerPoint 演示文稿</vt:lpstr>
      <vt:lpstr>创业的故事</vt:lpstr>
      <vt:lpstr>如何像黑客一样创业</vt:lpstr>
      <vt:lpstr>Facebook</vt:lpstr>
      <vt:lpstr>扎克伯格的控制权—朕即国家</vt:lpstr>
      <vt:lpstr>Facebook-网络帝国</vt:lpstr>
      <vt:lpstr>扎克伯格的挑战—高度自律&amp;绝顶聪明</vt:lpstr>
      <vt:lpstr>facebook的发展</vt:lpstr>
      <vt:lpstr>Facebook F8</vt:lpstr>
      <vt:lpstr>Facebook 的业务</vt:lpstr>
      <vt:lpstr>2016年发布的Facebook十年路标规划图</vt:lpstr>
      <vt:lpstr>Facebook成长的烦恼</vt:lpstr>
      <vt:lpstr>Facebook持续增长的奥密</vt:lpstr>
      <vt:lpstr>Facebook营收来源</vt:lpstr>
      <vt:lpstr>Facebook2017年第四季度和全年业绩</vt:lpstr>
      <vt:lpstr>Facebook2017年财报</vt:lpstr>
      <vt:lpstr>二、Facebook的组织文化</vt:lpstr>
      <vt:lpstr>愿景</vt:lpstr>
      <vt:lpstr>公司5个核心价值观</vt:lpstr>
      <vt:lpstr>Facebook人才观</vt:lpstr>
      <vt:lpstr>Facebook黑客文化</vt:lpstr>
      <vt:lpstr>Facebook 黑客文化</vt:lpstr>
      <vt:lpstr>Facebook 黑客文化</vt:lpstr>
      <vt:lpstr>黑客马拉松（Hackathon）</vt:lpstr>
      <vt:lpstr>FaceBook的最佳实践 管理实践部分</vt:lpstr>
      <vt:lpstr>概述</vt:lpstr>
      <vt:lpstr>开发人员全栈</vt:lpstr>
      <vt:lpstr>Facebook开发团队-三人小组</vt:lpstr>
      <vt:lpstr>FaceBook的最佳实践 工程实践部分</vt:lpstr>
      <vt:lpstr>The Dark Launching Technique</vt:lpstr>
      <vt:lpstr>Facebook的5个持续</vt:lpstr>
      <vt:lpstr>Facebook 是如何做大规模代码部署的 </vt:lpstr>
      <vt:lpstr>Continuous delivery at scale</vt:lpstr>
      <vt:lpstr>Continuous Integration</vt:lpstr>
      <vt:lpstr>Continuous Integration</vt:lpstr>
      <vt:lpstr>A/B Testing  </vt:lpstr>
      <vt:lpstr>持续开发原则</vt:lpstr>
      <vt:lpstr>Facebook的分支管理和发布策略</vt:lpstr>
      <vt:lpstr>Code Review</vt:lpstr>
      <vt:lpstr>Facebook的测试</vt:lpstr>
      <vt:lpstr>持续集成、持续交付、持续部署</vt:lpstr>
      <vt:lpstr>五颜六色的发布、部署</vt:lpstr>
      <vt:lpstr>PowerPoint 演示文稿</vt:lpstr>
      <vt:lpstr>SEV—Facebook的失败案例</vt:lpstr>
      <vt:lpstr>FaceBook的工具</vt:lpstr>
      <vt:lpstr>DevOps Tools（汇总 主要介绍下面红色工具） </vt:lpstr>
      <vt:lpstr>Facebook’s development process 这个图画出来</vt:lpstr>
      <vt:lpstr>Facebook’s development process 这个图画出来</vt:lpstr>
      <vt:lpstr>Facebook Infer: Advanced Static Analysis at Speed and Scale</vt:lpstr>
      <vt:lpstr>工具相关</vt:lpstr>
      <vt:lpstr>工具相关</vt:lpstr>
      <vt:lpstr>工具相关</vt:lpstr>
      <vt:lpstr>工具相关</vt:lpstr>
      <vt:lpstr>工具相关</vt:lpstr>
      <vt:lpstr>FaceBook的DevOps之旅</vt:lpstr>
      <vt:lpstr>The overall architecture</vt:lpstr>
      <vt:lpstr>Deployment Activities -IOS </vt:lpstr>
      <vt:lpstr>Deployment Activities -Android </vt:lpstr>
      <vt:lpstr>Deployment Activities - Release Engineering Team   </vt:lpstr>
      <vt:lpstr>DATA COLLECTED </vt:lpstr>
      <vt:lpstr>ANALYSIS </vt:lpstr>
      <vt:lpstr>ANALYSIS </vt:lpstr>
      <vt:lpstr>Testing Principles at FB </vt:lpstr>
      <vt:lpstr>TESTING </vt:lpstr>
      <vt:lpstr>Tests and when they are run </vt:lpstr>
      <vt:lpstr>Tests and when they are run </vt:lpstr>
      <vt:lpstr>FaceBook的其他内容 亮点，教训，经验及其他</vt:lpstr>
      <vt:lpstr>什么制约了Facebook？</vt:lpstr>
      <vt:lpstr>扎克伯格对中国市场的野心</vt:lpstr>
      <vt:lpstr>为何中国社交出海这么难？</vt:lpstr>
      <vt:lpstr>案例研究结束语</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fm809</dc:creator>
  <cp:lastModifiedBy>yuwupan</cp:lastModifiedBy>
  <cp:revision>285</cp:revision>
  <cp:lastPrinted>2019-11-03T13:13:14Z</cp:lastPrinted>
  <dcterms:created xsi:type="dcterms:W3CDTF">2019-11-03T13:13:14Z</dcterms:created>
  <dcterms:modified xsi:type="dcterms:W3CDTF">2019-11-03T13:13:14Z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2052-1.5.2.2273</vt:lpwstr>
  </property>
</Properties>
</file>